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26"/>
  </p:notesMasterIdLst>
  <p:sldIdLst>
    <p:sldId id="256" r:id="rId3"/>
    <p:sldId id="302" r:id="rId4"/>
    <p:sldId id="315" r:id="rId5"/>
    <p:sldId id="316" r:id="rId6"/>
    <p:sldId id="313" r:id="rId7"/>
    <p:sldId id="311" r:id="rId8"/>
    <p:sldId id="314" r:id="rId9"/>
    <p:sldId id="308" r:id="rId10"/>
    <p:sldId id="309" r:id="rId11"/>
    <p:sldId id="297" r:id="rId12"/>
    <p:sldId id="312" r:id="rId13"/>
    <p:sldId id="305" r:id="rId14"/>
    <p:sldId id="306" r:id="rId15"/>
    <p:sldId id="296" r:id="rId16"/>
    <p:sldId id="291" r:id="rId17"/>
    <p:sldId id="298" r:id="rId18"/>
    <p:sldId id="289" r:id="rId19"/>
    <p:sldId id="282" r:id="rId20"/>
    <p:sldId id="292" r:id="rId21"/>
    <p:sldId id="294" r:id="rId22"/>
    <p:sldId id="293" r:id="rId23"/>
    <p:sldId id="310" r:id="rId24"/>
    <p:sldId id="265" r:id="rId2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801"/>
    <a:srgbClr val="4ABF47"/>
    <a:srgbClr val="63AA5C"/>
    <a:srgbClr val="4C8646"/>
    <a:srgbClr val="77B571"/>
    <a:srgbClr val="BFDCBC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4" autoAdjust="0"/>
    <p:restoredTop sz="93482" autoAdjust="0"/>
  </p:normalViewPr>
  <p:slideViewPr>
    <p:cSldViewPr>
      <p:cViewPr varScale="1">
        <p:scale>
          <a:sx n="82" d="100"/>
          <a:sy n="82" d="100"/>
        </p:scale>
        <p:origin x="-90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14431-830D-4585-BFA9-685148BE6A2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750C4-CDFC-44BB-9F0A-9AF388D590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12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0825" y="3573463"/>
            <a:ext cx="8642350" cy="71437"/>
          </a:xfrm>
          <a:prstGeom prst="rect">
            <a:avLst/>
          </a:prstGeom>
          <a:solidFill>
            <a:srgbClr val="6DCB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468313" y="3429000"/>
            <a:ext cx="1366837" cy="144463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grpSp>
        <p:nvGrpSpPr>
          <p:cNvPr id="10" name="Group 13"/>
          <p:cNvGrpSpPr>
            <a:grpSpLocks/>
          </p:cNvGrpSpPr>
          <p:nvPr userDrawn="1"/>
        </p:nvGrpSpPr>
        <p:grpSpPr bwMode="auto">
          <a:xfrm rot="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11" name="Rectangle 14"/>
            <p:cNvSpPr>
              <a:spLocks noChangeArrowheads="1"/>
            </p:cNvSpPr>
            <p:nvPr userDrawn="1"/>
          </p:nvSpPr>
          <p:spPr bwMode="auto">
            <a:xfrm>
              <a:off x="216" y="4020"/>
              <a:ext cx="90" cy="9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2" name="Rectangle 15"/>
            <p:cNvSpPr>
              <a:spLocks noChangeArrowheads="1"/>
            </p:cNvSpPr>
            <p:nvPr userDrawn="1"/>
          </p:nvSpPr>
          <p:spPr bwMode="auto">
            <a:xfrm>
              <a:off x="111" y="4020"/>
              <a:ext cx="90" cy="9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3" name="Rectangle 16"/>
            <p:cNvSpPr>
              <a:spLocks noChangeArrowheads="1"/>
            </p:cNvSpPr>
            <p:nvPr userDrawn="1"/>
          </p:nvSpPr>
          <p:spPr bwMode="auto">
            <a:xfrm>
              <a:off x="216" y="4124"/>
              <a:ext cx="90" cy="9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ja-JP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ja-JP" altLang="en-US" noProof="0" smtClean="0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2225-C174-445B-BCD7-E76BF59780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455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D84BE-7EC5-41E5-A5C8-1CC44359C4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282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EAA50-506D-428E-A2FE-A7A4535495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844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0825" y="3573463"/>
            <a:ext cx="8642350" cy="71437"/>
          </a:xfrm>
          <a:prstGeom prst="rect">
            <a:avLst/>
          </a:prstGeom>
          <a:solidFill>
            <a:srgbClr val="6DCB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468313" y="3429000"/>
            <a:ext cx="1366837" cy="144463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10" name="Group 13"/>
          <p:cNvGrpSpPr>
            <a:grpSpLocks/>
          </p:cNvGrpSpPr>
          <p:nvPr userDrawn="1"/>
        </p:nvGrpSpPr>
        <p:grpSpPr bwMode="auto">
          <a:xfrm rot="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11" name="Rectangle 14"/>
            <p:cNvSpPr>
              <a:spLocks noChangeArrowheads="1"/>
            </p:cNvSpPr>
            <p:nvPr userDrawn="1"/>
          </p:nvSpPr>
          <p:spPr bwMode="auto">
            <a:xfrm>
              <a:off x="216" y="4020"/>
              <a:ext cx="90" cy="9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 userDrawn="1"/>
          </p:nvSpPr>
          <p:spPr bwMode="auto">
            <a:xfrm>
              <a:off x="111" y="4020"/>
              <a:ext cx="90" cy="9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 userDrawn="1"/>
          </p:nvSpPr>
          <p:spPr bwMode="auto">
            <a:xfrm>
              <a:off x="216" y="4124"/>
              <a:ext cx="90" cy="9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ja-JP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ja-JP" altLang="en-US" noProof="0" smtClean="0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2225-C174-445B-BCD7-E76BF59780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7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47F1E-A783-48C6-A344-B53D551E5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4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6B1DB-DDD3-49DB-9902-990854D022E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DD6B3-C545-471A-999E-D7F0742EA9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28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DCF04-E1D6-47E3-9C04-1065703EA8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3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7A622-C698-48D9-AB5D-26D0E9F7D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0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16DD3-053C-4EBF-8756-9A9424BA32B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90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8EAF6-BAEA-446A-9CFE-0FAFBF6F47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9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47F1E-A783-48C6-A344-B53D551E57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7748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38E53-8679-4511-8AE7-ED6723A4C5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01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D84BE-7EC5-41E5-A5C8-1CC44359C49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69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EAA50-506D-428E-A2FE-A7A4535495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5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6B1DB-DDD3-49DB-9902-990854D022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960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DD6B3-C545-471A-999E-D7F0742EA9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332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DCF04-E1D6-47E3-9C04-1065703EA8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730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7A622-C698-48D9-AB5D-26D0E9F7DF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9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16DD3-053C-4EBF-8756-9A9424BA32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43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8EAF6-BAEA-446A-9CFE-0FAFBF6F47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266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38E53-8679-4511-8AE7-ED6723A4C5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50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250825" y="1341438"/>
            <a:ext cx="8642350" cy="71437"/>
          </a:xfrm>
          <a:prstGeom prst="rect">
            <a:avLst/>
          </a:prstGeom>
          <a:solidFill>
            <a:srgbClr val="6DCB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468313" y="1196975"/>
            <a:ext cx="1366837" cy="144463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1028" name="Rectangle 18"/>
          <p:cNvSpPr>
            <a:spLocks noChangeArrowheads="1"/>
          </p:cNvSpPr>
          <p:nvPr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743AB250-B534-4E44-B464-AA5FE082C4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grpSp>
        <p:nvGrpSpPr>
          <p:cNvPr id="1037" name="Group 17"/>
          <p:cNvGrpSpPr>
            <a:grpSpLocks/>
          </p:cNvGrpSpPr>
          <p:nvPr/>
        </p:nvGrpSpPr>
        <p:grpSpPr bwMode="auto">
          <a:xfrm rot="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6" y="4020"/>
              <a:ext cx="90" cy="9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1" y="4020"/>
              <a:ext cx="90" cy="9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6" y="4124"/>
              <a:ext cx="90" cy="9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BF47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ABF47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250825" y="1341438"/>
            <a:ext cx="8642350" cy="71437"/>
          </a:xfrm>
          <a:prstGeom prst="rect">
            <a:avLst/>
          </a:prstGeom>
          <a:solidFill>
            <a:srgbClr val="6DCB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468313" y="1196975"/>
            <a:ext cx="1366837" cy="144463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28" name="Rectangle 18"/>
          <p:cNvSpPr>
            <a:spLocks noChangeArrowheads="1"/>
          </p:cNvSpPr>
          <p:nvPr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743AB250-B534-4E44-B464-AA5FE082C4C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1037" name="Group 17"/>
          <p:cNvGrpSpPr>
            <a:grpSpLocks/>
          </p:cNvGrpSpPr>
          <p:nvPr/>
        </p:nvGrpSpPr>
        <p:grpSpPr bwMode="auto">
          <a:xfrm rot="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6" y="4020"/>
              <a:ext cx="90" cy="9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1" y="4020"/>
              <a:ext cx="90" cy="9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6" y="4124"/>
              <a:ext cx="90" cy="9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10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BF47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ABF47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43.gif"/><Relationship Id="rId4" Type="http://schemas.openxmlformats.org/officeDocument/2006/relationships/image" Target="../media/image33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110.png"/><Relationship Id="rId3" Type="http://schemas.openxmlformats.org/officeDocument/2006/relationships/image" Target="../media/image51.png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6.wmf"/><Relationship Id="rId17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20" Type="http://schemas.openxmlformats.org/officeDocument/2006/relationships/image" Target="../media/image2.jpg"/><Relationship Id="rId1" Type="http://schemas.openxmlformats.org/officeDocument/2006/relationships/vmlDrawing" Target="../drawings/vmlDrawing3.vml"/><Relationship Id="rId6" Type="http://schemas.openxmlformats.org/officeDocument/2006/relationships/image" Target="../media/image90.png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80.png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45.wmf"/><Relationship Id="rId19" Type="http://schemas.openxmlformats.org/officeDocument/2006/relationships/image" Target="../media/image120.png"/><Relationship Id="rId4" Type="http://schemas.openxmlformats.org/officeDocument/2006/relationships/image" Target="../media/image70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27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emf"/><Relationship Id="rId5" Type="http://schemas.openxmlformats.org/officeDocument/2006/relationships/image" Target="../media/image360.png"/><Relationship Id="rId4" Type="http://schemas.openxmlformats.org/officeDocument/2006/relationships/image" Target="../media/image49.wmf"/><Relationship Id="rId9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2.wmf"/><Relationship Id="rId9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6.png"/><Relationship Id="rId3" Type="http://schemas.openxmlformats.org/officeDocument/2006/relationships/image" Target="../media/image57.emf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56.wmf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2.png"/><Relationship Id="rId1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29" Type="http://schemas.openxmlformats.org/officeDocument/2006/relationships/image" Target="../media/image2.jp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30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28" Type="http://schemas.openxmlformats.org/officeDocument/2006/relationships/oleObject" Target="../embeddings/oleObject21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3.bin"/><Relationship Id="rId22" Type="http://schemas.openxmlformats.org/officeDocument/2006/relationships/image" Target="../media/image29.wmf"/><Relationship Id="rId27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124744"/>
            <a:ext cx="8064896" cy="2547937"/>
          </a:xfrm>
        </p:spPr>
        <p:txBody>
          <a:bodyPr/>
          <a:lstStyle/>
          <a:p>
            <a:r>
              <a:rPr lang="en-US" altLang="zh-TW" sz="3600" b="1" dirty="0" err="1"/>
              <a:t>Isogeometric</a:t>
            </a:r>
            <a:r>
              <a:rPr lang="en-US" altLang="zh-TW" sz="3600" b="1" dirty="0"/>
              <a:t> analysis of the dual boundary element method for the Laplace problem with a degenerate boundary</a:t>
            </a:r>
            <a:endParaRPr lang="zh-TW" altLang="zh-TW" sz="36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886200"/>
            <a:ext cx="8784976" cy="2279104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Speak</a:t>
            </a:r>
            <a:r>
              <a:rPr lang="zh-TW" altLang="en-US" dirty="0"/>
              <a:t>ｅｒ：高政宏</a:t>
            </a:r>
            <a:endParaRPr lang="en-US" altLang="ja-JP" dirty="0" smtClean="0"/>
          </a:p>
          <a:p>
            <a:pPr eaLnBrk="1" hangingPunct="1"/>
            <a:r>
              <a:rPr lang="en-US" altLang="zh-TW" dirty="0" smtClean="0"/>
              <a:t>Time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13:10~15:00</a:t>
            </a:r>
          </a:p>
          <a:p>
            <a:pPr eaLnBrk="1" hangingPunct="1"/>
            <a:r>
              <a:rPr lang="zh-TW" altLang="en-US" dirty="0" smtClean="0"/>
              <a:t>Ｄａｔｅ：</a:t>
            </a:r>
            <a:r>
              <a:rPr lang="en-US" altLang="ja-JP" dirty="0" smtClean="0"/>
              <a:t>2021/1</a:t>
            </a:r>
            <a:r>
              <a:rPr lang="en-US" altLang="zh-TW" dirty="0" smtClean="0"/>
              <a:t>0</a:t>
            </a:r>
            <a:r>
              <a:rPr lang="en-US" altLang="ja-JP" dirty="0" smtClean="0"/>
              <a:t>/</a:t>
            </a:r>
            <a:r>
              <a:rPr lang="en-US" altLang="zh-TW" dirty="0" smtClean="0"/>
              <a:t>6</a:t>
            </a:r>
          </a:p>
          <a:p>
            <a:pPr eaLnBrk="1" hangingPunct="1"/>
            <a:r>
              <a:rPr lang="en-US" altLang="ja-JP" dirty="0" smtClean="0"/>
              <a:t>Place</a:t>
            </a:r>
            <a:r>
              <a:rPr lang="zh-TW" altLang="en-US" dirty="0" smtClean="0"/>
              <a:t>：</a:t>
            </a:r>
            <a:r>
              <a:rPr lang="zh-TW" altLang="zh-TW" dirty="0"/>
              <a:t>工</a:t>
            </a:r>
            <a:r>
              <a:rPr lang="en-US" altLang="zh-TW" dirty="0"/>
              <a:t>203</a:t>
            </a:r>
            <a:r>
              <a:rPr lang="en-US" altLang="zh-TW" dirty="0" smtClean="0"/>
              <a:t>, NIU</a:t>
            </a:r>
            <a:endParaRPr lang="en-US" altLang="ja-JP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02225-C174-445B-BCD7-E76BF5978061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" y="5192"/>
            <a:ext cx="2847744" cy="5558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4" y="5373216"/>
            <a:ext cx="1226016" cy="122601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192"/>
            <a:ext cx="5576968" cy="63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01" y="1804860"/>
            <a:ext cx="1819149" cy="2376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1688" y="188640"/>
            <a:ext cx="6804756" cy="1143000"/>
          </a:xfrm>
        </p:spPr>
        <p:txBody>
          <a:bodyPr/>
          <a:lstStyle/>
          <a:p>
            <a:r>
              <a:rPr lang="en-US" altLang="zh-TW" sz="3600" dirty="0" smtClean="0">
                <a:solidFill>
                  <a:schemeClr val="tx1"/>
                </a:solidFill>
                <a:latin typeface="Times New Roman" pitchFamily="18" charset="0"/>
              </a:rPr>
              <a:t>Null space of influence in the BEM</a:t>
            </a:r>
            <a:endParaRPr lang="zh-TW" altLang="en-US" sz="3600" dirty="0"/>
          </a:p>
        </p:txBody>
      </p:sp>
      <p:pic>
        <p:nvPicPr>
          <p:cNvPr id="13" name="圖片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0" y="1804860"/>
            <a:ext cx="6828494" cy="40724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2867"/>
            <a:ext cx="1158541" cy="115854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93000" y="6093296"/>
            <a:ext cx="192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U, T, L, M matrix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44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Dual BEM &amp; IGA Popular 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212286"/>
              </p:ext>
            </p:extLst>
          </p:nvPr>
        </p:nvGraphicFramePr>
        <p:xfrm>
          <a:off x="395537" y="1789584"/>
          <a:ext cx="8400255" cy="441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/>
                <a:gridCol w="3552056"/>
                <a:gridCol w="3552056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Dual BEM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IGA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Journal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ASCE,</a:t>
                      </a:r>
                      <a:r>
                        <a:rPr lang="en-US" altLang="zh-TW" baseline="0" dirty="0" smtClean="0"/>
                        <a:t> 1988; ASME, 1999; </a:t>
                      </a:r>
                    </a:p>
                    <a:p>
                      <a:pPr algn="ctr"/>
                      <a:r>
                        <a:rPr lang="en-US" altLang="zh-TW" baseline="0" dirty="0" smtClean="0"/>
                        <a:t>IEEE, 2003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CMAME, 2005</a:t>
                      </a:r>
                      <a:endParaRPr lang="zh-TW" altLang="en-US" dirty="0"/>
                    </a:p>
                  </a:txBody>
                  <a:tcPr/>
                </a:tc>
              </a:tr>
              <a:tr h="266148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Pioneer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Hong &amp; Chen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Hughes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Read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IEEE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3901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Cite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ASCE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381</a:t>
                      </a:r>
                      <a:r>
                        <a:rPr lang="zh-TW" altLang="en-US" dirty="0" smtClean="0"/>
                        <a:t>；</a:t>
                      </a:r>
                      <a:r>
                        <a:rPr lang="en-US" altLang="zh-TW" dirty="0" smtClean="0"/>
                        <a:t>ASME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446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CMAME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5588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14700"/>
            <a:ext cx="1276333" cy="19145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29000"/>
            <a:ext cx="1707764" cy="128082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36" y="3284984"/>
            <a:ext cx="1374246" cy="194421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21" y="92867"/>
            <a:ext cx="1158541" cy="115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Our contribution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r>
              <a:rPr lang="en-US" altLang="zh-TW" sz="2800" dirty="0" smtClean="0"/>
              <a:t>Highlight</a:t>
            </a:r>
          </a:p>
          <a:p>
            <a:pPr marL="0" indent="0">
              <a:buNone/>
            </a:pPr>
            <a:r>
              <a:rPr lang="en-US" altLang="zh-TW" sz="2800" dirty="0" smtClean="0"/>
              <a:t>   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96781"/>
            <a:ext cx="7303600" cy="432044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292080" y="3968356"/>
            <a:ext cx="1535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Geometry</a:t>
            </a:r>
            <a:br>
              <a:rPr lang="en-US" altLang="zh-TW" sz="2400" dirty="0" smtClean="0">
                <a:solidFill>
                  <a:srgbClr val="FF0000"/>
                </a:solidFill>
              </a:rPr>
            </a:br>
            <a:r>
              <a:rPr lang="en-US" altLang="zh-TW" sz="2400" dirty="0" smtClean="0">
                <a:solidFill>
                  <a:srgbClr val="FF0000"/>
                </a:solidFill>
              </a:rPr>
              <a:t>(IGA)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83768" y="4005064"/>
            <a:ext cx="1332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Analysis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(DBEM)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01" y="40862"/>
            <a:ext cx="1226016" cy="122601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508104" y="3471391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Hughes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641841" y="3471391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Hong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B-spline and NURBS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778170"/>
              </p:ext>
            </p:extLst>
          </p:nvPr>
        </p:nvGraphicFramePr>
        <p:xfrm>
          <a:off x="323527" y="1556792"/>
          <a:ext cx="8496945" cy="4743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5"/>
                <a:gridCol w="3240360"/>
                <a:gridCol w="3240360"/>
              </a:tblGrid>
              <a:tr h="53058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B-spline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NURBS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751662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Knot vector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51662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points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206451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 function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51662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weighting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5166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Curve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乘號 22"/>
          <p:cNvSpPr/>
          <p:nvPr/>
        </p:nvSpPr>
        <p:spPr>
          <a:xfrm>
            <a:off x="3707904" y="4725144"/>
            <a:ext cx="914400" cy="914400"/>
          </a:xfrm>
          <a:prstGeom prst="mathMultiply">
            <a:avLst>
              <a:gd name="adj1" fmla="val 6854"/>
            </a:avLst>
          </a:prstGeom>
          <a:solidFill>
            <a:srgbClr val="FF0000"/>
          </a:solidFill>
          <a:ln w="127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甜甜圈 25"/>
          <p:cNvSpPr/>
          <p:nvPr/>
        </p:nvSpPr>
        <p:spPr>
          <a:xfrm>
            <a:off x="3861509" y="2134227"/>
            <a:ext cx="607190" cy="607190"/>
          </a:xfrm>
          <a:prstGeom prst="donut">
            <a:avLst>
              <a:gd name="adj" fmla="val 10491"/>
            </a:avLst>
          </a:prstGeom>
          <a:solidFill>
            <a:srgbClr val="FF0000"/>
          </a:solidFill>
          <a:ln w="127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283968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01" y="40862"/>
            <a:ext cx="1226016" cy="1226016"/>
          </a:xfrm>
          <a:prstGeom prst="rect">
            <a:avLst/>
          </a:prstGeom>
        </p:spPr>
      </p:pic>
      <p:sp>
        <p:nvSpPr>
          <p:cNvPr id="22" name="甜甜圈 21"/>
          <p:cNvSpPr/>
          <p:nvPr/>
        </p:nvSpPr>
        <p:spPr>
          <a:xfrm>
            <a:off x="6986259" y="2187970"/>
            <a:ext cx="584740" cy="584740"/>
          </a:xfrm>
          <a:prstGeom prst="donut">
            <a:avLst>
              <a:gd name="adj" fmla="val 10491"/>
            </a:avLst>
          </a:prstGeom>
          <a:solidFill>
            <a:srgbClr val="FF0000"/>
          </a:solidFill>
          <a:ln w="127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甜甜圈 23"/>
          <p:cNvSpPr/>
          <p:nvPr/>
        </p:nvSpPr>
        <p:spPr>
          <a:xfrm>
            <a:off x="3910285" y="2962123"/>
            <a:ext cx="558414" cy="558414"/>
          </a:xfrm>
          <a:prstGeom prst="donut">
            <a:avLst>
              <a:gd name="adj" fmla="val 10491"/>
            </a:avLst>
          </a:prstGeom>
          <a:solidFill>
            <a:srgbClr val="FF0000"/>
          </a:solidFill>
          <a:ln w="127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1" name="甜甜圈 30"/>
          <p:cNvSpPr/>
          <p:nvPr/>
        </p:nvSpPr>
        <p:spPr>
          <a:xfrm>
            <a:off x="7034417" y="2966864"/>
            <a:ext cx="534144" cy="534144"/>
          </a:xfrm>
          <a:prstGeom prst="donut">
            <a:avLst>
              <a:gd name="adj" fmla="val 10491"/>
            </a:avLst>
          </a:prstGeom>
          <a:solidFill>
            <a:srgbClr val="FF0000"/>
          </a:solidFill>
          <a:ln w="127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甜甜圈 31"/>
          <p:cNvSpPr/>
          <p:nvPr/>
        </p:nvSpPr>
        <p:spPr>
          <a:xfrm>
            <a:off x="6980273" y="4847456"/>
            <a:ext cx="669776" cy="669776"/>
          </a:xfrm>
          <a:prstGeom prst="donut">
            <a:avLst>
              <a:gd name="adj" fmla="val 10491"/>
            </a:avLst>
          </a:prstGeom>
          <a:solidFill>
            <a:srgbClr val="FF0000"/>
          </a:solidFill>
          <a:ln w="127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51920"/>
            <a:ext cx="6105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64" y="4051920"/>
            <a:ext cx="6105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639544"/>
            <a:ext cx="6105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61" y="5589240"/>
            <a:ext cx="6105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3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B-spline and NURBS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068262" y="2011787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B-spline function </a:t>
            </a:r>
            <a:r>
              <a:rPr lang="en-US" altLang="zh-TW" dirty="0"/>
              <a:t>for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=2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改變第三點控制點位置</a:t>
            </a:r>
          </a:p>
        </p:txBody>
      </p:sp>
      <p:sp>
        <p:nvSpPr>
          <p:cNvPr id="3" name="Rectangle 18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4" name="Rectangle 1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4738464" y="1965362"/>
                <a:ext cx="34339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/>
                  <a:t>NURBS function for </a:t>
                </a:r>
                <a:r>
                  <a:rPr lang="en-US" altLang="zh-TW" i="1" dirty="0" smtClean="0"/>
                  <a:t>p</a:t>
                </a:r>
                <a:r>
                  <a:rPr lang="en-US" altLang="zh-TW" dirty="0" smtClean="0"/>
                  <a:t>=2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改變第三點</m:t>
                      </m:r>
                      <m:r>
                        <a:rPr lang="zh-TW" alt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權</m:t>
                      </m:r>
                      <m:r>
                        <a:rPr lang="zh-TW" alt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重函數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(2→10)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64" y="1965362"/>
                <a:ext cx="3433936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418" t="-4717" b="-75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0" y="2708920"/>
            <a:ext cx="2975028" cy="3511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267744" y="1484784"/>
                <a:ext cx="44644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mtClean="0">
                        <a:latin typeface="Cambria Math"/>
                      </a:rPr>
                      <m:t>Ξ</m:t>
                    </m:r>
                    <m:r>
                      <a:rPr lang="en-US" altLang="zh-TW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0,0,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zh-TW" i="1">
                            <a:latin typeface="Cambria Math"/>
                          </a:rPr>
                          <m:t>,2,3,4,5,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7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8,8</m:t>
                        </m:r>
                      </m:e>
                    </m:d>
                  </m:oMath>
                </a14:m>
                <a:r>
                  <a:rPr lang="en-US" altLang="zh-TW" dirty="0" smtClean="0"/>
                  <a:t>, 8 control points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484784"/>
                <a:ext cx="446449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30" y="2710364"/>
            <a:ext cx="2973803" cy="3509708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01" y="40862"/>
            <a:ext cx="1226016" cy="122601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48900" y="2611693"/>
            <a:ext cx="2975028" cy="34711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884243" y="5872953"/>
            <a:ext cx="3051889" cy="34711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4968530" y="2607185"/>
            <a:ext cx="2975028" cy="34711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4968530" y="5891044"/>
            <a:ext cx="2975028" cy="34711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82059" y="5872953"/>
                <a:ext cx="2177712" cy="844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</a:rPr>
                        <m:t>C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ξ</m:t>
                          </m:r>
                        </m:e>
                      </m:d>
                      <m:r>
                        <a:rPr lang="en-US" altLang="zh-TW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zh-TW" altLang="zh-TW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𝜉</m:t>
                          </m:r>
                          <m:r>
                            <a:rPr lang="en-US" altLang="zh-TW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59" y="5872953"/>
                <a:ext cx="2177712" cy="8443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060816" y="5805264"/>
                <a:ext cx="2922338" cy="844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</a:rPr>
                        <m:t>C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ξ</m:t>
                          </m:r>
                        </m:e>
                      </m:d>
                      <m:r>
                        <a:rPr lang="en-US" altLang="zh-TW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zh-TW" alt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𝜉</m:t>
                                      </m:r>
                                    </m:e>
                                  </m:d>
                                </m:sub>
                              </m:sSub>
                              <m:sSub>
                                <m:sSubPr>
                                  <m:ctrlPr>
                                    <a:rPr lang="zh-TW" altLang="en-US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zh-TW" alt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acc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TW" alt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̂"/>
                                          <m:ctrlPr>
                                            <a:rPr lang="zh-TW" altLang="en-US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acc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TW" alt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𝜉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zh-TW" alt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̂"/>
                                          <m:ctrlPr>
                                            <a:rPr lang="zh-TW" alt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acc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816" y="5805264"/>
                <a:ext cx="2922338" cy="8443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8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Dual BEM</a:t>
            </a:r>
            <a:endParaRPr lang="zh-TW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0" name="手繪多邊形 89"/>
          <p:cNvSpPr/>
          <p:nvPr/>
        </p:nvSpPr>
        <p:spPr>
          <a:xfrm>
            <a:off x="6588224" y="1715584"/>
            <a:ext cx="2461953" cy="2048447"/>
          </a:xfrm>
          <a:custGeom>
            <a:avLst/>
            <a:gdLst>
              <a:gd name="connsiteX0" fmla="*/ 227034 w 2461953"/>
              <a:gd name="connsiteY0" fmla="*/ 737412 h 2048447"/>
              <a:gd name="connsiteX1" fmla="*/ 712225 w 2461953"/>
              <a:gd name="connsiteY1" fmla="*/ 130923 h 2048447"/>
              <a:gd name="connsiteX2" fmla="*/ 1869221 w 2461953"/>
              <a:gd name="connsiteY2" fmla="*/ 28286 h 2048447"/>
              <a:gd name="connsiteX3" fmla="*/ 2401066 w 2461953"/>
              <a:gd name="connsiteY3" fmla="*/ 513478 h 2048447"/>
              <a:gd name="connsiteX4" fmla="*/ 2382405 w 2461953"/>
              <a:gd name="connsiteY4" fmla="*/ 1390555 h 2048447"/>
              <a:gd name="connsiteX5" fmla="*/ 1794576 w 2461953"/>
              <a:gd name="connsiteY5" fmla="*/ 1670474 h 2048447"/>
              <a:gd name="connsiteX6" fmla="*/ 1449344 w 2461953"/>
              <a:gd name="connsiteY6" fmla="*/ 2043698 h 2048447"/>
              <a:gd name="connsiteX7" fmla="*/ 889507 w 2461953"/>
              <a:gd name="connsiteY7" fmla="*/ 1847755 h 2048447"/>
              <a:gd name="connsiteX8" fmla="*/ 460299 w 2461953"/>
              <a:gd name="connsiteY8" fmla="*/ 1371894 h 2048447"/>
              <a:gd name="connsiteX9" fmla="*/ 96405 w 2461953"/>
              <a:gd name="connsiteY9" fmla="*/ 1166621 h 2048447"/>
              <a:gd name="connsiteX10" fmla="*/ 96405 w 2461953"/>
              <a:gd name="connsiteY10" fmla="*/ 1166621 h 2048447"/>
              <a:gd name="connsiteX11" fmla="*/ 3099 w 2461953"/>
              <a:gd name="connsiteY11" fmla="*/ 886702 h 2048447"/>
              <a:gd name="connsiteX12" fmla="*/ 227034 w 2461953"/>
              <a:gd name="connsiteY12" fmla="*/ 737412 h 204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1953" h="2048447">
                <a:moveTo>
                  <a:pt x="227034" y="737412"/>
                </a:moveTo>
                <a:cubicBezTo>
                  <a:pt x="345222" y="611449"/>
                  <a:pt x="438527" y="249111"/>
                  <a:pt x="712225" y="130923"/>
                </a:cubicBezTo>
                <a:cubicBezTo>
                  <a:pt x="985923" y="12735"/>
                  <a:pt x="1587748" y="-35473"/>
                  <a:pt x="1869221" y="28286"/>
                </a:cubicBezTo>
                <a:cubicBezTo>
                  <a:pt x="2150695" y="92045"/>
                  <a:pt x="2315535" y="286433"/>
                  <a:pt x="2401066" y="513478"/>
                </a:cubicBezTo>
                <a:cubicBezTo>
                  <a:pt x="2486597" y="740523"/>
                  <a:pt x="2483487" y="1197722"/>
                  <a:pt x="2382405" y="1390555"/>
                </a:cubicBezTo>
                <a:cubicBezTo>
                  <a:pt x="2281323" y="1583388"/>
                  <a:pt x="1950086" y="1561617"/>
                  <a:pt x="1794576" y="1670474"/>
                </a:cubicBezTo>
                <a:cubicBezTo>
                  <a:pt x="1639066" y="1779331"/>
                  <a:pt x="1600189" y="2014151"/>
                  <a:pt x="1449344" y="2043698"/>
                </a:cubicBezTo>
                <a:cubicBezTo>
                  <a:pt x="1298499" y="2073245"/>
                  <a:pt x="1054348" y="1959722"/>
                  <a:pt x="889507" y="1847755"/>
                </a:cubicBezTo>
                <a:cubicBezTo>
                  <a:pt x="724666" y="1735788"/>
                  <a:pt x="592483" y="1485416"/>
                  <a:pt x="460299" y="1371894"/>
                </a:cubicBezTo>
                <a:cubicBezTo>
                  <a:pt x="328115" y="1258372"/>
                  <a:pt x="96405" y="1166621"/>
                  <a:pt x="96405" y="1166621"/>
                </a:cubicBezTo>
                <a:lnTo>
                  <a:pt x="96405" y="1166621"/>
                </a:lnTo>
                <a:cubicBezTo>
                  <a:pt x="80854" y="1119968"/>
                  <a:pt x="-18672" y="966012"/>
                  <a:pt x="3099" y="886702"/>
                </a:cubicBezTo>
                <a:cubicBezTo>
                  <a:pt x="24870" y="807392"/>
                  <a:pt x="108846" y="863375"/>
                  <a:pt x="227034" y="737412"/>
                </a:cubicBezTo>
                <a:close/>
              </a:path>
            </a:pathLst>
          </a:custGeom>
          <a:solidFill>
            <a:srgbClr val="FFC000"/>
          </a:solidFill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矩形 90"/>
              <p:cNvSpPr/>
              <p:nvPr/>
            </p:nvSpPr>
            <p:spPr>
              <a:xfrm>
                <a:off x="7292186" y="2543310"/>
                <a:ext cx="1366848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1" name="矩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186" y="2543310"/>
                <a:ext cx="1366848" cy="3929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群組 95"/>
          <p:cNvGrpSpPr/>
          <p:nvPr/>
        </p:nvGrpSpPr>
        <p:grpSpPr>
          <a:xfrm>
            <a:off x="7292186" y="1438837"/>
            <a:ext cx="411136" cy="388916"/>
            <a:chOff x="7292186" y="2176910"/>
            <a:chExt cx="411136" cy="388916"/>
          </a:xfrm>
        </p:grpSpPr>
        <p:sp>
          <p:nvSpPr>
            <p:cNvPr id="92" name="橢圓 91"/>
            <p:cNvSpPr/>
            <p:nvPr/>
          </p:nvSpPr>
          <p:spPr>
            <a:xfrm>
              <a:off x="7559306" y="2421810"/>
              <a:ext cx="144016" cy="144016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矩形 92"/>
                <p:cNvSpPr/>
                <p:nvPr/>
              </p:nvSpPr>
              <p:spPr>
                <a:xfrm>
                  <a:off x="7292186" y="2176910"/>
                  <a:ext cx="3577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1" i="1">
                            <a:latin typeface="Cambria Math"/>
                          </a:rPr>
                          <m:t>𝐬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3" name="矩形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2186" y="2176910"/>
                  <a:ext cx="35779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群組 97"/>
          <p:cNvGrpSpPr/>
          <p:nvPr/>
        </p:nvGrpSpPr>
        <p:grpSpPr>
          <a:xfrm>
            <a:off x="7919363" y="1412776"/>
            <a:ext cx="464661" cy="398247"/>
            <a:chOff x="7687300" y="1793981"/>
            <a:chExt cx="464661" cy="398247"/>
          </a:xfrm>
        </p:grpSpPr>
        <p:sp>
          <p:nvSpPr>
            <p:cNvPr id="94" name="橢圓 93"/>
            <p:cNvSpPr/>
            <p:nvPr/>
          </p:nvSpPr>
          <p:spPr>
            <a:xfrm>
              <a:off x="8007945" y="2048212"/>
              <a:ext cx="144016" cy="144016"/>
            </a:xfrm>
            <a:prstGeom prst="ellipse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矩形 96"/>
                <p:cNvSpPr/>
                <p:nvPr/>
              </p:nvSpPr>
              <p:spPr>
                <a:xfrm>
                  <a:off x="7687300" y="1793981"/>
                  <a:ext cx="370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1" i="1">
                            <a:latin typeface="Cambria Math"/>
                          </a:rPr>
                          <m:t>𝐱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7" name="矩形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7300" y="1793981"/>
                  <a:ext cx="37061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群組 98"/>
          <p:cNvGrpSpPr/>
          <p:nvPr/>
        </p:nvGrpSpPr>
        <p:grpSpPr>
          <a:xfrm>
            <a:off x="7544880" y="2924763"/>
            <a:ext cx="464661" cy="398247"/>
            <a:chOff x="7687300" y="1793981"/>
            <a:chExt cx="464661" cy="398247"/>
          </a:xfrm>
        </p:grpSpPr>
        <p:sp>
          <p:nvSpPr>
            <p:cNvPr id="100" name="橢圓 99"/>
            <p:cNvSpPr/>
            <p:nvPr/>
          </p:nvSpPr>
          <p:spPr>
            <a:xfrm>
              <a:off x="8007945" y="2048212"/>
              <a:ext cx="144016" cy="144016"/>
            </a:xfrm>
            <a:prstGeom prst="ellipse">
              <a:avLst/>
            </a:prstGeom>
            <a:solidFill>
              <a:srgbClr val="4ABF47"/>
            </a:solidFill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矩形 100"/>
                <p:cNvSpPr/>
                <p:nvPr/>
              </p:nvSpPr>
              <p:spPr>
                <a:xfrm>
                  <a:off x="7687300" y="1793981"/>
                  <a:ext cx="370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1" i="1">
                            <a:latin typeface="Cambria Math"/>
                          </a:rPr>
                          <m:t>𝐱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01" name="矩形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7300" y="1793981"/>
                  <a:ext cx="37061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群組 103"/>
          <p:cNvGrpSpPr/>
          <p:nvPr/>
        </p:nvGrpSpPr>
        <p:grpSpPr>
          <a:xfrm>
            <a:off x="712292" y="1970172"/>
            <a:ext cx="5555148" cy="1355367"/>
            <a:chOff x="293195" y="3308112"/>
            <a:chExt cx="5988591" cy="1461121"/>
          </a:xfrm>
        </p:grpSpPr>
        <p:graphicFrame>
          <p:nvGraphicFramePr>
            <p:cNvPr id="83" name="物件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0316307"/>
                </p:ext>
              </p:extLst>
            </p:nvPr>
          </p:nvGraphicFramePr>
          <p:xfrm>
            <a:off x="323528" y="3308112"/>
            <a:ext cx="5823180" cy="423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2" name="Equation" r:id="rId7" imgW="4089400" imgH="292100" progId="Equation.DSMT4">
                    <p:embed/>
                  </p:oleObj>
                </mc:Choice>
                <mc:Fallback>
                  <p:oleObj name="Equation" r:id="rId7" imgW="4089400" imgH="2921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3308112"/>
                          <a:ext cx="5823180" cy="42321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物件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4615917"/>
                </p:ext>
              </p:extLst>
            </p:nvPr>
          </p:nvGraphicFramePr>
          <p:xfrm>
            <a:off x="293195" y="4337185"/>
            <a:ext cx="5988591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3" name="Equation" r:id="rId9" imgW="4127500" imgH="292100" progId="Equation.DSMT4">
                    <p:embed/>
                  </p:oleObj>
                </mc:Choice>
                <mc:Fallback>
                  <p:oleObj name="Equation" r:id="rId9" imgW="4127500" imgH="2921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95" y="4337185"/>
                          <a:ext cx="5988591" cy="4320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" name="群組 104"/>
          <p:cNvGrpSpPr/>
          <p:nvPr/>
        </p:nvGrpSpPr>
        <p:grpSpPr>
          <a:xfrm>
            <a:off x="143001" y="3619272"/>
            <a:ext cx="6292834" cy="1417032"/>
            <a:chOff x="179512" y="5036304"/>
            <a:chExt cx="6292834" cy="1417032"/>
          </a:xfrm>
        </p:grpSpPr>
        <p:graphicFrame>
          <p:nvGraphicFramePr>
            <p:cNvPr id="87" name="物件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9763314"/>
                </p:ext>
              </p:extLst>
            </p:nvPr>
          </p:nvGraphicFramePr>
          <p:xfrm>
            <a:off x="395535" y="5180320"/>
            <a:ext cx="5822241" cy="504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4" name="Equation" r:id="rId11" imgW="3429000" imgH="291960" progId="Equation.DSMT4">
                    <p:embed/>
                  </p:oleObj>
                </mc:Choice>
                <mc:Fallback>
                  <p:oleObj name="Equation" r:id="rId11" imgW="3429000" imgH="29196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35" y="5180320"/>
                          <a:ext cx="5822241" cy="5040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物件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9993667"/>
                </p:ext>
              </p:extLst>
            </p:nvPr>
          </p:nvGraphicFramePr>
          <p:xfrm>
            <a:off x="395535" y="5828392"/>
            <a:ext cx="5822241" cy="504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5" name="Equation" r:id="rId13" imgW="3429000" imgH="292100" progId="Equation.DSMT4">
                    <p:embed/>
                  </p:oleObj>
                </mc:Choice>
                <mc:Fallback>
                  <p:oleObj name="Equation" r:id="rId13" imgW="3429000" imgH="2921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35" y="5828392"/>
                          <a:ext cx="5822241" cy="5040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矩形 102"/>
            <p:cNvSpPr/>
            <p:nvPr/>
          </p:nvSpPr>
          <p:spPr>
            <a:xfrm>
              <a:off x="179512" y="5036304"/>
              <a:ext cx="6292834" cy="1417032"/>
            </a:xfrm>
            <a:prstGeom prst="rect">
              <a:avLst/>
            </a:prstGeom>
            <a:ln w="28575">
              <a:solidFill>
                <a:srgbClr val="4ABF4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7" name="物件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92931"/>
              </p:ext>
            </p:extLst>
          </p:nvPr>
        </p:nvGraphicFramePr>
        <p:xfrm>
          <a:off x="467544" y="5589240"/>
          <a:ext cx="164118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" name="Equation" r:id="rId15" imgW="863225" imgH="203112" progId="Equation.DSMT4">
                  <p:embed/>
                </p:oleObj>
              </mc:Choice>
              <mc:Fallback>
                <p:oleObj name="Equation" r:id="rId15" imgW="863225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589240"/>
                        <a:ext cx="1641184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矩形 107"/>
              <p:cNvSpPr/>
              <p:nvPr/>
            </p:nvSpPr>
            <p:spPr>
              <a:xfrm>
                <a:off x="2195736" y="5445224"/>
                <a:ext cx="2080249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1" i="1">
                              <a:latin typeface="Cambria Math"/>
                            </a:rPr>
                            <m:t>𝐬</m:t>
                          </m:r>
                          <m:r>
                            <a:rPr lang="en-US" altLang="zh-TW">
                              <a:latin typeface="Cambria Math"/>
                            </a:rPr>
                            <m:t>,</m:t>
                          </m:r>
                          <m:r>
                            <a:rPr lang="en-US" altLang="zh-TW" b="1" i="1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altLang="zh-TW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𝑈</m:t>
                          </m:r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b="1" i="1">
                              <a:latin typeface="Cambria Math"/>
                            </a:rPr>
                            <m:t>𝐬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b="1" i="1">
                              <a:latin typeface="Cambria Math"/>
                            </a:rPr>
                            <m:t>𝐱</m:t>
                          </m:r>
                          <m:r>
                            <a:rPr lang="en-US" altLang="zh-TW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8" name="矩形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445224"/>
                <a:ext cx="2080249" cy="66652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矩形 108"/>
              <p:cNvSpPr/>
              <p:nvPr/>
            </p:nvSpPr>
            <p:spPr>
              <a:xfrm>
                <a:off x="4275985" y="5446506"/>
                <a:ext cx="2072234" cy="665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1" i="1">
                              <a:latin typeface="Cambria Math"/>
                            </a:rPr>
                            <m:t>𝐬</m:t>
                          </m:r>
                          <m:r>
                            <a:rPr lang="en-US" altLang="zh-TW">
                              <a:latin typeface="Cambria Math"/>
                            </a:rPr>
                            <m:t>,</m:t>
                          </m:r>
                          <m:r>
                            <a:rPr lang="en-US" altLang="zh-TW" b="1" i="1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altLang="zh-TW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𝑈</m:t>
                          </m:r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b="1" i="1">
                              <a:latin typeface="Cambria Math"/>
                            </a:rPr>
                            <m:t>𝒔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b="1" i="1">
                              <a:latin typeface="Cambria Math"/>
                            </a:rPr>
                            <m:t>𝐱</m:t>
                          </m:r>
                          <m:r>
                            <a:rPr lang="en-US" altLang="zh-TW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x</m:t>
                              </m:r>
                            </m:sub>
                          </m:sSub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9" name="矩形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85" y="5446506"/>
                <a:ext cx="2072234" cy="66524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矩形 109"/>
              <p:cNvSpPr/>
              <p:nvPr/>
            </p:nvSpPr>
            <p:spPr>
              <a:xfrm>
                <a:off x="6300192" y="5373216"/>
                <a:ext cx="2242089" cy="727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1" i="1">
                              <a:latin typeface="Cambria Math"/>
                            </a:rPr>
                            <m:t>𝐬</m:t>
                          </m:r>
                          <m:r>
                            <a:rPr lang="en-US" altLang="zh-TW">
                              <a:latin typeface="Cambria Math"/>
                            </a:rPr>
                            <m:t>,</m:t>
                          </m:r>
                          <m:r>
                            <a:rPr lang="en-US" altLang="zh-TW" b="1" i="1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altLang="zh-TW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𝑈</m:t>
                          </m:r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b="1" i="1">
                              <a:latin typeface="Cambria Math"/>
                            </a:rPr>
                            <m:t>𝐬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b="1" i="1">
                              <a:latin typeface="Cambria Math"/>
                            </a:rPr>
                            <m:t>𝐱</m:t>
                          </m:r>
                          <m:r>
                            <a:rPr lang="en-US" altLang="zh-TW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x</m:t>
                              </m:r>
                            </m:sub>
                          </m:sSub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0" name="矩形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373216"/>
                <a:ext cx="2242089" cy="72737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橢圓 110"/>
          <p:cNvSpPr/>
          <p:nvPr/>
        </p:nvSpPr>
        <p:spPr>
          <a:xfrm>
            <a:off x="4139952" y="1907890"/>
            <a:ext cx="720080" cy="48824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橢圓 111"/>
          <p:cNvSpPr/>
          <p:nvPr/>
        </p:nvSpPr>
        <p:spPr>
          <a:xfrm>
            <a:off x="2025844" y="1907890"/>
            <a:ext cx="720080" cy="48824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橢圓 112"/>
          <p:cNvSpPr/>
          <p:nvPr/>
        </p:nvSpPr>
        <p:spPr>
          <a:xfrm>
            <a:off x="4211960" y="2846212"/>
            <a:ext cx="720080" cy="48824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橢圓 113"/>
          <p:cNvSpPr/>
          <p:nvPr/>
        </p:nvSpPr>
        <p:spPr>
          <a:xfrm>
            <a:off x="2084558" y="2840858"/>
            <a:ext cx="720080" cy="48824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01" y="40862"/>
            <a:ext cx="1226016" cy="1226016"/>
          </a:xfrm>
          <a:prstGeom prst="rect">
            <a:avLst/>
          </a:prstGeom>
        </p:spPr>
      </p:pic>
      <p:cxnSp>
        <p:nvCxnSpPr>
          <p:cNvPr id="8" name="直線接點 7"/>
          <p:cNvCxnSpPr>
            <a:stCxn id="90" idx="3"/>
          </p:cNvCxnSpPr>
          <p:nvPr/>
        </p:nvCxnSpPr>
        <p:spPr>
          <a:xfrm flipH="1">
            <a:off x="7730187" y="2229062"/>
            <a:ext cx="1259103" cy="270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43001" y="153091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Singular Formula (UT)</a:t>
            </a:r>
            <a:endParaRPr lang="zh-TW" altLang="en-US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181154" y="249931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Hypersingular</a:t>
            </a:r>
            <a:r>
              <a:rPr lang="en-US" altLang="zh-TW" dirty="0" smtClean="0"/>
              <a:t> Formula (LM)</a:t>
            </a:r>
            <a:endParaRPr lang="zh-TW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141061" y="1576638"/>
            <a:ext cx="6292834" cy="179818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0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 animBg="1"/>
      <p:bldP spid="112" grpId="0" animBg="1"/>
      <p:bldP spid="113" grpId="0" animBg="1"/>
      <p:bldP spid="1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IGA-DBEM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827584" y="1649181"/>
                <a:ext cx="8640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𝐬</m:t>
                    </m:r>
                    <m:r>
                      <a:rPr lang="en-US" altLang="zh-TW">
                        <a:latin typeface="Cambria Math"/>
                      </a:rPr>
                      <m:t>,</m:t>
                    </m:r>
                    <m:r>
                      <a:rPr lang="en-US" altLang="zh-TW" b="1" i="1">
                        <a:latin typeface="Cambria Math"/>
                      </a:rPr>
                      <m:t>𝐱</m:t>
                    </m:r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i="1" dirty="0" smtClean="0"/>
                  <a:t>u</a:t>
                </a:r>
                <a:endParaRPr lang="zh-TW" altLang="en-US" i="1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649181"/>
                <a:ext cx="864096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>
            <a:off x="1691680" y="1833847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123728" y="1649181"/>
                <a:ext cx="3684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𝜉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649181"/>
                <a:ext cx="36843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539552" y="2228827"/>
            <a:ext cx="175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UT formulation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67544" y="2780928"/>
                <a:ext cx="8064896" cy="912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𝛼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𝑃</m:t>
                          </m:r>
                          <m:r>
                            <a:rPr lang="en-US" altLang="zh-TW" i="1">
                              <a:latin typeface="Cambria Math"/>
                            </a:rPr>
                            <m:t>+1</m:t>
                          </m:r>
                        </m:sup>
                        <m:e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  <m:r>
                            <a:rPr lang="en-US" altLang="zh-TW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𝜉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  <m:r>
                            <a:rPr lang="en-US" altLang="zh-TW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𝑠</m:t>
                                      </m:r>
                                      <m:d>
                                        <m:dPr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zh-TW" altLang="zh-TW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𝜉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zh-TW" altLang="zh-TW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𝜉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zh-TW" i="1">
                          <a:latin typeface="Cambria Math"/>
                        </a:rPr>
                        <m:t> ,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80928"/>
                <a:ext cx="8064896" cy="9120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677958" y="442782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LM formulation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06595" y="4941168"/>
                <a:ext cx="7953837" cy="912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𝛼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𝑃</m:t>
                          </m:r>
                          <m:r>
                            <a:rPr lang="en-US" altLang="zh-TW" i="1">
                              <a:latin typeface="Cambria Math"/>
                            </a:rPr>
                            <m:t>+1</m:t>
                          </m:r>
                        </m:sup>
                        <m:e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  <m:r>
                            <a:rPr lang="en-US" altLang="zh-TW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𝜉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  <m:r>
                            <a:rPr lang="en-US" altLang="zh-TW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𝜉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zh-TW" i="1">
                          <a:latin typeface="Cambria Math"/>
                        </a:rPr>
                        <m:t> </m:t>
                      </m:r>
                      <m:r>
                        <a:rPr lang="en-US" altLang="zh-TW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95" y="4941168"/>
                <a:ext cx="7953837" cy="9120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01" y="40862"/>
            <a:ext cx="1226016" cy="122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788" y="274638"/>
            <a:ext cx="7610604" cy="1143000"/>
          </a:xfrm>
        </p:spPr>
        <p:txBody>
          <a:bodyPr/>
          <a:lstStyle/>
          <a:p>
            <a:r>
              <a:rPr lang="en-US" altLang="zh-TW" dirty="0" smtClean="0"/>
              <a:t>Test of </a:t>
            </a:r>
            <a:r>
              <a:rPr lang="en-US" altLang="zh-TW" dirty="0"/>
              <a:t>NURBS (rectangle)</a:t>
            </a:r>
            <a:endParaRPr lang="zh-TW" alt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686700"/>
              </p:ext>
            </p:extLst>
          </p:nvPr>
        </p:nvGraphicFramePr>
        <p:xfrm>
          <a:off x="4427984" y="1728801"/>
          <a:ext cx="3832225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" name="Plot" r:id="rId3" imgW="6092190" imgH="5977890" progId="Grapher.Document">
                  <p:embed/>
                </p:oleObj>
              </mc:Choice>
              <mc:Fallback>
                <p:oleObj name="Plot" r:id="rId3" imgW="6092190" imgH="5977890" progId="Grapher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728801"/>
                        <a:ext cx="3832225" cy="378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4950702" y="5701894"/>
            <a:ext cx="3252060" cy="380286"/>
            <a:chOff x="4950702" y="5701894"/>
            <a:chExt cx="3252060" cy="3802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6156176" y="5712848"/>
                  <a:ext cx="20465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Ξ</m:t>
                        </m:r>
                        <m:r>
                          <a:rPr lang="en-US" altLang="zh-TW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0,0,2,4,6,8,8</m:t>
                            </m:r>
                          </m:e>
                        </m:d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5712848"/>
                  <a:ext cx="204658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/>
            <p:cNvSpPr/>
            <p:nvPr/>
          </p:nvSpPr>
          <p:spPr>
            <a:xfrm>
              <a:off x="4950702" y="5701894"/>
              <a:ext cx="13131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knot vector</a:t>
              </a:r>
              <a:endParaRPr lang="zh-TW" altLang="en-US" dirty="0"/>
            </a:p>
          </p:txBody>
        </p:sp>
      </p:grpSp>
      <p:pic>
        <p:nvPicPr>
          <p:cNvPr id="11" name="圖片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8" y="1728801"/>
            <a:ext cx="3761105" cy="371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478233" y="563459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 </a:t>
            </a:r>
            <a:r>
              <a:rPr lang="en-US" altLang="zh-TW" dirty="0" smtClean="0"/>
              <a:t>Exact </a:t>
            </a:r>
            <a:r>
              <a:rPr lang="en-US" altLang="zh-TW" dirty="0"/>
              <a:t>solution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191910" y="5634598"/>
                <a:ext cx="14679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altLang="zh-TW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10" y="5634598"/>
                <a:ext cx="1467901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899592" y="609329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 </a:t>
            </a:r>
            <a:r>
              <a:rPr lang="en-US" altLang="zh-TW" dirty="0" smtClean="0"/>
              <a:t>Given </a:t>
            </a:r>
            <a:r>
              <a:rPr lang="en-US" altLang="zh-TW" dirty="0" err="1" smtClean="0"/>
              <a:t>Dirichlet</a:t>
            </a:r>
            <a:r>
              <a:rPr lang="en-US" altLang="zh-TW" dirty="0" smtClean="0"/>
              <a:t> B.C.</a:t>
            </a:r>
            <a:endParaRPr lang="zh-TW" altLang="en-US" dirty="0"/>
          </a:p>
        </p:txBody>
      </p:sp>
      <p:pic>
        <p:nvPicPr>
          <p:cNvPr id="15" name="圖片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16706"/>
            <a:ext cx="3877310" cy="38271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矩形 15"/>
          <p:cNvSpPr/>
          <p:nvPr/>
        </p:nvSpPr>
        <p:spPr>
          <a:xfrm>
            <a:off x="5585589" y="5723964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 </a:t>
            </a:r>
            <a:r>
              <a:rPr lang="en-US" altLang="zh-TW" dirty="0" smtClean="0"/>
              <a:t>IGA-BEM results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64" y="40862"/>
            <a:ext cx="1226016" cy="122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8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788" y="268268"/>
            <a:ext cx="7516658" cy="1143000"/>
          </a:xfrm>
        </p:spPr>
        <p:txBody>
          <a:bodyPr/>
          <a:lstStyle/>
          <a:p>
            <a:pPr eaLnBrk="1" hangingPunct="1"/>
            <a:r>
              <a:rPr lang="en-US" altLang="zh-TW" dirty="0"/>
              <a:t>Test of NURBS </a:t>
            </a:r>
            <a:r>
              <a:rPr lang="en-US" altLang="zh-TW" dirty="0" smtClean="0"/>
              <a:t>(circle)</a:t>
            </a:r>
            <a:endParaRPr lang="en-US" altLang="ja-JP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831728"/>
              </p:ext>
            </p:extLst>
          </p:nvPr>
        </p:nvGraphicFramePr>
        <p:xfrm>
          <a:off x="4572000" y="1700808"/>
          <a:ext cx="3817938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" name="Plot" r:id="rId3" imgW="6092190" imgH="6000750" progId="Grapher.Document">
                  <p:embed/>
                </p:oleObj>
              </mc:Choice>
              <mc:Fallback>
                <p:oleObj name="Plot" r:id="rId3" imgW="6092190" imgH="6000750" progId="Grapher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00808"/>
                        <a:ext cx="3817938" cy="378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群組 25"/>
          <p:cNvGrpSpPr/>
          <p:nvPr/>
        </p:nvGrpSpPr>
        <p:grpSpPr>
          <a:xfrm>
            <a:off x="5786805" y="5438021"/>
            <a:ext cx="1667817" cy="664606"/>
            <a:chOff x="4932040" y="5585619"/>
            <a:chExt cx="1667817" cy="664606"/>
          </a:xfrm>
        </p:grpSpPr>
        <p:sp>
          <p:nvSpPr>
            <p:cNvPr id="10" name="矩形 9"/>
            <p:cNvSpPr/>
            <p:nvPr/>
          </p:nvSpPr>
          <p:spPr>
            <a:xfrm>
              <a:off x="4932040" y="5733256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weighting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6071251" y="5585619"/>
                  <a:ext cx="528606" cy="6646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zh-TW" altLang="zh-TW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251" y="5585619"/>
                  <a:ext cx="528606" cy="66460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群組 24"/>
          <p:cNvGrpSpPr/>
          <p:nvPr/>
        </p:nvGrpSpPr>
        <p:grpSpPr>
          <a:xfrm>
            <a:off x="4669724" y="6093296"/>
            <a:ext cx="4150748" cy="397325"/>
            <a:chOff x="4357602" y="6234282"/>
            <a:chExt cx="4150748" cy="397325"/>
          </a:xfrm>
        </p:grpSpPr>
        <p:sp>
          <p:nvSpPr>
            <p:cNvPr id="23" name="矩形 22"/>
            <p:cNvSpPr/>
            <p:nvPr/>
          </p:nvSpPr>
          <p:spPr>
            <a:xfrm>
              <a:off x="4357602" y="6234282"/>
              <a:ext cx="13131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knot vector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5580112" y="6262275"/>
                  <a:ext cx="292823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Ξ</m:t>
                        </m:r>
                        <m:r>
                          <a:rPr lang="en-US" altLang="zh-TW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0,0,0,1,1,2,2,3,3,4,4,4</m:t>
                            </m:r>
                          </m:e>
                        </m:d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112" y="6262275"/>
                  <a:ext cx="292823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圖片 2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9" y="1662585"/>
            <a:ext cx="3825906" cy="3756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群組 29"/>
          <p:cNvGrpSpPr/>
          <p:nvPr/>
        </p:nvGrpSpPr>
        <p:grpSpPr>
          <a:xfrm>
            <a:off x="899592" y="5567091"/>
            <a:ext cx="3383424" cy="382189"/>
            <a:chOff x="789587" y="5557665"/>
            <a:chExt cx="3383424" cy="382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2411760" y="5557665"/>
                  <a:ext cx="17612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  <m:d>
                          <m:d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TW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en-US" altLang="zh-TW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cos</m:t>
                        </m:r>
                        <m:r>
                          <a:rPr lang="en-US" altLang="zh-TW" i="1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5557665"/>
                  <a:ext cx="176125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矩形 28"/>
            <p:cNvSpPr/>
            <p:nvPr/>
          </p:nvSpPr>
          <p:spPr>
            <a:xfrm>
              <a:off x="789587" y="5570522"/>
              <a:ext cx="16209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Exact </a:t>
              </a:r>
              <a:r>
                <a:rPr lang="en-US" altLang="zh-TW" dirty="0"/>
                <a:t>solution</a:t>
              </a:r>
              <a:endParaRPr lang="zh-TW" altLang="en-US" dirty="0"/>
            </a:p>
          </p:txBody>
        </p:sp>
      </p:grpSp>
      <p:sp>
        <p:nvSpPr>
          <p:cNvPr id="31" name="矩形 30"/>
          <p:cNvSpPr/>
          <p:nvPr/>
        </p:nvSpPr>
        <p:spPr>
          <a:xfrm>
            <a:off x="1274943" y="6077354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Given </a:t>
            </a:r>
            <a:r>
              <a:rPr lang="en-US" altLang="zh-TW" dirty="0" err="1"/>
              <a:t>Dirichlet</a:t>
            </a:r>
            <a:r>
              <a:rPr lang="en-US" altLang="zh-TW" dirty="0"/>
              <a:t> B.C.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01" y="40862"/>
            <a:ext cx="1226016" cy="122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Test of NURBS (circle</a:t>
            </a:r>
            <a:r>
              <a:rPr lang="en-US" altLang="zh-TW" dirty="0" smtClean="0"/>
              <a:t>)</a:t>
            </a:r>
            <a:endParaRPr lang="en-US" altLang="ja-JP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1041870" y="5701817"/>
            <a:ext cx="2629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IGA-BEM (UT equation)</a:t>
            </a:r>
            <a:endParaRPr lang="zh-TW" altLang="en-US" dirty="0"/>
          </a:p>
        </p:txBody>
      </p:sp>
      <p:pic>
        <p:nvPicPr>
          <p:cNvPr id="16" name="圖片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1" y="1658084"/>
            <a:ext cx="3853815" cy="378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12" y="1556792"/>
            <a:ext cx="4010044" cy="39130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矩形 17"/>
          <p:cNvSpPr/>
          <p:nvPr/>
        </p:nvSpPr>
        <p:spPr>
          <a:xfrm>
            <a:off x="5364088" y="570574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IGA-BEM (LM equation)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01" y="40862"/>
            <a:ext cx="1226016" cy="122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Historical background </a:t>
            </a:r>
            <a:endParaRPr lang="en-US" altLang="zh-TW" dirty="0" smtClean="0"/>
          </a:p>
          <a:p>
            <a:r>
              <a:rPr lang="en-US" altLang="zh-TW" dirty="0"/>
              <a:t>Why </a:t>
            </a:r>
            <a:r>
              <a:rPr lang="en-US" altLang="zh-TW" dirty="0" smtClean="0"/>
              <a:t>IGA?</a:t>
            </a:r>
          </a:p>
          <a:p>
            <a:r>
              <a:rPr lang="en-US" altLang="zh-TW" dirty="0"/>
              <a:t>Why </a:t>
            </a:r>
            <a:r>
              <a:rPr lang="en-US" altLang="zh-TW" dirty="0" smtClean="0"/>
              <a:t>DBEM?</a:t>
            </a:r>
            <a:endParaRPr lang="en-US" altLang="zh-TW" dirty="0"/>
          </a:p>
          <a:p>
            <a:r>
              <a:rPr lang="en-US" altLang="zh-TW" dirty="0" smtClean="0"/>
              <a:t>B-spline and NURBS</a:t>
            </a:r>
          </a:p>
          <a:p>
            <a:r>
              <a:rPr lang="en-US" altLang="zh-TW" dirty="0" smtClean="0"/>
              <a:t>IGA-BEM</a:t>
            </a:r>
          </a:p>
          <a:p>
            <a:r>
              <a:rPr lang="en-US" altLang="zh-TW" dirty="0" smtClean="0"/>
              <a:t>Computational results</a:t>
            </a:r>
          </a:p>
          <a:p>
            <a:r>
              <a:rPr lang="en-US" altLang="zh-TW" dirty="0" smtClean="0"/>
              <a:t>Conclusion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82180"/>
            <a:ext cx="1027974" cy="10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9288" y="260648"/>
            <a:ext cx="7409822" cy="1143000"/>
          </a:xfrm>
        </p:spPr>
        <p:txBody>
          <a:bodyPr/>
          <a:lstStyle/>
          <a:p>
            <a:pPr eaLnBrk="1" hangingPunct="1"/>
            <a:r>
              <a:rPr lang="en-US" altLang="zh-TW" dirty="0"/>
              <a:t>Test of degenerate boundary</a:t>
            </a:r>
            <a:endParaRPr lang="en-US" altLang="ja-JP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467544" y="5373216"/>
            <a:ext cx="3365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Seepage flow with a sheet pile 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under </a:t>
            </a:r>
            <a:r>
              <a:rPr lang="en-US" altLang="zh-TW" dirty="0"/>
              <a:t>a dam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364088" y="558924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IGA-BEM (LM equation)</a:t>
            </a:r>
            <a:endParaRPr lang="zh-TW" altLang="en-US" dirty="0"/>
          </a:p>
        </p:txBody>
      </p:sp>
      <p:pic>
        <p:nvPicPr>
          <p:cNvPr id="8" name="圖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9182"/>
            <a:ext cx="3432800" cy="29500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742699"/>
              </p:ext>
            </p:extLst>
          </p:nvPr>
        </p:nvGraphicFramePr>
        <p:xfrm>
          <a:off x="4039324" y="2750295"/>
          <a:ext cx="4999038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1" name="Plot" r:id="rId4" imgW="6062133" imgH="3183467" progId="Grapher.Document">
                  <p:embed/>
                </p:oleObj>
              </mc:Choice>
              <mc:Fallback>
                <p:oleObj name="Plot" r:id="rId4" imgW="6062133" imgH="3183467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324" y="2750295"/>
                        <a:ext cx="4999038" cy="263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4808323" y="3084605"/>
            <a:ext cx="3987800" cy="1903730"/>
            <a:chOff x="0" y="8466"/>
            <a:chExt cx="3987800" cy="1903762"/>
          </a:xfrm>
        </p:grpSpPr>
        <p:grpSp>
          <p:nvGrpSpPr>
            <p:cNvPr id="12" name="群組 11"/>
            <p:cNvGrpSpPr/>
            <p:nvPr/>
          </p:nvGrpSpPr>
          <p:grpSpPr>
            <a:xfrm>
              <a:off x="0" y="8466"/>
              <a:ext cx="3987800" cy="1903762"/>
              <a:chOff x="0" y="8466"/>
              <a:chExt cx="3987800" cy="19037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字方塊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4200" y="8466"/>
                    <a:ext cx="686434" cy="5581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zh-TW" sz="12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1200" i="1" kern="100">
                              <a:effectLst/>
                              <a:latin typeface="Cambria Math"/>
                              <a:ea typeface="新細明體"/>
                              <a:cs typeface="Times New Roman"/>
                            </a:rPr>
                            <m:t>=0</m:t>
                          </m:r>
                        </m:oMath>
                      </m:oMathPara>
                    </a14:m>
                    <a:endParaRPr lang="zh-TW" sz="1200" kern="100">
                      <a:effectLst/>
                      <a:latin typeface="Calibri"/>
                      <a:ea typeface="新細明體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4" name="文字方塊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84200" y="8466"/>
                    <a:ext cx="686434" cy="55816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字方塊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17133" y="1354064"/>
                    <a:ext cx="662939" cy="5581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zh-TW" sz="12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1200" i="1" kern="100">
                              <a:effectLst/>
                              <a:latin typeface="Cambria Math"/>
                              <a:ea typeface="新細明體"/>
                              <a:cs typeface="Times New Roman"/>
                            </a:rPr>
                            <m:t>=0</m:t>
                          </m:r>
                        </m:oMath>
                      </m:oMathPara>
                    </a14:m>
                    <a:endParaRPr lang="zh-TW" sz="1200" kern="100">
                      <a:effectLst/>
                      <a:latin typeface="Calibri"/>
                      <a:ea typeface="新細明體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5" name="文字方塊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617133" y="1354064"/>
                    <a:ext cx="662939" cy="55816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字方塊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0634" y="254000"/>
                    <a:ext cx="685799" cy="5581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zh-TW" sz="12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1200" i="1" kern="100">
                              <a:effectLst/>
                              <a:latin typeface="Cambria Math"/>
                              <a:ea typeface="新細明體"/>
                              <a:cs typeface="Times New Roman"/>
                            </a:rPr>
                            <m:t>=0</m:t>
                          </m:r>
                        </m:oMath>
                      </m:oMathPara>
                    </a14:m>
                    <a:endParaRPr lang="zh-TW" sz="1200" kern="100">
                      <a:effectLst/>
                      <a:latin typeface="Calibri"/>
                      <a:ea typeface="新細明體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9" name="文字方塊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70634" y="254000"/>
                    <a:ext cx="685799" cy="558164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字方塊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8866" y="262467"/>
                    <a:ext cx="702309" cy="5581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zh-TW" sz="12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1200" i="1" kern="100">
                              <a:effectLst/>
                              <a:latin typeface="Cambria Math"/>
                              <a:ea typeface="新細明體"/>
                              <a:cs typeface="Times New Roman"/>
                            </a:rPr>
                            <m:t>=0</m:t>
                          </m:r>
                        </m:oMath>
                      </m:oMathPara>
                    </a14:m>
                    <a:endParaRPr lang="zh-TW" sz="1200" kern="100">
                      <a:effectLst/>
                      <a:latin typeface="Calibri"/>
                      <a:ea typeface="新細明體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0" name="文字方塊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38866" y="262467"/>
                    <a:ext cx="702309" cy="558164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字方塊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02467" y="8467"/>
                    <a:ext cx="696594" cy="5581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zh-TW" sz="12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sz="1200" i="1" kern="100">
                                  <a:effectLst/>
                                  <a:latin typeface="Cambria Math"/>
                                  <a:ea typeface="新細明體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1200" i="1" kern="100">
                              <a:effectLst/>
                              <a:latin typeface="Cambria Math"/>
                              <a:ea typeface="新細明體"/>
                              <a:cs typeface="Times New Roman"/>
                            </a:rPr>
                            <m:t>=0</m:t>
                          </m:r>
                        </m:oMath>
                      </m:oMathPara>
                    </a14:m>
                    <a:endParaRPr lang="zh-TW" sz="1200" kern="100">
                      <a:effectLst/>
                      <a:latin typeface="Calibri"/>
                      <a:ea typeface="新細明體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1" name="文字方塊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802467" y="8467"/>
                    <a:ext cx="696594" cy="558164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字方塊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821267"/>
                    <a:ext cx="702733" cy="330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200" kern="100">
                              <a:effectLst/>
                              <a:latin typeface="Cambria Math"/>
                              <a:ea typeface="新細明體"/>
                              <a:cs typeface="Times New Roman"/>
                            </a:rPr>
                            <m:t>u</m:t>
                          </m:r>
                          <m:r>
                            <a:rPr lang="en-US" sz="1200" kern="100">
                              <a:effectLst/>
                              <a:latin typeface="Cambria Math"/>
                              <a:ea typeface="新細明體"/>
                              <a:cs typeface="Times New Roman"/>
                            </a:rPr>
                            <m:t>=</m:t>
                          </m:r>
                          <m:r>
                            <a:rPr lang="en-US" sz="1200" i="1" kern="100">
                              <a:effectLst/>
                              <a:latin typeface="Cambria Math"/>
                              <a:ea typeface="新細明體"/>
                              <a:cs typeface="Times New Roman"/>
                            </a:rPr>
                            <m:t>−</m:t>
                          </m:r>
                          <m:r>
                            <a:rPr lang="en-US" sz="1200" kern="100">
                              <a:effectLst/>
                              <a:latin typeface="Cambria Math"/>
                              <a:ea typeface="新細明體"/>
                              <a:cs typeface="Times New Roman"/>
                            </a:rPr>
                            <m:t>1</m:t>
                          </m:r>
                        </m:oMath>
                      </m:oMathPara>
                    </a14:m>
                    <a:endParaRPr lang="zh-TW" sz="1200" kern="100">
                      <a:effectLst/>
                      <a:latin typeface="Calibri"/>
                      <a:ea typeface="新細明體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2" name="文字方塊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821267"/>
                    <a:ext cx="702733" cy="33020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字方塊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85067" y="812800"/>
                    <a:ext cx="702733" cy="330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200" kern="100">
                              <a:effectLst/>
                              <a:latin typeface="Cambria Math"/>
                              <a:ea typeface="新細明體"/>
                              <a:cs typeface="Times New Roman"/>
                            </a:rPr>
                            <m:t>u</m:t>
                          </m:r>
                          <m:r>
                            <a:rPr lang="en-US" sz="1200" kern="100">
                              <a:effectLst/>
                              <a:latin typeface="Cambria Math"/>
                              <a:ea typeface="新細明體"/>
                              <a:cs typeface="Times New Roman"/>
                            </a:rPr>
                            <m:t>=1</m:t>
                          </m:r>
                        </m:oMath>
                      </m:oMathPara>
                    </a14:m>
                    <a:endParaRPr lang="zh-TW" sz="1200" kern="100">
                      <a:effectLst/>
                      <a:latin typeface="Calibri"/>
                      <a:ea typeface="新細明體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3" name="文字方塊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285067" y="812800"/>
                    <a:ext cx="702733" cy="33020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1397000" y="1041400"/>
                  <a:ext cx="1134533" cy="330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zh-TW" sz="12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1200" kern="100">
                                <a:effectLst/>
                                <a:latin typeface="Cambria Math"/>
                                <a:ea typeface="新細明體"/>
                                <a:cs typeface="Times New Roman"/>
                              </a:rPr>
                              <m:t>𝛻</m:t>
                            </m:r>
                          </m:e>
                          <m:sup>
                            <m:r>
                              <a:rPr lang="en-US" sz="1200" i="1" kern="100">
                                <a:effectLst/>
                                <a:latin typeface="Cambria Math"/>
                                <a:ea typeface="新細明體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1200" i="1" kern="100">
                            <a:effectLst/>
                            <a:latin typeface="Cambria Math"/>
                            <a:ea typeface="新細明體"/>
                            <a:cs typeface="Times New Roman"/>
                          </a:rPr>
                          <m:t>𝑢</m:t>
                        </m:r>
                        <m:r>
                          <a:rPr lang="en-US" sz="1200" i="1" kern="100">
                            <a:effectLst/>
                            <a:latin typeface="Cambria Math"/>
                            <a:ea typeface="新細明體"/>
                            <a:cs typeface="Times New Roman"/>
                          </a:rPr>
                          <m:t>(</m:t>
                        </m:r>
                        <m:r>
                          <a:rPr lang="en-US" sz="1200" i="1" kern="100">
                            <a:effectLst/>
                            <a:latin typeface="Cambria Math"/>
                            <a:ea typeface="新細明體"/>
                            <a:cs typeface="Times New Roman"/>
                          </a:rPr>
                          <m:t>𝑥</m:t>
                        </m:r>
                        <m:r>
                          <a:rPr lang="en-US" sz="1200" i="1" kern="100">
                            <a:effectLst/>
                            <a:latin typeface="Cambria Math"/>
                            <a:ea typeface="新細明體"/>
                            <a:cs typeface="Times New Roman"/>
                          </a:rPr>
                          <m:t>,</m:t>
                        </m:r>
                        <m:r>
                          <a:rPr lang="en-US" sz="1200" i="1" kern="100">
                            <a:effectLst/>
                            <a:latin typeface="Cambria Math"/>
                            <a:ea typeface="新細明體"/>
                            <a:cs typeface="Times New Roman"/>
                          </a:rPr>
                          <m:t>𝑦</m:t>
                        </m:r>
                        <m:r>
                          <a:rPr lang="en-US" sz="1200" i="1" kern="100">
                            <a:effectLst/>
                            <a:latin typeface="Cambria Math"/>
                            <a:ea typeface="新細明體"/>
                            <a:cs typeface="Times New Roman"/>
                          </a:rPr>
                          <m:t>)=0</m:t>
                        </m:r>
                      </m:oMath>
                    </m:oMathPara>
                  </a14:m>
                  <a:endParaRPr lang="zh-TW" sz="1200" kern="100">
                    <a:effectLst/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97000" y="1041400"/>
                  <a:ext cx="1134533" cy="33020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33" y="203498"/>
            <a:ext cx="921246" cy="9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3" y="274638"/>
            <a:ext cx="7372495" cy="114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Test of degenerate boundary</a:t>
            </a:r>
            <a:endParaRPr lang="en-US" altLang="ja-JP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704254"/>
              </p:ext>
            </p:extLst>
          </p:nvPr>
        </p:nvGraphicFramePr>
        <p:xfrm>
          <a:off x="323528" y="1484784"/>
          <a:ext cx="4841628" cy="256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" name="Plot" r:id="rId3" imgW="6062133" imgH="3206044" progId="Grapher.Document">
                  <p:embed/>
                </p:oleObj>
              </mc:Choice>
              <mc:Fallback>
                <p:oleObj name="Plot" r:id="rId3" imgW="6062133" imgH="3206044" progId="Graph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84784"/>
                        <a:ext cx="4841628" cy="2568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群組 25"/>
          <p:cNvGrpSpPr/>
          <p:nvPr/>
        </p:nvGrpSpPr>
        <p:grpSpPr>
          <a:xfrm>
            <a:off x="1059310" y="1682415"/>
            <a:ext cx="3728714" cy="1964052"/>
            <a:chOff x="0" y="0"/>
            <a:chExt cx="3953933" cy="1964267"/>
          </a:xfrm>
        </p:grpSpPr>
        <p:sp>
          <p:nvSpPr>
            <p:cNvPr id="27" name="文字方塊 2"/>
            <p:cNvSpPr txBox="1">
              <a:spLocks noChangeArrowheads="1"/>
            </p:cNvSpPr>
            <p:nvPr/>
          </p:nvSpPr>
          <p:spPr bwMode="auto">
            <a:xfrm>
              <a:off x="2870200" y="0"/>
              <a:ext cx="414867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Calibri"/>
                  <a:ea typeface="新細明體"/>
                  <a:cs typeface="Times New Roman"/>
                </a:rPr>
                <a:t>UT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28" name="文字方塊 2"/>
            <p:cNvSpPr txBox="1">
              <a:spLocks noChangeArrowheads="1"/>
            </p:cNvSpPr>
            <p:nvPr/>
          </p:nvSpPr>
          <p:spPr bwMode="auto">
            <a:xfrm>
              <a:off x="2040467" y="364067"/>
              <a:ext cx="414866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Calibri"/>
                  <a:ea typeface="新細明體"/>
                  <a:cs typeface="Times New Roman"/>
                </a:rPr>
                <a:t>UT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29" name="文字方塊 2"/>
            <p:cNvSpPr txBox="1">
              <a:spLocks noChangeArrowheads="1"/>
            </p:cNvSpPr>
            <p:nvPr/>
          </p:nvSpPr>
          <p:spPr bwMode="auto">
            <a:xfrm>
              <a:off x="719667" y="0"/>
              <a:ext cx="414866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Calibri"/>
                  <a:ea typeface="新細明體"/>
                  <a:cs typeface="Times New Roman"/>
                </a:rPr>
                <a:t>UT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30" name="文字方塊 2"/>
            <p:cNvSpPr txBox="1">
              <a:spLocks noChangeArrowheads="1"/>
            </p:cNvSpPr>
            <p:nvPr/>
          </p:nvSpPr>
          <p:spPr bwMode="auto">
            <a:xfrm>
              <a:off x="0" y="821267"/>
              <a:ext cx="414867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Calibri"/>
                  <a:ea typeface="新細明體"/>
                  <a:cs typeface="Times New Roman"/>
                </a:rPr>
                <a:t>UT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32" name="文字方塊 2"/>
            <p:cNvSpPr txBox="1">
              <a:spLocks noChangeArrowheads="1"/>
            </p:cNvSpPr>
            <p:nvPr/>
          </p:nvSpPr>
          <p:spPr bwMode="auto">
            <a:xfrm>
              <a:off x="1778000" y="1634067"/>
              <a:ext cx="414867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Calibri"/>
                  <a:ea typeface="新細明體"/>
                  <a:cs typeface="Times New Roman"/>
                </a:rPr>
                <a:t>UT</a:t>
              </a:r>
              <a:endParaRPr lang="zh-TW" sz="1200" kern="100" dirty="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33" name="文字方塊 2"/>
            <p:cNvSpPr txBox="1">
              <a:spLocks noChangeArrowheads="1"/>
            </p:cNvSpPr>
            <p:nvPr/>
          </p:nvSpPr>
          <p:spPr bwMode="auto">
            <a:xfrm>
              <a:off x="3539067" y="880533"/>
              <a:ext cx="414866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Calibri"/>
                  <a:ea typeface="新細明體"/>
                  <a:cs typeface="Times New Roman"/>
                </a:rPr>
                <a:t>UT</a:t>
              </a:r>
              <a:endParaRPr lang="zh-TW" sz="1200" kern="100" dirty="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34" name="文字方塊 2"/>
            <p:cNvSpPr txBox="1">
              <a:spLocks noChangeArrowheads="1"/>
            </p:cNvSpPr>
            <p:nvPr/>
          </p:nvSpPr>
          <p:spPr bwMode="auto">
            <a:xfrm>
              <a:off x="1498600" y="355600"/>
              <a:ext cx="414867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Calibri"/>
                  <a:ea typeface="新細明體"/>
                  <a:cs typeface="Times New Roman"/>
                </a:rPr>
                <a:t>LM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349642" y="2246685"/>
            <a:ext cx="2719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 UT equation mixed with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LM equation</a:t>
            </a:r>
            <a:endParaRPr lang="zh-TW" alt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012076"/>
              </p:ext>
            </p:extLst>
          </p:nvPr>
        </p:nvGraphicFramePr>
        <p:xfrm>
          <a:off x="4139952" y="4149080"/>
          <a:ext cx="4697706" cy="249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" name="Plot" r:id="rId5" imgW="6062133" imgH="3206044" progId="Grapher.Document">
                  <p:embed/>
                </p:oleObj>
              </mc:Choice>
              <mc:Fallback>
                <p:oleObj name="Plot" r:id="rId5" imgW="6062133" imgH="3206044" progId="Grapher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149080"/>
                        <a:ext cx="4697706" cy="2491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群組 35"/>
          <p:cNvGrpSpPr/>
          <p:nvPr/>
        </p:nvGrpSpPr>
        <p:grpSpPr>
          <a:xfrm>
            <a:off x="4865637" y="4404129"/>
            <a:ext cx="3578146" cy="1780254"/>
            <a:chOff x="0" y="0"/>
            <a:chExt cx="3962400" cy="1780448"/>
          </a:xfrm>
        </p:grpSpPr>
        <p:sp>
          <p:nvSpPr>
            <p:cNvPr id="37" name="文字方塊 2"/>
            <p:cNvSpPr txBox="1">
              <a:spLocks noChangeArrowheads="1"/>
            </p:cNvSpPr>
            <p:nvPr/>
          </p:nvSpPr>
          <p:spPr bwMode="auto">
            <a:xfrm>
              <a:off x="1507067" y="313267"/>
              <a:ext cx="414867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Calibri"/>
                  <a:ea typeface="新細明體"/>
                  <a:cs typeface="Times New Roman"/>
                </a:rPr>
                <a:t>UT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38" name="文字方塊 2"/>
            <p:cNvSpPr txBox="1">
              <a:spLocks noChangeArrowheads="1"/>
            </p:cNvSpPr>
            <p:nvPr/>
          </p:nvSpPr>
          <p:spPr bwMode="auto">
            <a:xfrm>
              <a:off x="2048932" y="313267"/>
              <a:ext cx="496568" cy="27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Calibri"/>
                  <a:ea typeface="新細明體"/>
                  <a:cs typeface="Times New Roman"/>
                </a:rPr>
                <a:t>LM</a:t>
              </a:r>
              <a:endParaRPr lang="zh-TW" sz="1200" kern="100" dirty="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39" name="文字方塊 2"/>
            <p:cNvSpPr txBox="1">
              <a:spLocks noChangeArrowheads="1"/>
            </p:cNvSpPr>
            <p:nvPr/>
          </p:nvSpPr>
          <p:spPr bwMode="auto">
            <a:xfrm>
              <a:off x="2878667" y="0"/>
              <a:ext cx="543984" cy="27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Calibri"/>
                  <a:ea typeface="新細明體"/>
                  <a:cs typeface="Times New Roman"/>
                </a:rPr>
                <a:t>LM</a:t>
              </a:r>
              <a:endParaRPr lang="zh-TW" sz="1200" kern="100" dirty="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40" name="文字方塊 2"/>
            <p:cNvSpPr txBox="1">
              <a:spLocks noChangeArrowheads="1"/>
            </p:cNvSpPr>
            <p:nvPr/>
          </p:nvSpPr>
          <p:spPr bwMode="auto">
            <a:xfrm>
              <a:off x="3422651" y="855133"/>
              <a:ext cx="539749" cy="27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Calibri"/>
                  <a:ea typeface="新細明體"/>
                  <a:cs typeface="Times New Roman"/>
                </a:rPr>
                <a:t>LM</a:t>
              </a:r>
              <a:endParaRPr lang="zh-TW" sz="1200" kern="100" dirty="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41" name="文字方塊 2"/>
            <p:cNvSpPr txBox="1">
              <a:spLocks noChangeArrowheads="1"/>
            </p:cNvSpPr>
            <p:nvPr/>
          </p:nvSpPr>
          <p:spPr bwMode="auto">
            <a:xfrm>
              <a:off x="1786467" y="1503419"/>
              <a:ext cx="510749" cy="27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Calibri"/>
                  <a:ea typeface="新細明體"/>
                  <a:cs typeface="Times New Roman"/>
                </a:rPr>
                <a:t>LM</a:t>
              </a:r>
              <a:endParaRPr lang="zh-TW" sz="1200" kern="100" dirty="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42" name="文字方塊 2"/>
            <p:cNvSpPr txBox="1">
              <a:spLocks noChangeArrowheads="1"/>
            </p:cNvSpPr>
            <p:nvPr/>
          </p:nvSpPr>
          <p:spPr bwMode="auto">
            <a:xfrm>
              <a:off x="0" y="846667"/>
              <a:ext cx="551979" cy="27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Calibri"/>
                  <a:ea typeface="新細明體"/>
                  <a:cs typeface="Times New Roman"/>
                </a:rPr>
                <a:t>LM</a:t>
              </a:r>
              <a:endParaRPr lang="zh-TW" sz="1200" kern="100" dirty="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43" name="文字方塊 2"/>
            <p:cNvSpPr txBox="1">
              <a:spLocks noChangeArrowheads="1"/>
            </p:cNvSpPr>
            <p:nvPr/>
          </p:nvSpPr>
          <p:spPr bwMode="auto">
            <a:xfrm>
              <a:off x="685801" y="0"/>
              <a:ext cx="504106" cy="27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Calibri"/>
                  <a:ea typeface="新細明體"/>
                  <a:cs typeface="Times New Roman"/>
                </a:rPr>
                <a:t>LM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1484731" y="4994361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LM equation mixed with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UT equation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79" y="329339"/>
            <a:ext cx="919509" cy="9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01" y="40862"/>
            <a:ext cx="1226016" cy="122601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475656" y="1744845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FF6801"/>
                </a:solidFill>
              </a:rPr>
              <a:t>IGA</a:t>
            </a:r>
            <a:endParaRPr lang="zh-TW" altLang="en-US" sz="3600" dirty="0">
              <a:solidFill>
                <a:srgbClr val="FF680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724128" y="1744823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FF6801"/>
                </a:solidFill>
              </a:rPr>
              <a:t>DBEM</a:t>
            </a:r>
            <a:endParaRPr lang="zh-TW" altLang="en-US" sz="3600" dirty="0">
              <a:solidFill>
                <a:srgbClr val="FF6801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99590"/>
            <a:ext cx="7607776" cy="380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End</a:t>
            </a:r>
            <a:endParaRPr lang="zh-TW" altLang="en-US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 eaLnBrk="1" hangingPunct="1">
              <a:buFont typeface="Arial" charset="0"/>
              <a:buNone/>
            </a:pPr>
            <a:endParaRPr lang="en-US" altLang="ja-JP" sz="3200" smtClean="0"/>
          </a:p>
          <a:p>
            <a:pPr marL="457200" lvl="1" indent="0" algn="ctr" eaLnBrk="1" hangingPunct="1">
              <a:buFont typeface="Arial" charset="0"/>
              <a:buNone/>
            </a:pPr>
            <a:endParaRPr lang="en-US" altLang="ja-JP" sz="3200" smtClean="0"/>
          </a:p>
          <a:p>
            <a:pPr marL="457200" lvl="1" indent="0" algn="ctr" eaLnBrk="1" hangingPunct="1">
              <a:buFont typeface="Arial" charset="0"/>
              <a:buNone/>
            </a:pPr>
            <a:endParaRPr lang="en-US" altLang="ja-JP" sz="3200" smtClean="0"/>
          </a:p>
          <a:p>
            <a:pPr marL="457200" lvl="1" indent="0" algn="ctr" eaLnBrk="1" hangingPunct="1">
              <a:buFont typeface="Arial" charset="0"/>
              <a:buNone/>
            </a:pPr>
            <a:r>
              <a:rPr lang="en-US" altLang="ja-JP" sz="3200" smtClean="0"/>
              <a:t>Thanks for your attentions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293096"/>
            <a:ext cx="1905000" cy="1905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20613"/>
            <a:ext cx="1905000" cy="1905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08449"/>
            <a:ext cx="1397124" cy="18896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8032"/>
            <a:ext cx="1512168" cy="193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Historical background</a:t>
            </a:r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539552" y="1870093"/>
            <a:ext cx="81513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群組 21"/>
          <p:cNvGrpSpPr/>
          <p:nvPr/>
        </p:nvGrpSpPr>
        <p:grpSpPr>
          <a:xfrm>
            <a:off x="699108" y="1430799"/>
            <a:ext cx="697627" cy="527988"/>
            <a:chOff x="915132" y="2773682"/>
            <a:chExt cx="697627" cy="527988"/>
          </a:xfrm>
        </p:grpSpPr>
        <p:sp>
          <p:nvSpPr>
            <p:cNvPr id="8" name="橢圓 7"/>
            <p:cNvSpPr/>
            <p:nvPr/>
          </p:nvSpPr>
          <p:spPr>
            <a:xfrm>
              <a:off x="1148885" y="3157654"/>
              <a:ext cx="144016" cy="144016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915132" y="277368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/>
                <a:t>1960</a:t>
              </a:r>
              <a:endParaRPr lang="zh-TW" altLang="en-US" i="1" dirty="0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39953" y="145398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CAE</a:t>
            </a:r>
            <a:endParaRPr lang="zh-TW" altLang="en-US" i="1" dirty="0"/>
          </a:p>
        </p:txBody>
      </p:sp>
      <p:grpSp>
        <p:nvGrpSpPr>
          <p:cNvPr id="23" name="群組 22"/>
          <p:cNvGrpSpPr/>
          <p:nvPr/>
        </p:nvGrpSpPr>
        <p:grpSpPr>
          <a:xfrm>
            <a:off x="2214669" y="1430799"/>
            <a:ext cx="697627" cy="521815"/>
            <a:chOff x="2266543" y="2773682"/>
            <a:chExt cx="697627" cy="521815"/>
          </a:xfrm>
        </p:grpSpPr>
        <p:sp>
          <p:nvSpPr>
            <p:cNvPr id="9" name="橢圓 8"/>
            <p:cNvSpPr/>
            <p:nvPr/>
          </p:nvSpPr>
          <p:spPr>
            <a:xfrm>
              <a:off x="2505209" y="3151481"/>
              <a:ext cx="144016" cy="144016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266543" y="277368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/>
                <a:t>1966</a:t>
              </a:r>
              <a:endParaRPr lang="zh-TW" altLang="en-US" i="1" dirty="0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580112" y="1455924"/>
            <a:ext cx="697627" cy="521815"/>
            <a:chOff x="5652120" y="2781901"/>
            <a:chExt cx="697627" cy="521815"/>
          </a:xfrm>
        </p:grpSpPr>
        <p:sp>
          <p:nvSpPr>
            <p:cNvPr id="17" name="橢圓 16"/>
            <p:cNvSpPr/>
            <p:nvPr/>
          </p:nvSpPr>
          <p:spPr>
            <a:xfrm>
              <a:off x="5890786" y="3159700"/>
              <a:ext cx="144016" cy="144016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652120" y="278190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/>
                <a:t>1992</a:t>
              </a:r>
              <a:endParaRPr lang="zh-TW" altLang="en-US" i="1" dirty="0"/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108633" y="519191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CAD</a:t>
            </a:r>
            <a:endParaRPr lang="zh-TW" altLang="en-US" i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5601208" y="2009936"/>
            <a:ext cx="2233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/>
              <a:t>Meshless methods</a:t>
            </a:r>
          </a:p>
          <a:p>
            <a:r>
              <a:rPr lang="en-US" altLang="zh-TW" i="1" dirty="0" smtClean="0"/>
              <a:t>by </a:t>
            </a:r>
            <a:r>
              <a:rPr lang="en-US" altLang="zh-TW" i="1" dirty="0" err="1" smtClean="0"/>
              <a:t>Nayroles</a:t>
            </a:r>
            <a:r>
              <a:rPr lang="en-US" altLang="zh-TW" i="1" dirty="0" smtClean="0"/>
              <a:t> et al.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557277" y="6204859"/>
            <a:ext cx="2133600" cy="476250"/>
          </a:xfrm>
        </p:spPr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grpSp>
        <p:nvGrpSpPr>
          <p:cNvPr id="38" name="群組 37"/>
          <p:cNvGrpSpPr/>
          <p:nvPr/>
        </p:nvGrpSpPr>
        <p:grpSpPr>
          <a:xfrm>
            <a:off x="6383306" y="1445520"/>
            <a:ext cx="697627" cy="521815"/>
            <a:chOff x="5652120" y="2781901"/>
            <a:chExt cx="697627" cy="521815"/>
          </a:xfrm>
        </p:grpSpPr>
        <p:sp>
          <p:nvSpPr>
            <p:cNvPr id="43" name="橢圓 42"/>
            <p:cNvSpPr/>
            <p:nvPr/>
          </p:nvSpPr>
          <p:spPr>
            <a:xfrm>
              <a:off x="5890786" y="3159700"/>
              <a:ext cx="144016" cy="144016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5652120" y="278190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/>
                <a:t>1996</a:t>
              </a:r>
              <a:endParaRPr lang="zh-TW" altLang="en-US" i="1" dirty="0"/>
            </a:p>
          </p:txBody>
        </p:sp>
      </p:grpSp>
      <p:sp>
        <p:nvSpPr>
          <p:cNvPr id="46" name="文字方塊 45"/>
          <p:cNvSpPr txBox="1"/>
          <p:nvPr/>
        </p:nvSpPr>
        <p:spPr>
          <a:xfrm>
            <a:off x="251520" y="1934855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“finite element”</a:t>
            </a:r>
            <a:endParaRPr lang="en-US" altLang="zh-TW" i="1" dirty="0"/>
          </a:p>
          <a:p>
            <a:r>
              <a:rPr lang="en-US" altLang="zh-TW" i="1" dirty="0"/>
              <a:t>b</a:t>
            </a:r>
            <a:r>
              <a:rPr lang="en-US" altLang="zh-TW" i="1" dirty="0" smtClean="0"/>
              <a:t>y Clough</a:t>
            </a: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01" y="40862"/>
            <a:ext cx="1226016" cy="1226016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907704" y="1973064"/>
            <a:ext cx="1572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 err="1" smtClean="0"/>
              <a:t>Isoparametric</a:t>
            </a:r>
            <a:endParaRPr lang="en-US" altLang="zh-TW" i="1" dirty="0" smtClean="0"/>
          </a:p>
          <a:p>
            <a:r>
              <a:rPr lang="en-US" altLang="zh-TW" i="1" dirty="0" smtClean="0"/>
              <a:t>elements</a:t>
            </a:r>
          </a:p>
          <a:p>
            <a:r>
              <a:rPr lang="en-US" altLang="zh-TW" i="1" dirty="0" smtClean="0"/>
              <a:t>by Irons</a:t>
            </a:r>
            <a:endParaRPr lang="en-US" altLang="zh-TW" i="1" dirty="0"/>
          </a:p>
        </p:txBody>
      </p:sp>
      <p:cxnSp>
        <p:nvCxnSpPr>
          <p:cNvPr id="37" name="直線單箭頭接點 36"/>
          <p:cNvCxnSpPr/>
          <p:nvPr/>
        </p:nvCxnSpPr>
        <p:spPr>
          <a:xfrm>
            <a:off x="622362" y="5638104"/>
            <a:ext cx="81513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/>
          <p:cNvGrpSpPr/>
          <p:nvPr/>
        </p:nvGrpSpPr>
        <p:grpSpPr>
          <a:xfrm>
            <a:off x="2195736" y="5191915"/>
            <a:ext cx="697627" cy="521815"/>
            <a:chOff x="3878504" y="2782149"/>
            <a:chExt cx="697627" cy="521815"/>
          </a:xfrm>
        </p:grpSpPr>
        <p:sp>
          <p:nvSpPr>
            <p:cNvPr id="15" name="橢圓 14"/>
            <p:cNvSpPr/>
            <p:nvPr/>
          </p:nvSpPr>
          <p:spPr>
            <a:xfrm>
              <a:off x="4117170" y="3159948"/>
              <a:ext cx="144016" cy="144016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878504" y="278214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/>
                <a:t>1966</a:t>
              </a:r>
              <a:endParaRPr lang="zh-TW" altLang="en-US" i="1" dirty="0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3223055" y="5213383"/>
            <a:ext cx="697627" cy="521815"/>
            <a:chOff x="3878504" y="2782149"/>
            <a:chExt cx="697627" cy="521815"/>
          </a:xfrm>
        </p:grpSpPr>
        <p:sp>
          <p:nvSpPr>
            <p:cNvPr id="42" name="橢圓 41"/>
            <p:cNvSpPr/>
            <p:nvPr/>
          </p:nvSpPr>
          <p:spPr>
            <a:xfrm>
              <a:off x="4117170" y="3159948"/>
              <a:ext cx="144016" cy="144016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3878504" y="278214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/>
                <a:t>1972</a:t>
              </a:r>
              <a:endParaRPr lang="zh-TW" altLang="en-US" i="1" dirty="0"/>
            </a:p>
          </p:txBody>
        </p:sp>
      </p:grpSp>
      <p:sp>
        <p:nvSpPr>
          <p:cNvPr id="48" name="矩形 47"/>
          <p:cNvSpPr/>
          <p:nvPr/>
        </p:nvSpPr>
        <p:spPr>
          <a:xfrm>
            <a:off x="2400534" y="5744529"/>
            <a:ext cx="157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 smtClean="0"/>
              <a:t>Bezier curve and surface</a:t>
            </a:r>
            <a:endParaRPr lang="en-US" altLang="zh-TW" i="1" dirty="0"/>
          </a:p>
        </p:txBody>
      </p:sp>
      <p:sp>
        <p:nvSpPr>
          <p:cNvPr id="49" name="矩形 48"/>
          <p:cNvSpPr/>
          <p:nvPr/>
        </p:nvSpPr>
        <p:spPr>
          <a:xfrm>
            <a:off x="3799686" y="5866232"/>
            <a:ext cx="1184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 smtClean="0"/>
              <a:t>NURBS</a:t>
            </a:r>
            <a:endParaRPr lang="en-US" altLang="zh-TW" i="1" dirty="0"/>
          </a:p>
        </p:txBody>
      </p:sp>
      <p:grpSp>
        <p:nvGrpSpPr>
          <p:cNvPr id="50" name="群組 49"/>
          <p:cNvGrpSpPr/>
          <p:nvPr/>
        </p:nvGrpSpPr>
        <p:grpSpPr>
          <a:xfrm>
            <a:off x="3902020" y="5210486"/>
            <a:ext cx="697627" cy="521815"/>
            <a:chOff x="3878504" y="2782149"/>
            <a:chExt cx="697627" cy="521815"/>
          </a:xfrm>
        </p:grpSpPr>
        <p:sp>
          <p:nvSpPr>
            <p:cNvPr id="51" name="橢圓 50"/>
            <p:cNvSpPr/>
            <p:nvPr/>
          </p:nvSpPr>
          <p:spPr>
            <a:xfrm>
              <a:off x="4117170" y="3159948"/>
              <a:ext cx="144016" cy="144016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3878504" y="278214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/>
                <a:t>1975</a:t>
              </a:r>
              <a:endParaRPr lang="zh-TW" altLang="en-US" i="1" dirty="0"/>
            </a:p>
          </p:txBody>
        </p:sp>
      </p:grpSp>
      <p:sp>
        <p:nvSpPr>
          <p:cNvPr id="53" name="矩形 52"/>
          <p:cNvSpPr/>
          <p:nvPr/>
        </p:nvSpPr>
        <p:spPr>
          <a:xfrm>
            <a:off x="3048406" y="6444044"/>
            <a:ext cx="1184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 smtClean="0"/>
              <a:t>B-splines</a:t>
            </a:r>
            <a:endParaRPr lang="en-US" altLang="zh-TW" i="1" dirty="0"/>
          </a:p>
        </p:txBody>
      </p:sp>
      <p:grpSp>
        <p:nvGrpSpPr>
          <p:cNvPr id="54" name="群組 53"/>
          <p:cNvGrpSpPr/>
          <p:nvPr/>
        </p:nvGrpSpPr>
        <p:grpSpPr>
          <a:xfrm>
            <a:off x="7564725" y="5181927"/>
            <a:ext cx="697627" cy="521815"/>
            <a:chOff x="5605465" y="2781901"/>
            <a:chExt cx="697627" cy="521815"/>
          </a:xfrm>
        </p:grpSpPr>
        <p:sp>
          <p:nvSpPr>
            <p:cNvPr id="55" name="橢圓 54"/>
            <p:cNvSpPr/>
            <p:nvPr/>
          </p:nvSpPr>
          <p:spPr>
            <a:xfrm>
              <a:off x="5890786" y="3159700"/>
              <a:ext cx="144016" cy="144016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5605465" y="278190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/>
                <a:t>2003</a:t>
              </a:r>
              <a:endParaRPr lang="zh-TW" altLang="en-US" i="1" dirty="0"/>
            </a:p>
          </p:txBody>
        </p:sp>
      </p:grpSp>
      <p:sp>
        <p:nvSpPr>
          <p:cNvPr id="57" name="矩形 56"/>
          <p:cNvSpPr/>
          <p:nvPr/>
        </p:nvSpPr>
        <p:spPr>
          <a:xfrm>
            <a:off x="7380312" y="5744529"/>
            <a:ext cx="1184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 smtClean="0"/>
              <a:t>T-splines</a:t>
            </a:r>
            <a:endParaRPr lang="en-US" altLang="zh-TW" i="1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5088558" y="3574496"/>
            <a:ext cx="1584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Hughes et al., 2005</a:t>
            </a:r>
          </a:p>
          <a:p>
            <a:r>
              <a:rPr lang="en-US" altLang="zh-TW" i="1" dirty="0" smtClean="0"/>
              <a:t>IGA-FEM </a:t>
            </a:r>
            <a:endParaRPr lang="zh-TW" altLang="en-US" i="1" dirty="0"/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95" y="3219953"/>
            <a:ext cx="1120454" cy="1528435"/>
          </a:xfrm>
          <a:prstGeom prst="rect">
            <a:avLst/>
          </a:prstGeom>
        </p:spPr>
      </p:pic>
      <p:pic>
        <p:nvPicPr>
          <p:cNvPr id="60" name="圖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00" y="3215267"/>
            <a:ext cx="1028864" cy="154329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088558" y="2804172"/>
            <a:ext cx="3947938" cy="233435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2" name="群組 31"/>
          <p:cNvGrpSpPr/>
          <p:nvPr/>
        </p:nvGrpSpPr>
        <p:grpSpPr>
          <a:xfrm>
            <a:off x="3855365" y="5174976"/>
            <a:ext cx="1364707" cy="1161646"/>
            <a:chOff x="3855365" y="4780213"/>
            <a:chExt cx="1364707" cy="1161646"/>
          </a:xfrm>
        </p:grpSpPr>
        <p:sp>
          <p:nvSpPr>
            <p:cNvPr id="4" name="矩形 3"/>
            <p:cNvSpPr/>
            <p:nvPr/>
          </p:nvSpPr>
          <p:spPr>
            <a:xfrm>
              <a:off x="3855365" y="5417231"/>
              <a:ext cx="958012" cy="524628"/>
            </a:xfrm>
            <a:prstGeom prst="rect">
              <a:avLst/>
            </a:prstGeom>
            <a:noFill/>
            <a:ln w="28575">
              <a:solidFill>
                <a:srgbClr val="FF680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1" name="群組 30"/>
            <p:cNvGrpSpPr/>
            <p:nvPr/>
          </p:nvGrpSpPr>
          <p:grpSpPr>
            <a:xfrm>
              <a:off x="4813377" y="4780213"/>
              <a:ext cx="406695" cy="899332"/>
              <a:chOff x="4813377" y="4780213"/>
              <a:chExt cx="406695" cy="899332"/>
            </a:xfrm>
          </p:grpSpPr>
          <p:cxnSp>
            <p:nvCxnSpPr>
              <p:cNvPr id="7" name="直線接點 6"/>
              <p:cNvCxnSpPr/>
              <p:nvPr/>
            </p:nvCxnSpPr>
            <p:spPr>
              <a:xfrm>
                <a:off x="5220072" y="4780213"/>
                <a:ext cx="0" cy="899332"/>
              </a:xfrm>
              <a:prstGeom prst="line">
                <a:avLst/>
              </a:prstGeom>
              <a:ln>
                <a:solidFill>
                  <a:srgbClr val="FF6801"/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>
                <a:stCxn id="4" idx="3"/>
              </p:cNvCxnSpPr>
              <p:nvPr/>
            </p:nvCxnSpPr>
            <p:spPr>
              <a:xfrm>
                <a:off x="4813377" y="5679545"/>
                <a:ext cx="406695" cy="0"/>
              </a:xfrm>
              <a:prstGeom prst="line">
                <a:avLst/>
              </a:prstGeom>
              <a:ln>
                <a:solidFill>
                  <a:srgbClr val="FF680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群組 65"/>
          <p:cNvGrpSpPr/>
          <p:nvPr/>
        </p:nvGrpSpPr>
        <p:grpSpPr>
          <a:xfrm>
            <a:off x="251520" y="1412776"/>
            <a:ext cx="4949220" cy="1353143"/>
            <a:chOff x="251520" y="1754793"/>
            <a:chExt cx="4949220" cy="1353143"/>
          </a:xfrm>
        </p:grpSpPr>
        <p:sp>
          <p:nvSpPr>
            <p:cNvPr id="45" name="矩形 44"/>
            <p:cNvSpPr/>
            <p:nvPr/>
          </p:nvSpPr>
          <p:spPr>
            <a:xfrm>
              <a:off x="251520" y="2276128"/>
              <a:ext cx="1656184" cy="342571"/>
            </a:xfrm>
            <a:prstGeom prst="rect">
              <a:avLst/>
            </a:prstGeom>
            <a:noFill/>
            <a:ln w="28575">
              <a:solidFill>
                <a:srgbClr val="FF680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5" name="群組 64"/>
            <p:cNvGrpSpPr/>
            <p:nvPr/>
          </p:nvGrpSpPr>
          <p:grpSpPr>
            <a:xfrm>
              <a:off x="1566871" y="1754793"/>
              <a:ext cx="3633869" cy="1353143"/>
              <a:chOff x="1566871" y="1754793"/>
              <a:chExt cx="3633869" cy="1353143"/>
            </a:xfrm>
          </p:grpSpPr>
          <p:cxnSp>
            <p:nvCxnSpPr>
              <p:cNvPr id="34" name="直線接點 33"/>
              <p:cNvCxnSpPr/>
              <p:nvPr/>
            </p:nvCxnSpPr>
            <p:spPr>
              <a:xfrm>
                <a:off x="1566871" y="1754793"/>
                <a:ext cx="3633869" cy="0"/>
              </a:xfrm>
              <a:prstGeom prst="line">
                <a:avLst/>
              </a:prstGeom>
              <a:ln>
                <a:solidFill>
                  <a:srgbClr val="FF680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>
                <a:off x="1566871" y="1772816"/>
                <a:ext cx="0" cy="504056"/>
              </a:xfrm>
              <a:prstGeom prst="line">
                <a:avLst/>
              </a:prstGeom>
              <a:ln>
                <a:solidFill>
                  <a:srgbClr val="FF680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>
                <a:off x="5200740" y="1772816"/>
                <a:ext cx="0" cy="1335120"/>
              </a:xfrm>
              <a:prstGeom prst="line">
                <a:avLst/>
              </a:prstGeom>
              <a:ln>
                <a:solidFill>
                  <a:srgbClr val="FF680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群組 25"/>
          <p:cNvGrpSpPr/>
          <p:nvPr/>
        </p:nvGrpSpPr>
        <p:grpSpPr>
          <a:xfrm>
            <a:off x="611560" y="2902524"/>
            <a:ext cx="4385050" cy="2272451"/>
            <a:chOff x="611560" y="2902524"/>
            <a:chExt cx="4385050" cy="227245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902524"/>
              <a:ext cx="3151235" cy="2272451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2751444" y="4077072"/>
              <a:ext cx="22451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(a)</a:t>
              </a:r>
              <a:r>
                <a:rPr lang="en-US" altLang="zh-TW" dirty="0" err="1" smtClean="0"/>
                <a:t>Isoparametric</a:t>
              </a:r>
              <a:endParaRPr lang="en-US" altLang="zh-TW" dirty="0" smtClean="0"/>
            </a:p>
            <a:p>
              <a:r>
                <a:rPr lang="en-US" altLang="zh-TW" dirty="0" smtClean="0"/>
                <a:t>(b)Super-parametric</a:t>
              </a:r>
            </a:p>
            <a:p>
              <a:r>
                <a:rPr lang="en-US" altLang="zh-TW" dirty="0" smtClean="0"/>
                <a:t>(c)Sub-parametric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1839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6" grpId="0"/>
      <p:bldP spid="27" grpId="0"/>
      <p:bldP spid="48" grpId="0"/>
      <p:bldP spid="49" grpId="0"/>
      <p:bldP spid="53" grpId="0"/>
      <p:bldP spid="57" grpId="0"/>
      <p:bldP spid="5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558551"/>
              </p:ext>
            </p:extLst>
          </p:nvPr>
        </p:nvGraphicFramePr>
        <p:xfrm>
          <a:off x="3865932" y="2410604"/>
          <a:ext cx="1514178" cy="905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3" imgW="749160" imgH="431640" progId="Equation.DSMT4">
                  <p:embed/>
                </p:oleObj>
              </mc:Choice>
              <mc:Fallback>
                <p:oleObj name="Equation" r:id="rId3" imgW="749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932" y="2410604"/>
                        <a:ext cx="1514178" cy="905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Iso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Isoparametric</a:t>
            </a:r>
            <a:r>
              <a:rPr lang="en-US" altLang="zh-TW" dirty="0" smtClean="0"/>
              <a:t> elements (1966)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err="1" smtClean="0"/>
              <a:t>Isogeometric</a:t>
            </a:r>
            <a:r>
              <a:rPr lang="en-US" altLang="zh-TW" dirty="0" smtClean="0"/>
              <a:t> analysis (2005)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316782"/>
              </p:ext>
            </p:extLst>
          </p:nvPr>
        </p:nvGraphicFramePr>
        <p:xfrm>
          <a:off x="1071563" y="5529263"/>
          <a:ext cx="21050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Equation" r:id="rId5" imgW="1206360" imgH="431640" progId="Equation.DSMT4">
                  <p:embed/>
                </p:oleObj>
              </mc:Choice>
              <mc:Fallback>
                <p:oleObj name="Equation" r:id="rId5" imgW="1206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5529263"/>
                        <a:ext cx="2105025" cy="776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487704"/>
              </p:ext>
            </p:extLst>
          </p:nvPr>
        </p:nvGraphicFramePr>
        <p:xfrm>
          <a:off x="3651250" y="5516563"/>
          <a:ext cx="20510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Equation" r:id="rId7" imgW="1180800" imgH="431640" progId="Equation.DSMT4">
                  <p:embed/>
                </p:oleObj>
              </mc:Choice>
              <mc:Fallback>
                <p:oleObj name="Equation" r:id="rId7" imgW="1180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5516563"/>
                        <a:ext cx="2051050" cy="777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051840"/>
              </p:ext>
            </p:extLst>
          </p:nvPr>
        </p:nvGraphicFramePr>
        <p:xfrm>
          <a:off x="1062038" y="4603750"/>
          <a:ext cx="20796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9" imgW="1193760" imgH="431640" progId="Equation.DSMT4">
                  <p:embed/>
                </p:oleObj>
              </mc:Choice>
              <mc:Fallback>
                <p:oleObj name="Equation" r:id="rId9" imgW="1193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4603750"/>
                        <a:ext cx="207962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186514"/>
              </p:ext>
            </p:extLst>
          </p:nvPr>
        </p:nvGraphicFramePr>
        <p:xfrm>
          <a:off x="3635375" y="4633913"/>
          <a:ext cx="213518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Equation" r:id="rId11" imgW="1231560" imgH="431640" progId="Equation.DSMT4">
                  <p:embed/>
                </p:oleObj>
              </mc:Choice>
              <mc:Fallback>
                <p:oleObj name="Equation" r:id="rId11" imgW="1231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633913"/>
                        <a:ext cx="2135188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13871"/>
              </p:ext>
            </p:extLst>
          </p:nvPr>
        </p:nvGraphicFramePr>
        <p:xfrm>
          <a:off x="1403648" y="2432392"/>
          <a:ext cx="1601490" cy="87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13" imgW="812520" imgH="431640" progId="Equation.DSMT4">
                  <p:embed/>
                </p:oleObj>
              </mc:Choice>
              <mc:Fallback>
                <p:oleObj name="Equation" r:id="rId13" imgW="812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432392"/>
                        <a:ext cx="1601490" cy="876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橢圓 12"/>
          <p:cNvSpPr/>
          <p:nvPr/>
        </p:nvSpPr>
        <p:spPr>
          <a:xfrm>
            <a:off x="2197563" y="2664905"/>
            <a:ext cx="432048" cy="43204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620142" y="2655574"/>
            <a:ext cx="432048" cy="43204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357017" y="3436990"/>
            <a:ext cx="557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element's geometry use of the same shape functions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3344" y="274638"/>
            <a:ext cx="5842992" cy="1143000"/>
          </a:xfrm>
        </p:spPr>
        <p:txBody>
          <a:bodyPr/>
          <a:lstStyle/>
          <a:p>
            <a:r>
              <a:rPr lang="en-US" altLang="zh-TW" sz="3600" dirty="0" smtClean="0"/>
              <a:t>Author’s experiences </a:t>
            </a:r>
            <a:br>
              <a:rPr lang="en-US" altLang="zh-TW" sz="3600" dirty="0" smtClean="0"/>
            </a:br>
            <a:r>
              <a:rPr lang="en-US" altLang="zh-TW" sz="3600" dirty="0" smtClean="0"/>
              <a:t>(Chen &amp; </a:t>
            </a:r>
            <a:r>
              <a:rPr lang="en-US" altLang="zh-TW" sz="3600" dirty="0" err="1" smtClean="0"/>
              <a:t>Kuo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2646"/>
            <a:ext cx="1158541" cy="1158541"/>
          </a:xfrm>
          <a:prstGeom prst="rect">
            <a:avLst/>
          </a:prstGeom>
        </p:spPr>
      </p:pic>
      <p:pic>
        <p:nvPicPr>
          <p:cNvPr id="7" name="Picture 1028" descr="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4198"/>
            <a:ext cx="3168352" cy="188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714" y="2085714"/>
            <a:ext cx="3168352" cy="228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3664012" y="2761690"/>
            <a:ext cx="1821904" cy="914400"/>
            <a:chOff x="3563888" y="1916832"/>
            <a:chExt cx="1821904" cy="914400"/>
          </a:xfrm>
        </p:grpSpPr>
        <p:sp>
          <p:nvSpPr>
            <p:cNvPr id="9" name="橢圓 8"/>
            <p:cNvSpPr/>
            <p:nvPr/>
          </p:nvSpPr>
          <p:spPr>
            <a:xfrm>
              <a:off x="3563888" y="1916832"/>
              <a:ext cx="1821904" cy="914400"/>
            </a:xfrm>
            <a:prstGeom prst="ellipse">
              <a:avLst/>
            </a:prstGeom>
            <a:ln w="12700">
              <a:solidFill>
                <a:srgbClr val="FF680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783340" y="2056676"/>
              <a:ext cx="1460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FF6801"/>
                  </a:solidFill>
                </a:rPr>
                <a:t>D</a:t>
              </a:r>
              <a:r>
                <a:rPr lang="en-US" altLang="zh-TW" sz="3200" dirty="0" smtClean="0">
                  <a:solidFill>
                    <a:srgbClr val="FF6801"/>
                  </a:solidFill>
                </a:rPr>
                <a:t>esign</a:t>
              </a:r>
              <a:endParaRPr lang="zh-TW" altLang="en-US" sz="3200" dirty="0">
                <a:solidFill>
                  <a:srgbClr val="FF6801"/>
                </a:solidFill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3666908" y="4224584"/>
            <a:ext cx="1821904" cy="914400"/>
            <a:chOff x="3563888" y="1916832"/>
            <a:chExt cx="1821904" cy="914400"/>
          </a:xfrm>
        </p:grpSpPr>
        <p:sp>
          <p:nvSpPr>
            <p:cNvPr id="13" name="橢圓 12"/>
            <p:cNvSpPr/>
            <p:nvPr/>
          </p:nvSpPr>
          <p:spPr>
            <a:xfrm>
              <a:off x="3563888" y="1916832"/>
              <a:ext cx="1821904" cy="914400"/>
            </a:xfrm>
            <a:prstGeom prst="ellipse">
              <a:avLst/>
            </a:prstGeom>
            <a:ln w="12700">
              <a:solidFill>
                <a:srgbClr val="FF680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642984" y="2056676"/>
              <a:ext cx="17123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FF6801"/>
                  </a:solidFill>
                </a:rPr>
                <a:t>Analysis</a:t>
              </a:r>
              <a:endParaRPr lang="zh-TW" altLang="en-US" sz="3200" dirty="0">
                <a:solidFill>
                  <a:srgbClr val="FF6801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656784" y="1518414"/>
            <a:ext cx="1821904" cy="914400"/>
            <a:chOff x="2057368" y="1910591"/>
            <a:chExt cx="1821904" cy="914400"/>
          </a:xfrm>
        </p:grpSpPr>
        <p:sp>
          <p:nvSpPr>
            <p:cNvPr id="16" name="橢圓 15"/>
            <p:cNvSpPr/>
            <p:nvPr/>
          </p:nvSpPr>
          <p:spPr>
            <a:xfrm>
              <a:off x="2057368" y="1910591"/>
              <a:ext cx="1821904" cy="914400"/>
            </a:xfrm>
            <a:prstGeom prst="ellips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271655" y="2056675"/>
              <a:ext cx="13933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B0F0"/>
                  </a:solidFill>
                </a:rPr>
                <a:t>CSIST</a:t>
              </a:r>
              <a:endParaRPr lang="zh-TW" altLang="en-US" sz="32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405657" y="5551904"/>
            <a:ext cx="2359432" cy="914400"/>
            <a:chOff x="3295124" y="1916832"/>
            <a:chExt cx="2359432" cy="914400"/>
          </a:xfrm>
        </p:grpSpPr>
        <p:sp>
          <p:nvSpPr>
            <p:cNvPr id="19" name="橢圓 18"/>
            <p:cNvSpPr/>
            <p:nvPr/>
          </p:nvSpPr>
          <p:spPr>
            <a:xfrm>
              <a:off x="3295124" y="1916832"/>
              <a:ext cx="2359432" cy="914400"/>
            </a:xfrm>
            <a:prstGeom prst="ellipse">
              <a:avLst/>
            </a:prstGeom>
            <a:ln w="12700">
              <a:solidFill>
                <a:srgbClr val="FF680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377972" y="2058784"/>
              <a:ext cx="22573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FF6801"/>
                  </a:solidFill>
                </a:rPr>
                <a:t>Experiment</a:t>
              </a:r>
              <a:endParaRPr lang="zh-TW" altLang="en-US" sz="3200" dirty="0">
                <a:solidFill>
                  <a:srgbClr val="FF6801"/>
                </a:solidFill>
              </a:endParaRPr>
            </a:p>
          </p:txBody>
        </p:sp>
      </p:grpSp>
      <p:cxnSp>
        <p:nvCxnSpPr>
          <p:cNvPr id="22" name="直線接點 21"/>
          <p:cNvCxnSpPr>
            <a:stCxn id="16" idx="4"/>
            <a:endCxn id="9" idx="0"/>
          </p:cNvCxnSpPr>
          <p:nvPr/>
        </p:nvCxnSpPr>
        <p:spPr>
          <a:xfrm>
            <a:off x="4567736" y="2432814"/>
            <a:ext cx="7228" cy="32887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9" idx="4"/>
            <a:endCxn id="13" idx="0"/>
          </p:cNvCxnSpPr>
          <p:nvPr/>
        </p:nvCxnSpPr>
        <p:spPr>
          <a:xfrm>
            <a:off x="4574964" y="3676090"/>
            <a:ext cx="2896" cy="54849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13" idx="4"/>
            <a:endCxn id="19" idx="0"/>
          </p:cNvCxnSpPr>
          <p:nvPr/>
        </p:nvCxnSpPr>
        <p:spPr>
          <a:xfrm>
            <a:off x="4577860" y="5138984"/>
            <a:ext cx="7513" cy="41292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7" idx="3"/>
            <a:endCxn id="9" idx="2"/>
          </p:cNvCxnSpPr>
          <p:nvPr/>
        </p:nvCxnSpPr>
        <p:spPr>
          <a:xfrm>
            <a:off x="3275856" y="3218890"/>
            <a:ext cx="388156" cy="0"/>
          </a:xfrm>
          <a:prstGeom prst="straightConnector1">
            <a:avLst/>
          </a:prstGeom>
          <a:ln w="38100">
            <a:solidFill>
              <a:srgbClr val="4ABF4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stCxn id="8" idx="1"/>
            <a:endCxn id="9" idx="6"/>
          </p:cNvCxnSpPr>
          <p:nvPr/>
        </p:nvCxnSpPr>
        <p:spPr>
          <a:xfrm flipH="1" flipV="1">
            <a:off x="5485916" y="3218890"/>
            <a:ext cx="424798" cy="10951"/>
          </a:xfrm>
          <a:prstGeom prst="straightConnector1">
            <a:avLst/>
          </a:prstGeom>
          <a:ln w="38100">
            <a:solidFill>
              <a:srgbClr val="4ABF4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439391" y="4450607"/>
            <a:ext cx="234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J.T. Chen, 1980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6476688" y="4448842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S.R. </a:t>
            </a:r>
            <a:r>
              <a:rPr lang="en-US" altLang="zh-TW" sz="2400" dirty="0" err="1" smtClean="0"/>
              <a:t>Kuo</a:t>
            </a:r>
            <a:r>
              <a:rPr lang="en-US" altLang="zh-TW" sz="2400" dirty="0" smtClean="0"/>
              <a:t>, 1980</a:t>
            </a:r>
            <a:endParaRPr lang="zh-TW" altLang="en-US" sz="2400" dirty="0"/>
          </a:p>
        </p:txBody>
      </p:sp>
      <p:cxnSp>
        <p:nvCxnSpPr>
          <p:cNvPr id="36" name="直線單箭頭接點 35"/>
          <p:cNvCxnSpPr>
            <a:stCxn id="34" idx="1"/>
            <a:endCxn id="13" idx="6"/>
          </p:cNvCxnSpPr>
          <p:nvPr/>
        </p:nvCxnSpPr>
        <p:spPr>
          <a:xfrm flipH="1">
            <a:off x="5488812" y="4679675"/>
            <a:ext cx="987876" cy="21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33" idx="3"/>
            <a:endCxn id="13" idx="2"/>
          </p:cNvCxnSpPr>
          <p:nvPr/>
        </p:nvCxnSpPr>
        <p:spPr>
          <a:xfrm>
            <a:off x="2779647" y="4681440"/>
            <a:ext cx="887261" cy="3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5935514" y="5271412"/>
            <a:ext cx="1120820" cy="36933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Meshing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2148569" y="5251656"/>
            <a:ext cx="1120820" cy="36933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Meshing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37867" y="1660216"/>
            <a:ext cx="3159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/>
              <a:t>二所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火箭飛彈研究所</a:t>
            </a:r>
            <a:r>
              <a:rPr lang="en-US" altLang="zh-TW" sz="2400" b="1" dirty="0" smtClean="0"/>
              <a:t>)</a:t>
            </a:r>
            <a:endParaRPr lang="zh-TW" altLang="en-US" sz="2400" b="1" dirty="0"/>
          </a:p>
        </p:txBody>
      </p:sp>
      <p:sp>
        <p:nvSpPr>
          <p:cNvPr id="50" name="矩形 49"/>
          <p:cNvSpPr/>
          <p:nvPr/>
        </p:nvSpPr>
        <p:spPr>
          <a:xfrm>
            <a:off x="6476688" y="1551543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/>
              <a:t>一所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航空研究所</a:t>
            </a:r>
            <a:r>
              <a:rPr lang="en-US" altLang="zh-TW" sz="2400" b="1" dirty="0" smtClean="0"/>
              <a:t>)</a:t>
            </a:r>
            <a:endParaRPr lang="zh-TW" altLang="en-US" sz="2400" b="1" dirty="0"/>
          </a:p>
        </p:txBody>
      </p:sp>
      <p:cxnSp>
        <p:nvCxnSpPr>
          <p:cNvPr id="54" name="直線單箭頭接點 53"/>
          <p:cNvCxnSpPr>
            <a:stCxn id="42" idx="0"/>
          </p:cNvCxnSpPr>
          <p:nvPr/>
        </p:nvCxnSpPr>
        <p:spPr>
          <a:xfrm flipH="1" flipV="1">
            <a:off x="6084168" y="4725144"/>
            <a:ext cx="411756" cy="546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stCxn id="45" idx="0"/>
          </p:cNvCxnSpPr>
          <p:nvPr/>
        </p:nvCxnSpPr>
        <p:spPr>
          <a:xfrm flipV="1">
            <a:off x="2708979" y="4725144"/>
            <a:ext cx="514298" cy="52651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內容版面配置區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61" y="1509339"/>
            <a:ext cx="980184" cy="891346"/>
          </a:xfr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71" y="4961739"/>
            <a:ext cx="1206594" cy="120659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9" y="4940048"/>
            <a:ext cx="1484894" cy="14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IGA?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5" name="文字方塊 4"/>
          <p:cNvSpPr txBox="1"/>
          <p:nvPr/>
        </p:nvSpPr>
        <p:spPr>
          <a:xfrm>
            <a:off x="467544" y="6131359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err="1" smtClean="0"/>
              <a:t>T.J.R.Hughes</a:t>
            </a:r>
            <a:r>
              <a:rPr lang="en-US" altLang="zh-TW" sz="1200" dirty="0" smtClean="0"/>
              <a:t>, </a:t>
            </a:r>
            <a:r>
              <a:rPr lang="en-US" altLang="zh-TW" sz="1200" dirty="0" err="1" smtClean="0"/>
              <a:t>J.A.Cottrell</a:t>
            </a:r>
            <a:r>
              <a:rPr lang="en-US" altLang="zh-TW" sz="1200" dirty="0" smtClean="0"/>
              <a:t>, </a:t>
            </a:r>
            <a:r>
              <a:rPr lang="en-US" altLang="zh-TW" sz="1200" dirty="0" err="1" smtClean="0"/>
              <a:t>Y.Bazilevs</a:t>
            </a:r>
            <a:r>
              <a:rPr lang="en-US" altLang="zh-TW" sz="1200" dirty="0" smtClean="0"/>
              <a:t>, </a:t>
            </a:r>
            <a:r>
              <a:rPr lang="en-US" altLang="zh-TW" sz="1200" dirty="0" err="1" smtClean="0"/>
              <a:t>Isogeometric</a:t>
            </a:r>
            <a:r>
              <a:rPr lang="en-US" altLang="zh-TW" sz="1200" dirty="0" smtClean="0"/>
              <a:t> </a:t>
            </a:r>
            <a:r>
              <a:rPr lang="en-US" altLang="zh-TW" sz="1200" dirty="0"/>
              <a:t>analysis: CAD, finite elements, </a:t>
            </a:r>
            <a:r>
              <a:rPr lang="en-US" altLang="zh-TW" sz="1200" dirty="0" smtClean="0"/>
              <a:t>NURBS</a:t>
            </a:r>
            <a:r>
              <a:rPr lang="en-US" altLang="zh-TW" sz="1200" dirty="0"/>
              <a:t>, exact geometry and mesh </a:t>
            </a:r>
            <a:r>
              <a:rPr lang="en-US" altLang="zh-TW" sz="1200" dirty="0" smtClean="0"/>
              <a:t>refinement, Computer </a:t>
            </a:r>
            <a:r>
              <a:rPr lang="en-US" altLang="zh-TW" sz="1200" dirty="0"/>
              <a:t>Methods in Applied Mechanics and </a:t>
            </a:r>
            <a:r>
              <a:rPr lang="en-US" altLang="zh-TW" sz="1200" dirty="0" smtClean="0"/>
              <a:t>Engineering, Vol.194, pp.4135-4195, 2005. (Google research 5588</a:t>
            </a:r>
            <a:r>
              <a:rPr lang="zh-TW" altLang="en-US" sz="1200" dirty="0" smtClean="0"/>
              <a:t>次</a:t>
            </a:r>
            <a:r>
              <a:rPr lang="en-US" altLang="zh-TW" sz="1200" dirty="0" smtClean="0"/>
              <a:t>)</a:t>
            </a:r>
            <a:endParaRPr lang="zh-TW" altLang="en-US" sz="12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01" y="40862"/>
            <a:ext cx="1226016" cy="1226016"/>
          </a:xfrm>
          <a:prstGeom prst="rect">
            <a:avLst/>
          </a:prstGeom>
        </p:spPr>
      </p:pic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</p:spPr>
        <p:txBody>
          <a:bodyPr/>
          <a:lstStyle/>
          <a:p>
            <a:r>
              <a:rPr lang="en-US" altLang="zh-TW" dirty="0" smtClean="0"/>
              <a:t>Engineering </a:t>
            </a:r>
            <a:r>
              <a:rPr lang="en-US" altLang="zh-TW" dirty="0"/>
              <a:t>designs are encapsulated in CAD </a:t>
            </a:r>
            <a:r>
              <a:rPr lang="en-US" altLang="zh-TW" dirty="0" smtClean="0"/>
              <a:t>systems.</a:t>
            </a:r>
          </a:p>
          <a:p>
            <a:endParaRPr lang="en-US" altLang="zh-TW" dirty="0" smtClean="0"/>
          </a:p>
          <a:p>
            <a:r>
              <a:rPr lang="en-US" altLang="zh-TW" dirty="0"/>
              <a:t>CAD geometry is </a:t>
            </a:r>
            <a:r>
              <a:rPr lang="en-US" altLang="zh-TW" dirty="0" smtClean="0"/>
              <a:t>exact.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Hundreds </a:t>
            </a:r>
            <a:r>
              <a:rPr lang="en-US" altLang="zh-TW" dirty="0"/>
              <a:t>of thousands analyses of CAD designs are performed in engineering offices throughout the world every </a:t>
            </a:r>
            <a:r>
              <a:rPr lang="en-US" altLang="zh-TW" dirty="0" smtClean="0"/>
              <a:t>day.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17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Modeled with NURBS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51620" y="1484784"/>
            <a:ext cx="6264696" cy="836290"/>
          </a:xfrm>
        </p:spPr>
        <p:txBody>
          <a:bodyPr/>
          <a:lstStyle/>
          <a:p>
            <a:pPr algn="ctr"/>
            <a:r>
              <a:rPr lang="en-US" altLang="zh-TW" sz="2400" b="1" dirty="0" smtClean="0"/>
              <a:t>N</a:t>
            </a:r>
            <a:r>
              <a:rPr lang="en-US" altLang="zh-TW" sz="2400" dirty="0" smtClean="0"/>
              <a:t>obody </a:t>
            </a:r>
            <a:r>
              <a:rPr lang="en-US" altLang="zh-TW" sz="2400" b="1" dirty="0"/>
              <a:t>U</a:t>
            </a:r>
            <a:r>
              <a:rPr lang="en-US" altLang="zh-TW" sz="2400" dirty="0"/>
              <a:t>nderstands </a:t>
            </a:r>
            <a:r>
              <a:rPr lang="en-US" altLang="zh-TW" sz="2400" b="1" dirty="0"/>
              <a:t>R</a:t>
            </a:r>
            <a:r>
              <a:rPr lang="en-US" altLang="zh-TW" sz="2400" dirty="0"/>
              <a:t>ational </a:t>
            </a:r>
            <a:r>
              <a:rPr lang="en-US" altLang="zh-TW" sz="2400" b="1" dirty="0" smtClean="0"/>
              <a:t>B</a:t>
            </a:r>
            <a:r>
              <a:rPr lang="en-US" altLang="zh-TW" sz="2400" dirty="0" smtClean="0"/>
              <a:t>‑</a:t>
            </a:r>
            <a:r>
              <a:rPr lang="en-US" altLang="zh-TW" sz="2400" b="1" dirty="0" smtClean="0"/>
              <a:t>S</a:t>
            </a:r>
            <a:r>
              <a:rPr lang="en-US" altLang="zh-TW" sz="2400" dirty="0" smtClean="0"/>
              <a:t>plines, or </a:t>
            </a:r>
            <a:r>
              <a:rPr lang="en-US" altLang="zh-TW" sz="2400" b="1" dirty="0" smtClean="0"/>
              <a:t>N</a:t>
            </a:r>
            <a:r>
              <a:rPr lang="en-US" altLang="zh-TW" sz="2400" dirty="0" smtClean="0"/>
              <a:t>on‑</a:t>
            </a:r>
            <a:r>
              <a:rPr lang="en-US" altLang="zh-TW" sz="2400" b="1" dirty="0" smtClean="0"/>
              <a:t>U</a:t>
            </a:r>
            <a:r>
              <a:rPr lang="en-US" altLang="zh-TW" sz="2400" dirty="0" smtClean="0"/>
              <a:t>niform </a:t>
            </a:r>
            <a:r>
              <a:rPr lang="en-US" altLang="zh-TW" sz="2400" b="1" dirty="0"/>
              <a:t>R</a:t>
            </a:r>
            <a:r>
              <a:rPr lang="en-US" altLang="zh-TW" sz="2400" dirty="0"/>
              <a:t>ational </a:t>
            </a:r>
            <a:r>
              <a:rPr lang="en-US" altLang="zh-TW" sz="2400" b="1" dirty="0" smtClean="0"/>
              <a:t>B</a:t>
            </a:r>
            <a:r>
              <a:rPr lang="en-US" altLang="zh-TW" sz="2400" dirty="0" smtClean="0"/>
              <a:t>‑</a:t>
            </a:r>
            <a:r>
              <a:rPr lang="en-US" altLang="zh-TW" sz="2400" b="1" dirty="0" smtClean="0"/>
              <a:t>S</a:t>
            </a:r>
            <a:r>
              <a:rPr lang="en-US" altLang="zh-TW" sz="2400" dirty="0" smtClean="0"/>
              <a:t>plines</a:t>
            </a:r>
            <a:endParaRPr lang="en-US" altLang="zh-TW" sz="2400" dirty="0"/>
          </a:p>
          <a:p>
            <a:endParaRPr lang="en-US" altLang="ja-JP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2704"/>
            <a:ext cx="5212854" cy="334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700784" cy="332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2646"/>
            <a:ext cx="1158541" cy="11585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84168" y="5805264"/>
            <a:ext cx="2610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Alias Studio Tools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21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120" y="451264"/>
            <a:ext cx="6378216" cy="647700"/>
          </a:xfrm>
        </p:spPr>
        <p:txBody>
          <a:bodyPr/>
          <a:lstStyle/>
          <a:p>
            <a:r>
              <a:rPr lang="en-US" altLang="zh-TW" sz="4000" dirty="0" smtClean="0"/>
              <a:t>Why Dual BEM?</a:t>
            </a:r>
            <a:endParaRPr lang="zh-TW" altLang="en-US" sz="4000" dirty="0"/>
          </a:p>
        </p:txBody>
      </p:sp>
      <p:pic>
        <p:nvPicPr>
          <p:cNvPr id="2051" name="Picture 3" descr="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45969" r="50342" b="32089"/>
          <a:stretch>
            <a:fillRect/>
          </a:stretch>
        </p:blipFill>
        <p:spPr bwMode="auto">
          <a:xfrm>
            <a:off x="567477" y="1412776"/>
            <a:ext cx="3892153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75865" r="51544" b="4279"/>
          <a:stretch>
            <a:fillRect/>
          </a:stretch>
        </p:blipFill>
        <p:spPr bwMode="auto">
          <a:xfrm>
            <a:off x="539552" y="3227685"/>
            <a:ext cx="3821906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75865" r="51544" b="4279"/>
          <a:stretch>
            <a:fillRect/>
          </a:stretch>
        </p:blipFill>
        <p:spPr bwMode="auto">
          <a:xfrm>
            <a:off x="567847" y="4788685"/>
            <a:ext cx="3821906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488" name="Text Box 8"/>
          <p:cNvSpPr txBox="1">
            <a:spLocks noChangeArrowheads="1"/>
          </p:cNvSpPr>
          <p:nvPr/>
        </p:nvSpPr>
        <p:spPr bwMode="auto">
          <a:xfrm>
            <a:off x="4211960" y="3258269"/>
            <a:ext cx="4932040" cy="14157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TW" sz="2400" dirty="0">
                <a:ea typeface="新細明體" pitchFamily="18" charset="-120"/>
              </a:rPr>
              <a:t>BEM since 1969</a:t>
            </a:r>
          </a:p>
          <a:p>
            <a:pPr>
              <a:spcBef>
                <a:spcPts val="600"/>
              </a:spcBef>
            </a:pPr>
            <a:r>
              <a:rPr lang="en-US" altLang="zh-TW" sz="2400" dirty="0">
                <a:ea typeface="新細明體" pitchFamily="18" charset="-120"/>
              </a:rPr>
              <a:t>Subdomain BEM, </a:t>
            </a:r>
            <a:r>
              <a:rPr lang="en-US" altLang="zh-TW" sz="2400" dirty="0" smtClean="0">
                <a:ea typeface="新細明體" pitchFamily="18" charset="-120"/>
              </a:rPr>
              <a:t>1981,</a:t>
            </a:r>
            <a:r>
              <a:rPr lang="en-US" altLang="zh-TW" sz="2400" dirty="0">
                <a:solidFill>
                  <a:schemeClr val="folHlink"/>
                </a:solidFill>
                <a:ea typeface="新細明體" pitchFamily="18" charset="-120"/>
              </a:rPr>
              <a:t> </a:t>
            </a:r>
            <a:r>
              <a:rPr lang="en-US" altLang="zh-TW" sz="2400" dirty="0" err="1" smtClean="0">
                <a:solidFill>
                  <a:schemeClr val="accent4"/>
                </a:solidFill>
                <a:ea typeface="新細明體" pitchFamily="18" charset="-120"/>
              </a:rPr>
              <a:t>Ingraffea</a:t>
            </a:r>
            <a:endParaRPr lang="en-US" altLang="zh-TW" sz="2400" dirty="0" smtClean="0">
              <a:solidFill>
                <a:schemeClr val="accent4"/>
              </a:solidFill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800" dirty="0" smtClean="0">
                <a:solidFill>
                  <a:schemeClr val="folHlink"/>
                </a:solidFill>
                <a:ea typeface="新細明體" pitchFamily="18" charset="-120"/>
              </a:rPr>
              <a:t>(</a:t>
            </a:r>
            <a:r>
              <a:rPr lang="zh-TW" altLang="en-US" sz="2800" dirty="0" smtClean="0">
                <a:solidFill>
                  <a:schemeClr val="folHlink"/>
                </a:solidFill>
                <a:ea typeface="新細明體" pitchFamily="18" charset="-120"/>
              </a:rPr>
              <a:t>剪開</a:t>
            </a:r>
            <a:r>
              <a:rPr lang="zh-TW" altLang="en-US" sz="2800" dirty="0" smtClean="0">
                <a:solidFill>
                  <a:schemeClr val="folHlink"/>
                </a:solidFill>
              </a:rPr>
              <a:t>再裁縫</a:t>
            </a:r>
            <a:r>
              <a:rPr lang="en-US" altLang="zh-TW" sz="2800" dirty="0" smtClean="0">
                <a:solidFill>
                  <a:schemeClr val="folHlink"/>
                </a:solidFill>
              </a:rPr>
              <a:t>)</a:t>
            </a:r>
            <a:endParaRPr lang="zh-TW" altLang="en-US" sz="2800" dirty="0">
              <a:solidFill>
                <a:schemeClr val="folHlink"/>
              </a:solidFill>
            </a:endParaRPr>
          </a:p>
        </p:txBody>
      </p:sp>
      <p:sp>
        <p:nvSpPr>
          <p:cNvPr id="1044489" name="Text Box 9"/>
          <p:cNvSpPr txBox="1">
            <a:spLocks noChangeArrowheads="1"/>
          </p:cNvSpPr>
          <p:nvPr/>
        </p:nvSpPr>
        <p:spPr bwMode="auto">
          <a:xfrm>
            <a:off x="4268728" y="4941168"/>
            <a:ext cx="4644008" cy="14157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TW" sz="2400" dirty="0">
                <a:ea typeface="新細明體" pitchFamily="18" charset="-120"/>
              </a:rPr>
              <a:t>Dual BEM (MIT) since 1986</a:t>
            </a:r>
            <a:endParaRPr lang="zh-TW" altLang="en-US" sz="2400" dirty="0">
              <a:solidFill>
                <a:schemeClr val="folHlink"/>
              </a:solidFill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400" dirty="0">
                <a:ea typeface="新細明體" pitchFamily="18" charset="-120"/>
              </a:rPr>
              <a:t>Hong and Chen, </a:t>
            </a:r>
            <a:r>
              <a:rPr lang="en-US" altLang="zh-TW" sz="2400" dirty="0" smtClean="0">
                <a:ea typeface="新細明體" pitchFamily="18" charset="-120"/>
              </a:rPr>
              <a:t>1988</a:t>
            </a:r>
            <a:endParaRPr lang="en-US" altLang="zh-TW" sz="2400" dirty="0" smtClean="0">
              <a:solidFill>
                <a:schemeClr val="folHlink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altLang="zh-TW" sz="2800" dirty="0" smtClean="0">
                <a:solidFill>
                  <a:schemeClr val="folHlink"/>
                </a:solidFill>
              </a:rPr>
              <a:t>(</a:t>
            </a:r>
            <a:r>
              <a:rPr lang="zh-TW" altLang="en-US" sz="2800" dirty="0" smtClean="0">
                <a:solidFill>
                  <a:schemeClr val="folHlink"/>
                </a:solidFill>
              </a:rPr>
              <a:t>一次到底不須</a:t>
            </a:r>
            <a:r>
              <a:rPr lang="zh-TW" altLang="en-US" sz="2800" dirty="0">
                <a:solidFill>
                  <a:schemeClr val="folHlink"/>
                </a:solidFill>
                <a:ea typeface="新細明體" pitchFamily="18" charset="-120"/>
              </a:rPr>
              <a:t>剪開</a:t>
            </a:r>
            <a:r>
              <a:rPr lang="zh-TW" altLang="en-US" sz="2800" dirty="0" smtClean="0">
                <a:solidFill>
                  <a:schemeClr val="folHlink"/>
                </a:solidFill>
              </a:rPr>
              <a:t>不</a:t>
            </a:r>
            <a:r>
              <a:rPr lang="zh-TW" altLang="en-US" sz="2800" dirty="0">
                <a:solidFill>
                  <a:schemeClr val="folHlink"/>
                </a:solidFill>
              </a:rPr>
              <a:t>須</a:t>
            </a:r>
            <a:r>
              <a:rPr lang="zh-TW" altLang="en-US" sz="2800" dirty="0" smtClean="0">
                <a:solidFill>
                  <a:schemeClr val="folHlink"/>
                </a:solidFill>
              </a:rPr>
              <a:t>裁縫</a:t>
            </a:r>
            <a:r>
              <a:rPr lang="en-US" altLang="zh-TW" sz="2800" dirty="0" smtClean="0">
                <a:solidFill>
                  <a:schemeClr val="folHlink"/>
                </a:solidFill>
              </a:rPr>
              <a:t>)</a:t>
            </a:r>
            <a:endParaRPr lang="zh-TW" altLang="en-US" sz="2800" dirty="0">
              <a:solidFill>
                <a:schemeClr val="folHlink"/>
              </a:solidFill>
            </a:endParaRPr>
          </a:p>
        </p:txBody>
      </p:sp>
      <p:sp>
        <p:nvSpPr>
          <p:cNvPr id="2058" name="Freeform 11"/>
          <p:cNvSpPr>
            <a:spLocks/>
          </p:cNvSpPr>
          <p:nvPr/>
        </p:nvSpPr>
        <p:spPr bwMode="auto">
          <a:xfrm>
            <a:off x="3450607" y="3956853"/>
            <a:ext cx="748903" cy="217488"/>
          </a:xfrm>
          <a:custGeom>
            <a:avLst/>
            <a:gdLst>
              <a:gd name="T0" fmla="*/ 0 w 590"/>
              <a:gd name="T1" fmla="*/ 0 h 137"/>
              <a:gd name="T2" fmla="*/ 1689959560 w 590"/>
              <a:gd name="T3" fmla="*/ 345262994 h 13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37">
                <a:moveTo>
                  <a:pt x="0" y="0"/>
                </a:moveTo>
                <a:cubicBezTo>
                  <a:pt x="249" y="53"/>
                  <a:pt x="499" y="107"/>
                  <a:pt x="590" y="137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00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9" name="Freeform 12"/>
          <p:cNvSpPr>
            <a:spLocks/>
          </p:cNvSpPr>
          <p:nvPr/>
        </p:nvSpPr>
        <p:spPr bwMode="auto">
          <a:xfrm rot="-1009189">
            <a:off x="2690335" y="3614254"/>
            <a:ext cx="270272" cy="217487"/>
          </a:xfrm>
          <a:custGeom>
            <a:avLst/>
            <a:gdLst>
              <a:gd name="T0" fmla="*/ 0 w 590"/>
              <a:gd name="T1" fmla="*/ 0 h 137"/>
              <a:gd name="T2" fmla="*/ 220104223 w 590"/>
              <a:gd name="T3" fmla="*/ 345259819 h 13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37">
                <a:moveTo>
                  <a:pt x="0" y="0"/>
                </a:moveTo>
                <a:cubicBezTo>
                  <a:pt x="249" y="53"/>
                  <a:pt x="499" y="107"/>
                  <a:pt x="590" y="137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00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60" name="Freeform 13"/>
          <p:cNvSpPr>
            <a:spLocks/>
          </p:cNvSpPr>
          <p:nvPr/>
        </p:nvSpPr>
        <p:spPr bwMode="auto">
          <a:xfrm rot="-1009189">
            <a:off x="781262" y="3631026"/>
            <a:ext cx="270272" cy="217487"/>
          </a:xfrm>
          <a:custGeom>
            <a:avLst/>
            <a:gdLst>
              <a:gd name="T0" fmla="*/ 0 w 590"/>
              <a:gd name="T1" fmla="*/ 0 h 137"/>
              <a:gd name="T2" fmla="*/ 220104223 w 590"/>
              <a:gd name="T3" fmla="*/ 345259819 h 13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37">
                <a:moveTo>
                  <a:pt x="0" y="0"/>
                </a:moveTo>
                <a:cubicBezTo>
                  <a:pt x="249" y="53"/>
                  <a:pt x="499" y="107"/>
                  <a:pt x="590" y="137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00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61" name="Freeform 14"/>
          <p:cNvSpPr>
            <a:spLocks/>
          </p:cNvSpPr>
          <p:nvPr/>
        </p:nvSpPr>
        <p:spPr bwMode="auto">
          <a:xfrm>
            <a:off x="1363113" y="3842651"/>
            <a:ext cx="903685" cy="217487"/>
          </a:xfrm>
          <a:custGeom>
            <a:avLst/>
            <a:gdLst>
              <a:gd name="T0" fmla="*/ 0 w 590"/>
              <a:gd name="T1" fmla="*/ 0 h 137"/>
              <a:gd name="T2" fmla="*/ 2147483647 w 590"/>
              <a:gd name="T3" fmla="*/ 345259819 h 13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37">
                <a:moveTo>
                  <a:pt x="0" y="0"/>
                </a:moveTo>
                <a:cubicBezTo>
                  <a:pt x="249" y="53"/>
                  <a:pt x="499" y="107"/>
                  <a:pt x="590" y="137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00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93032" y="6321982"/>
            <a:ext cx="7791120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sz="1200" dirty="0" smtClean="0"/>
              <a:t>J.T</a:t>
            </a:r>
            <a:r>
              <a:rPr lang="en-US" altLang="zh-TW" sz="1200" dirty="0"/>
              <a:t>. </a:t>
            </a:r>
            <a:r>
              <a:rPr lang="en-US" altLang="zh-TW" sz="1200" dirty="0" smtClean="0"/>
              <a:t>Chen, </a:t>
            </a:r>
            <a:r>
              <a:rPr lang="en-US" altLang="zh-TW" sz="1200" dirty="0"/>
              <a:t>H.-K. </a:t>
            </a:r>
            <a:r>
              <a:rPr lang="en-US" altLang="zh-TW" sz="1200" dirty="0" smtClean="0"/>
              <a:t>Hong, </a:t>
            </a:r>
            <a:r>
              <a:rPr lang="en-US" altLang="zh-TW" sz="1200" dirty="0"/>
              <a:t>Review of dual boundary element methods with emphasis </a:t>
            </a:r>
            <a:r>
              <a:rPr lang="en-US" altLang="zh-TW" sz="1200" dirty="0" smtClean="0"/>
              <a:t>on</a:t>
            </a:r>
            <a:r>
              <a:rPr lang="zh-TW" altLang="en-US" sz="1200" dirty="0" smtClean="0"/>
              <a:t> </a:t>
            </a:r>
            <a:r>
              <a:rPr lang="en-US" altLang="zh-TW" sz="1200" dirty="0" err="1" smtClean="0"/>
              <a:t>hypersingular</a:t>
            </a:r>
            <a:r>
              <a:rPr lang="en-US" altLang="zh-TW" sz="1200" dirty="0" smtClean="0"/>
              <a:t> </a:t>
            </a:r>
            <a:r>
              <a:rPr lang="en-US" altLang="zh-TW" sz="1200" dirty="0"/>
              <a:t>integrals and divergent </a:t>
            </a:r>
            <a:r>
              <a:rPr lang="en-US" altLang="zh-TW" sz="1200" dirty="0" smtClean="0"/>
              <a:t>series</a:t>
            </a:r>
            <a:r>
              <a:rPr lang="en-US" altLang="zh-TW" sz="1200" dirty="0"/>
              <a:t>, Applied Mechanics Reviews, ASME, Vol.52, No.1, </a:t>
            </a:r>
            <a:r>
              <a:rPr lang="en-US" altLang="zh-TW" sz="1200" dirty="0" smtClean="0"/>
              <a:t>pp.17-33</a:t>
            </a:r>
            <a:r>
              <a:rPr lang="en-US" altLang="zh-TW" sz="1200" dirty="0"/>
              <a:t> , 1999</a:t>
            </a:r>
            <a:r>
              <a:rPr lang="en-US" altLang="zh-TW" sz="1200" dirty="0" smtClean="0"/>
              <a:t>.</a:t>
            </a:r>
            <a:r>
              <a:rPr lang="zh-TW" altLang="en-US" sz="1200" dirty="0" smtClean="0"/>
              <a:t> </a:t>
            </a:r>
            <a:r>
              <a:rPr lang="en-US" altLang="zh-TW" sz="1200" dirty="0"/>
              <a:t>(Google research </a:t>
            </a:r>
            <a:r>
              <a:rPr lang="en-US" altLang="zh-TW" sz="1200" dirty="0" smtClean="0"/>
              <a:t>447</a:t>
            </a:r>
            <a:r>
              <a:rPr lang="zh-TW" altLang="en-US" sz="1200" dirty="0" smtClean="0"/>
              <a:t>次</a:t>
            </a:r>
            <a:r>
              <a:rPr lang="en-US" altLang="zh-TW" sz="1200" dirty="0"/>
              <a:t>)</a:t>
            </a:r>
            <a:endParaRPr lang="zh-TW" altLang="en-US" sz="1200" dirty="0"/>
          </a:p>
          <a:p>
            <a:endParaRPr lang="en-US" altLang="zh-TW" sz="1200" b="1" dirty="0">
              <a:ea typeface="新細明體" pitchFamily="18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01" y="40862"/>
            <a:ext cx="1226016" cy="1226016"/>
          </a:xfrm>
          <a:prstGeom prst="rect">
            <a:avLst/>
          </a:prstGeom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355976" y="1619424"/>
            <a:ext cx="4543446" cy="1031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TW" sz="2800" dirty="0" smtClean="0">
                <a:ea typeface="新細明體" pitchFamily="18" charset="-120"/>
              </a:rPr>
              <a:t>FEM</a:t>
            </a:r>
            <a:r>
              <a:rPr lang="zh-TW" altLang="en-US" sz="2800" dirty="0" smtClean="0">
                <a:ea typeface="新細明體" pitchFamily="18" charset="-120"/>
              </a:rPr>
              <a:t> </a:t>
            </a:r>
            <a:r>
              <a:rPr lang="en-US" altLang="zh-TW" sz="2800" dirty="0" smtClean="0">
                <a:ea typeface="新細明體" pitchFamily="18" charset="-120"/>
              </a:rPr>
              <a:t>since 1963</a:t>
            </a:r>
            <a:endParaRPr lang="en-US" altLang="zh-TW" sz="2800" dirty="0">
              <a:ea typeface="新細明體" pitchFamily="18" charset="-120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zh-TW" sz="2800" dirty="0" err="1">
                <a:solidFill>
                  <a:schemeClr val="folHlink"/>
                </a:solidFill>
              </a:rPr>
              <a:t>Remesh</a:t>
            </a:r>
            <a:r>
              <a:rPr lang="en-US" altLang="zh-TW" sz="2800" dirty="0">
                <a:solidFill>
                  <a:schemeClr val="folHlink"/>
                </a:solidFill>
              </a:rPr>
              <a:t> near tip </a:t>
            </a:r>
            <a:r>
              <a:rPr lang="en-US" altLang="zh-TW" sz="2800" dirty="0">
                <a:solidFill>
                  <a:schemeClr val="folHlink"/>
                </a:solidFill>
                <a:latin typeface="Arial" charset="0"/>
                <a:ea typeface="新細明體" pitchFamily="18" charset="-120"/>
              </a:rPr>
              <a:t>(</a:t>
            </a:r>
            <a:r>
              <a:rPr lang="zh-TW" altLang="en-US" sz="2800" dirty="0">
                <a:solidFill>
                  <a:schemeClr val="folHlink"/>
                </a:solidFill>
                <a:latin typeface="Arial" charset="0"/>
                <a:ea typeface="新細明體" pitchFamily="18" charset="-120"/>
              </a:rPr>
              <a:t>局部加密</a:t>
            </a:r>
            <a:r>
              <a:rPr lang="en-US" altLang="zh-TW" sz="2800" dirty="0">
                <a:solidFill>
                  <a:schemeClr val="folHlink"/>
                </a:solidFill>
                <a:latin typeface="Arial" charset="0"/>
                <a:ea typeface="新細明體" pitchFamily="18" charset="-120"/>
              </a:rPr>
              <a:t>)</a:t>
            </a:r>
            <a:endParaRPr lang="zh-TW" altLang="en-US" sz="2800" dirty="0">
              <a:solidFill>
                <a:schemeClr val="folHlink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71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Object 107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869767"/>
              </p:ext>
            </p:extLst>
          </p:nvPr>
        </p:nvGraphicFramePr>
        <p:xfrm>
          <a:off x="513457" y="3733800"/>
          <a:ext cx="2514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" name="Equation" r:id="rId3" imgW="5080000" imgH="1828800" progId="Equation.DSMT4">
                  <p:embed/>
                </p:oleObj>
              </mc:Choice>
              <mc:Fallback>
                <p:oleObj name="Equation" r:id="rId3" imgW="5080000" imgH="18288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57" y="3733800"/>
                        <a:ext cx="2514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109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698293"/>
              </p:ext>
            </p:extLst>
          </p:nvPr>
        </p:nvGraphicFramePr>
        <p:xfrm>
          <a:off x="3604468" y="5181600"/>
          <a:ext cx="251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0" name="Equation" r:id="rId5" imgW="5130800" imgH="1828800" progId="Equation.DSMT4">
                  <p:embed/>
                </p:oleObj>
              </mc:Choice>
              <mc:Fallback>
                <p:oleObj name="Equation" r:id="rId5" imgW="5130800" imgH="18288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4468" y="5181600"/>
                        <a:ext cx="2514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1089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090462"/>
              </p:ext>
            </p:extLst>
          </p:nvPr>
        </p:nvGraphicFramePr>
        <p:xfrm>
          <a:off x="589657" y="5029200"/>
          <a:ext cx="2362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1" name="Equation" r:id="rId7" imgW="4813300" imgH="1828800" progId="Equation.DSMT4">
                  <p:embed/>
                </p:oleObj>
              </mc:Choice>
              <mc:Fallback>
                <p:oleObj name="Equation" r:id="rId7" imgW="4813300" imgH="18288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57" y="5029200"/>
                        <a:ext cx="2362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07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909696"/>
              </p:ext>
            </p:extLst>
          </p:nvPr>
        </p:nvGraphicFramePr>
        <p:xfrm>
          <a:off x="3859163" y="3733800"/>
          <a:ext cx="2057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" name="Equation" r:id="rId9" imgW="4584700" imgH="1828800" progId="Equation.DSMT4">
                  <p:embed/>
                </p:oleObj>
              </mc:Choice>
              <mc:Fallback>
                <p:oleObj name="Equation" r:id="rId9" imgW="4584700" imgH="18288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163" y="3733800"/>
                        <a:ext cx="2057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solidFill>
                  <a:schemeClr val="tx1"/>
                </a:solidFill>
                <a:latin typeface="Times New Roman" pitchFamily="18" charset="0"/>
              </a:rPr>
              <a:t>Degeneracy </a:t>
            </a:r>
            <a:r>
              <a:rPr lang="en-US" altLang="zh-TW" sz="3600" dirty="0" smtClean="0">
                <a:solidFill>
                  <a:schemeClr val="tx1"/>
                </a:solidFill>
                <a:latin typeface="Times New Roman" pitchFamily="18" charset="0"/>
              </a:rPr>
              <a:t>mechanism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7F1E-A783-48C6-A344-B53D551E57BA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31" name="Rectangle 1028"/>
          <p:cNvSpPr>
            <a:spLocks noChangeArrowheads="1"/>
          </p:cNvSpPr>
          <p:nvPr/>
        </p:nvSpPr>
        <p:spPr bwMode="auto">
          <a:xfrm>
            <a:off x="2822575" y="1968500"/>
            <a:ext cx="139700" cy="139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33" name="Oval 1029"/>
          <p:cNvSpPr>
            <a:spLocks noChangeArrowheads="1"/>
          </p:cNvSpPr>
          <p:nvPr/>
        </p:nvSpPr>
        <p:spPr bwMode="auto">
          <a:xfrm>
            <a:off x="4951878" y="1607594"/>
            <a:ext cx="139700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34" name="Rectangle 1031"/>
          <p:cNvSpPr>
            <a:spLocks noChangeArrowheads="1"/>
          </p:cNvSpPr>
          <p:nvPr/>
        </p:nvSpPr>
        <p:spPr bwMode="auto">
          <a:xfrm>
            <a:off x="5236041" y="1892309"/>
            <a:ext cx="20097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/>
              <a:t>the Nth constant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/>
              <a:t>or linear element</a:t>
            </a:r>
          </a:p>
        </p:txBody>
      </p:sp>
      <p:sp>
        <p:nvSpPr>
          <p:cNvPr id="35" name="Rectangle 1032"/>
          <p:cNvSpPr>
            <a:spLocks noChangeArrowheads="1"/>
          </p:cNvSpPr>
          <p:nvPr/>
        </p:nvSpPr>
        <p:spPr bwMode="auto">
          <a:xfrm>
            <a:off x="4952365" y="2010090"/>
            <a:ext cx="139700" cy="139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36" name="Line 1033"/>
          <p:cNvSpPr>
            <a:spLocks noChangeShapeType="1"/>
          </p:cNvSpPr>
          <p:nvPr/>
        </p:nvSpPr>
        <p:spPr bwMode="auto">
          <a:xfrm>
            <a:off x="1425575" y="16764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" name="Line 1034"/>
          <p:cNvSpPr>
            <a:spLocks noChangeShapeType="1"/>
          </p:cNvSpPr>
          <p:nvPr/>
        </p:nvSpPr>
        <p:spPr bwMode="auto">
          <a:xfrm>
            <a:off x="4073525" y="16764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" name="Line 1035"/>
          <p:cNvSpPr>
            <a:spLocks noChangeShapeType="1"/>
          </p:cNvSpPr>
          <p:nvPr/>
        </p:nvSpPr>
        <p:spPr bwMode="auto">
          <a:xfrm>
            <a:off x="1428750" y="1676400"/>
            <a:ext cx="2647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" name="Line 1036"/>
          <p:cNvSpPr>
            <a:spLocks noChangeShapeType="1"/>
          </p:cNvSpPr>
          <p:nvPr/>
        </p:nvSpPr>
        <p:spPr bwMode="auto">
          <a:xfrm>
            <a:off x="1428750" y="3067050"/>
            <a:ext cx="2647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" name="Line 1037"/>
          <p:cNvSpPr>
            <a:spLocks noChangeShapeType="1"/>
          </p:cNvSpPr>
          <p:nvPr/>
        </p:nvSpPr>
        <p:spPr bwMode="auto">
          <a:xfrm>
            <a:off x="2778125" y="1685925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41" name="Object 1038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41588" y="3105150"/>
          <a:ext cx="5683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" name="Equation" r:id="rId11" imgW="887075" imgH="582935" progId="Equation">
                  <p:embed/>
                </p:oleObj>
              </mc:Choice>
              <mc:Fallback>
                <p:oleObj name="Equation" r:id="rId11" imgW="887075" imgH="582935" progId="Equation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3105150"/>
                        <a:ext cx="5683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039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70225" y="1881188"/>
          <a:ext cx="5683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4" name="Equation" r:id="rId13" imgW="887075" imgH="582935" progId="Equation">
                  <p:embed/>
                </p:oleObj>
              </mc:Choice>
              <mc:Fallback>
                <p:oleObj name="Equation" r:id="rId13" imgW="887075" imgH="582935" progId="Equation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1881188"/>
                        <a:ext cx="5683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040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36750" y="1885950"/>
          <a:ext cx="5683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5" name="Equation" r:id="rId14" imgW="887075" imgH="582935" progId="Equation">
                  <p:embed/>
                </p:oleObj>
              </mc:Choice>
              <mc:Fallback>
                <p:oleObj name="Equation" r:id="rId14" imgW="887075" imgH="582935" progId="Equation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1885950"/>
                        <a:ext cx="5683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041">
            <a:hlinkClick r:id="" action="ppaction://ole?verb=0"/>
          </p:cNvPr>
          <p:cNvGraphicFramePr>
            <a:graphicFrameLocks/>
          </p:cNvGraphicFramePr>
          <p:nvPr/>
        </p:nvGraphicFramePr>
        <p:xfrm>
          <a:off x="615950" y="2308225"/>
          <a:ext cx="658813" cy="15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6" name="Equation" r:id="rId15" imgW="822644" imgH="202497" progId="Equation">
                  <p:embed/>
                </p:oleObj>
              </mc:Choice>
              <mc:Fallback>
                <p:oleObj name="Equation" r:id="rId15" imgW="822644" imgH="202497" progId="Equation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2308225"/>
                        <a:ext cx="658813" cy="15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04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225925" y="2306638"/>
          <a:ext cx="525463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" name="Equation" r:id="rId17" imgW="657830" imgH="202409" progId="Equation">
                  <p:embed/>
                </p:oleObj>
              </mc:Choice>
              <mc:Fallback>
                <p:oleObj name="Equation" r:id="rId17" imgW="657830" imgH="202409" progId="Equation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5" y="2306638"/>
                        <a:ext cx="525463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1043"/>
          <p:cNvSpPr>
            <a:spLocks noChangeArrowheads="1"/>
          </p:cNvSpPr>
          <p:nvPr/>
        </p:nvSpPr>
        <p:spPr bwMode="auto">
          <a:xfrm>
            <a:off x="2560638" y="2497138"/>
            <a:ext cx="5095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3" rIns="73025" bIns="36513">
            <a:spAutoFit/>
          </a:bodyPr>
          <a:lstStyle>
            <a:lvl1pPr defTabSz="731838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65125" indent="-285750" defTabSz="731838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31838" indent="-228600" defTabSz="731838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096963" indent="-228600" defTabSz="731838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63675" indent="-228600" defTabSz="731838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9208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3780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8352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2924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/>
              <a:t>(0,0)</a:t>
            </a:r>
          </a:p>
        </p:txBody>
      </p:sp>
      <p:sp>
        <p:nvSpPr>
          <p:cNvPr id="47" name="Rectangle 1044"/>
          <p:cNvSpPr>
            <a:spLocks noChangeArrowheads="1"/>
          </p:cNvSpPr>
          <p:nvPr/>
        </p:nvSpPr>
        <p:spPr bwMode="auto">
          <a:xfrm>
            <a:off x="1111250" y="1384300"/>
            <a:ext cx="6651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8" tIns="31750" rIns="65088" bIns="31750">
            <a:spAutoFit/>
          </a:bodyPr>
          <a:lstStyle>
            <a:lvl1pPr defTabSz="639763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20675" indent="-285750" defTabSz="639763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639763" indent="-228600" defTabSz="639763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960438" indent="-228600" defTabSz="639763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279525" indent="-228600" defTabSz="639763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36725" indent="-228600" defTabSz="639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193925" indent="-228600" defTabSz="639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651125" indent="-228600" defTabSz="639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108325" indent="-228600" defTabSz="639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300" b="1"/>
              <a:t>(-1,0.5)</a:t>
            </a:r>
          </a:p>
        </p:txBody>
      </p:sp>
      <p:sp>
        <p:nvSpPr>
          <p:cNvPr id="48" name="Rectangle 1045"/>
          <p:cNvSpPr>
            <a:spLocks noChangeArrowheads="1"/>
          </p:cNvSpPr>
          <p:nvPr/>
        </p:nvSpPr>
        <p:spPr bwMode="auto">
          <a:xfrm>
            <a:off x="1104900" y="3184525"/>
            <a:ext cx="7207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8" tIns="31750" rIns="65088" bIns="31750">
            <a:spAutoFit/>
          </a:bodyPr>
          <a:lstStyle>
            <a:lvl1pPr defTabSz="639763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20675" indent="-285750" defTabSz="639763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639763" indent="-228600" defTabSz="639763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960438" indent="-228600" defTabSz="639763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279525" indent="-228600" defTabSz="639763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36725" indent="-228600" defTabSz="639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193925" indent="-228600" defTabSz="639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651125" indent="-228600" defTabSz="639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108325" indent="-228600" defTabSz="639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300" b="1"/>
              <a:t>(-1,-0.5)</a:t>
            </a:r>
          </a:p>
        </p:txBody>
      </p:sp>
      <p:sp>
        <p:nvSpPr>
          <p:cNvPr id="49" name="Rectangle 1046"/>
          <p:cNvSpPr>
            <a:spLocks noChangeArrowheads="1"/>
          </p:cNvSpPr>
          <p:nvPr/>
        </p:nvSpPr>
        <p:spPr bwMode="auto">
          <a:xfrm>
            <a:off x="3919538" y="1365250"/>
            <a:ext cx="6096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8" tIns="31750" rIns="65088" bIns="31750">
            <a:spAutoFit/>
          </a:bodyPr>
          <a:lstStyle>
            <a:lvl1pPr defTabSz="639763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20675" indent="-285750" defTabSz="639763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639763" indent="-228600" defTabSz="639763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960438" indent="-228600" defTabSz="639763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279525" indent="-228600" defTabSz="639763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36725" indent="-228600" defTabSz="639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193925" indent="-228600" defTabSz="639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651125" indent="-228600" defTabSz="639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108325" indent="-228600" defTabSz="639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300" b="1"/>
              <a:t>(1,0.5)</a:t>
            </a:r>
          </a:p>
        </p:txBody>
      </p:sp>
      <p:sp>
        <p:nvSpPr>
          <p:cNvPr id="50" name="Rectangle 1047"/>
          <p:cNvSpPr>
            <a:spLocks noChangeArrowheads="1"/>
          </p:cNvSpPr>
          <p:nvPr/>
        </p:nvSpPr>
        <p:spPr bwMode="auto">
          <a:xfrm>
            <a:off x="3844925" y="3194050"/>
            <a:ext cx="6651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8" tIns="31750" rIns="65088" bIns="31750">
            <a:spAutoFit/>
          </a:bodyPr>
          <a:lstStyle>
            <a:lvl1pPr defTabSz="639763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20675" indent="-285750" defTabSz="639763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639763" indent="-228600" defTabSz="639763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960438" indent="-228600" defTabSz="639763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279525" indent="-228600" defTabSz="639763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36725" indent="-228600" defTabSz="639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193925" indent="-228600" defTabSz="639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651125" indent="-228600" defTabSz="639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108325" indent="-228600" defTabSz="639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300" b="1"/>
              <a:t>(1,-0.5)</a:t>
            </a:r>
          </a:p>
        </p:txBody>
      </p:sp>
      <p:sp>
        <p:nvSpPr>
          <p:cNvPr id="51" name="Oval 1048"/>
          <p:cNvSpPr>
            <a:spLocks noChangeArrowheads="1"/>
          </p:cNvSpPr>
          <p:nvPr/>
        </p:nvSpPr>
        <p:spPr bwMode="auto">
          <a:xfrm>
            <a:off x="1397000" y="1644650"/>
            <a:ext cx="101600" cy="10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52" name="Oval 1049"/>
          <p:cNvSpPr>
            <a:spLocks noChangeArrowheads="1"/>
          </p:cNvSpPr>
          <p:nvPr/>
        </p:nvSpPr>
        <p:spPr bwMode="auto">
          <a:xfrm>
            <a:off x="2730500" y="1625600"/>
            <a:ext cx="101600" cy="10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53" name="Oval 1050"/>
          <p:cNvSpPr>
            <a:spLocks noChangeArrowheads="1"/>
          </p:cNvSpPr>
          <p:nvPr/>
        </p:nvSpPr>
        <p:spPr bwMode="auto">
          <a:xfrm>
            <a:off x="1377950" y="3016250"/>
            <a:ext cx="101600" cy="10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54" name="Oval 1051"/>
          <p:cNvSpPr>
            <a:spLocks noChangeArrowheads="1"/>
          </p:cNvSpPr>
          <p:nvPr/>
        </p:nvSpPr>
        <p:spPr bwMode="auto">
          <a:xfrm>
            <a:off x="2749550" y="3016250"/>
            <a:ext cx="101600" cy="10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55" name="Oval 1052"/>
          <p:cNvSpPr>
            <a:spLocks noChangeArrowheads="1"/>
          </p:cNvSpPr>
          <p:nvPr/>
        </p:nvSpPr>
        <p:spPr bwMode="auto">
          <a:xfrm>
            <a:off x="4025900" y="2997200"/>
            <a:ext cx="101600" cy="10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56" name="Oval 1053"/>
          <p:cNvSpPr>
            <a:spLocks noChangeArrowheads="1"/>
          </p:cNvSpPr>
          <p:nvPr/>
        </p:nvSpPr>
        <p:spPr bwMode="auto">
          <a:xfrm>
            <a:off x="4025900" y="1644650"/>
            <a:ext cx="101600" cy="10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57" name="Oval 1054"/>
          <p:cNvSpPr>
            <a:spLocks noChangeArrowheads="1"/>
          </p:cNvSpPr>
          <p:nvPr/>
        </p:nvSpPr>
        <p:spPr bwMode="auto">
          <a:xfrm>
            <a:off x="2730500" y="2311400"/>
            <a:ext cx="101600" cy="10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58" name="Rectangle 1055"/>
          <p:cNvSpPr>
            <a:spLocks noChangeArrowheads="1"/>
          </p:cNvSpPr>
          <p:nvPr/>
        </p:nvSpPr>
        <p:spPr bwMode="auto">
          <a:xfrm>
            <a:off x="2041525" y="2997200"/>
            <a:ext cx="139700" cy="139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59" name="Rectangle 1056"/>
          <p:cNvSpPr>
            <a:spLocks noChangeArrowheads="1"/>
          </p:cNvSpPr>
          <p:nvPr/>
        </p:nvSpPr>
        <p:spPr bwMode="auto">
          <a:xfrm>
            <a:off x="2098675" y="1606550"/>
            <a:ext cx="139700" cy="139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60" name="Rectangle 1057"/>
          <p:cNvSpPr>
            <a:spLocks noChangeArrowheads="1"/>
          </p:cNvSpPr>
          <p:nvPr/>
        </p:nvSpPr>
        <p:spPr bwMode="auto">
          <a:xfrm>
            <a:off x="3336925" y="1606550"/>
            <a:ext cx="139700" cy="139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61" name="Rectangle 1058"/>
          <p:cNvSpPr>
            <a:spLocks noChangeArrowheads="1"/>
          </p:cNvSpPr>
          <p:nvPr/>
        </p:nvSpPr>
        <p:spPr bwMode="auto">
          <a:xfrm>
            <a:off x="4003675" y="2311400"/>
            <a:ext cx="139700" cy="139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62" name="Rectangle 1059"/>
          <p:cNvSpPr>
            <a:spLocks noChangeArrowheads="1"/>
          </p:cNvSpPr>
          <p:nvPr/>
        </p:nvSpPr>
        <p:spPr bwMode="auto">
          <a:xfrm>
            <a:off x="3355975" y="2997200"/>
            <a:ext cx="139700" cy="139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63" name="Rectangle 1060"/>
          <p:cNvSpPr>
            <a:spLocks noChangeArrowheads="1"/>
          </p:cNvSpPr>
          <p:nvPr/>
        </p:nvSpPr>
        <p:spPr bwMode="auto">
          <a:xfrm>
            <a:off x="1355725" y="2311400"/>
            <a:ext cx="139700" cy="139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64" name="Rectangle 1061"/>
          <p:cNvSpPr>
            <a:spLocks noChangeArrowheads="1"/>
          </p:cNvSpPr>
          <p:nvPr/>
        </p:nvSpPr>
        <p:spPr bwMode="auto">
          <a:xfrm>
            <a:off x="1997075" y="2935288"/>
            <a:ext cx="2444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3" rIns="73025" bIns="36513">
            <a:spAutoFit/>
          </a:bodyPr>
          <a:lstStyle>
            <a:lvl1pPr defTabSz="731838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65125" indent="-285750" defTabSz="731838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31838" indent="-228600" defTabSz="731838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096963" indent="-228600" defTabSz="731838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63675" indent="-228600" defTabSz="731838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9208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3780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8352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2924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/>
              <a:t>1</a:t>
            </a:r>
          </a:p>
        </p:txBody>
      </p:sp>
      <p:sp>
        <p:nvSpPr>
          <p:cNvPr id="65" name="Rectangle 1062"/>
          <p:cNvSpPr>
            <a:spLocks noChangeArrowheads="1"/>
          </p:cNvSpPr>
          <p:nvPr/>
        </p:nvSpPr>
        <p:spPr bwMode="auto">
          <a:xfrm>
            <a:off x="3302000" y="2935288"/>
            <a:ext cx="2444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3" rIns="73025" bIns="36513">
            <a:spAutoFit/>
          </a:bodyPr>
          <a:lstStyle>
            <a:lvl1pPr defTabSz="731838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65125" indent="-285750" defTabSz="731838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31838" indent="-228600" defTabSz="731838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096963" indent="-228600" defTabSz="731838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63675" indent="-228600" defTabSz="731838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9208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3780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8352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2924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/>
              <a:t>2</a:t>
            </a:r>
          </a:p>
        </p:txBody>
      </p:sp>
      <p:sp>
        <p:nvSpPr>
          <p:cNvPr id="66" name="Rectangle 1063"/>
          <p:cNvSpPr>
            <a:spLocks noChangeArrowheads="1"/>
          </p:cNvSpPr>
          <p:nvPr/>
        </p:nvSpPr>
        <p:spPr bwMode="auto">
          <a:xfrm>
            <a:off x="3959225" y="2249488"/>
            <a:ext cx="2444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3" rIns="73025" bIns="36513">
            <a:spAutoFit/>
          </a:bodyPr>
          <a:lstStyle>
            <a:lvl1pPr defTabSz="731838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65125" indent="-285750" defTabSz="731838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31838" indent="-228600" defTabSz="731838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096963" indent="-228600" defTabSz="731838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63675" indent="-228600" defTabSz="731838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9208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3780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8352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2924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/>
              <a:t>3</a:t>
            </a:r>
          </a:p>
        </p:txBody>
      </p:sp>
      <p:sp>
        <p:nvSpPr>
          <p:cNvPr id="67" name="Rectangle 1064"/>
          <p:cNvSpPr>
            <a:spLocks noChangeArrowheads="1"/>
          </p:cNvSpPr>
          <p:nvPr/>
        </p:nvSpPr>
        <p:spPr bwMode="auto">
          <a:xfrm>
            <a:off x="3292475" y="1544638"/>
            <a:ext cx="2444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3" rIns="73025" bIns="36513">
            <a:spAutoFit/>
          </a:bodyPr>
          <a:lstStyle>
            <a:lvl1pPr defTabSz="731838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65125" indent="-285750" defTabSz="731838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31838" indent="-228600" defTabSz="731838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096963" indent="-228600" defTabSz="731838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63675" indent="-228600" defTabSz="731838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9208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3780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8352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2924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/>
              <a:t>4</a:t>
            </a:r>
          </a:p>
        </p:txBody>
      </p:sp>
      <p:sp>
        <p:nvSpPr>
          <p:cNvPr id="68" name="Rectangle 1065"/>
          <p:cNvSpPr>
            <a:spLocks noChangeArrowheads="1"/>
          </p:cNvSpPr>
          <p:nvPr/>
        </p:nvSpPr>
        <p:spPr bwMode="auto">
          <a:xfrm>
            <a:off x="2778125" y="1906588"/>
            <a:ext cx="2444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3" rIns="73025" bIns="36513">
            <a:spAutoFit/>
          </a:bodyPr>
          <a:lstStyle>
            <a:lvl1pPr defTabSz="731838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65125" indent="-285750" defTabSz="731838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31838" indent="-228600" defTabSz="731838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096963" indent="-228600" defTabSz="731838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63675" indent="-228600" defTabSz="731838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9208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3780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8352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2924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/>
              <a:t>5</a:t>
            </a:r>
          </a:p>
        </p:txBody>
      </p:sp>
      <p:sp>
        <p:nvSpPr>
          <p:cNvPr id="69" name="Rectangle 1066"/>
          <p:cNvSpPr>
            <a:spLocks noChangeArrowheads="1"/>
          </p:cNvSpPr>
          <p:nvPr/>
        </p:nvSpPr>
        <p:spPr bwMode="auto">
          <a:xfrm>
            <a:off x="2593975" y="1968500"/>
            <a:ext cx="139700" cy="139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70" name="Rectangle 1067"/>
          <p:cNvSpPr>
            <a:spLocks noChangeArrowheads="1"/>
          </p:cNvSpPr>
          <p:nvPr/>
        </p:nvSpPr>
        <p:spPr bwMode="auto">
          <a:xfrm>
            <a:off x="2549525" y="1906588"/>
            <a:ext cx="2444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3" rIns="73025" bIns="36513">
            <a:spAutoFit/>
          </a:bodyPr>
          <a:lstStyle>
            <a:lvl1pPr defTabSz="731838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65125" indent="-285750" defTabSz="731838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31838" indent="-228600" defTabSz="731838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096963" indent="-228600" defTabSz="731838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63675" indent="-228600" defTabSz="731838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9208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3780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8352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2924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/>
              <a:t>6</a:t>
            </a:r>
          </a:p>
        </p:txBody>
      </p:sp>
      <p:sp>
        <p:nvSpPr>
          <p:cNvPr id="71" name="Rectangle 1068"/>
          <p:cNvSpPr>
            <a:spLocks noChangeArrowheads="1"/>
          </p:cNvSpPr>
          <p:nvPr/>
        </p:nvSpPr>
        <p:spPr bwMode="auto">
          <a:xfrm>
            <a:off x="2054225" y="1554163"/>
            <a:ext cx="2444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3" rIns="73025" bIns="36513">
            <a:spAutoFit/>
          </a:bodyPr>
          <a:lstStyle>
            <a:lvl1pPr defTabSz="731838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65125" indent="-285750" defTabSz="731838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31838" indent="-228600" defTabSz="731838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096963" indent="-228600" defTabSz="731838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63675" indent="-228600" defTabSz="731838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9208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3780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8352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2924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/>
              <a:t>7</a:t>
            </a:r>
          </a:p>
        </p:txBody>
      </p:sp>
      <p:sp>
        <p:nvSpPr>
          <p:cNvPr id="72" name="Rectangle 1069"/>
          <p:cNvSpPr>
            <a:spLocks noChangeArrowheads="1"/>
          </p:cNvSpPr>
          <p:nvPr/>
        </p:nvSpPr>
        <p:spPr bwMode="auto">
          <a:xfrm>
            <a:off x="1311275" y="2249488"/>
            <a:ext cx="2444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3" rIns="73025" bIns="36513">
            <a:spAutoFit/>
          </a:bodyPr>
          <a:lstStyle>
            <a:lvl1pPr defTabSz="731838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65125" indent="-285750" defTabSz="731838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31838" indent="-228600" defTabSz="731838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096963" indent="-228600" defTabSz="731838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63675" indent="-228600" defTabSz="731838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9208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3780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8352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292475" indent="-228600" defTabSz="731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/>
              <a:t>8</a:t>
            </a:r>
          </a:p>
        </p:txBody>
      </p:sp>
      <p:graphicFrame>
        <p:nvGraphicFramePr>
          <p:cNvPr id="73" name="Object 107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302623"/>
              </p:ext>
            </p:extLst>
          </p:nvPr>
        </p:nvGraphicFramePr>
        <p:xfrm>
          <a:off x="5157842" y="2674947"/>
          <a:ext cx="1881187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8" name="Equation" r:id="rId19" imgW="1889020" imgH="253560" progId="Equation">
                  <p:embed/>
                </p:oleObj>
              </mc:Choice>
              <mc:Fallback>
                <p:oleObj name="Equation" r:id="rId19" imgW="1889020" imgH="253560" progId="Equation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842" y="2674947"/>
                        <a:ext cx="1881187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1071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334082"/>
              </p:ext>
            </p:extLst>
          </p:nvPr>
        </p:nvGraphicFramePr>
        <p:xfrm>
          <a:off x="5151492" y="3094038"/>
          <a:ext cx="1970087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9" name="Equation" r:id="rId21" imgW="1977766" imgH="253560" progId="Equation">
                  <p:embed/>
                </p:oleObj>
              </mc:Choice>
              <mc:Fallback>
                <p:oleObj name="Equation" r:id="rId21" imgW="1977766" imgH="253560" progId="Equation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92" y="3094038"/>
                        <a:ext cx="1970087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1072"/>
          <p:cNvSpPr>
            <a:spLocks noChangeArrowheads="1"/>
          </p:cNvSpPr>
          <p:nvPr/>
        </p:nvSpPr>
        <p:spPr bwMode="auto">
          <a:xfrm>
            <a:off x="4931241" y="1978034"/>
            <a:ext cx="2540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388" tIns="25400" rIns="52388" bIns="25400">
            <a:spAutoFit/>
          </a:bodyPr>
          <a:lstStyle>
            <a:lvl1pPr defTabSz="51117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257175" indent="-285750" defTabSz="511175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511175" indent="-228600" defTabSz="511175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768350" indent="-228600" defTabSz="511175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023938" indent="-228600" defTabSz="511175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481138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938338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95538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852738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 b="1" dirty="0"/>
              <a:t>N</a:t>
            </a:r>
          </a:p>
        </p:txBody>
      </p:sp>
      <p:sp>
        <p:nvSpPr>
          <p:cNvPr id="76" name="Rectangle 1074"/>
          <p:cNvSpPr>
            <a:spLocks noChangeArrowheads="1"/>
          </p:cNvSpPr>
          <p:nvPr/>
        </p:nvSpPr>
        <p:spPr bwMode="auto">
          <a:xfrm>
            <a:off x="4033490" y="4255770"/>
            <a:ext cx="1857647" cy="25876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77" name="Rectangle 1075"/>
          <p:cNvSpPr>
            <a:spLocks noChangeArrowheads="1"/>
          </p:cNvSpPr>
          <p:nvPr/>
        </p:nvSpPr>
        <p:spPr bwMode="auto">
          <a:xfrm>
            <a:off x="719832" y="4248150"/>
            <a:ext cx="2302768" cy="32543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80" name="Rectangle 1078"/>
          <p:cNvSpPr>
            <a:spLocks noChangeArrowheads="1"/>
          </p:cNvSpPr>
          <p:nvPr/>
        </p:nvSpPr>
        <p:spPr bwMode="auto">
          <a:xfrm>
            <a:off x="1881882" y="3513138"/>
            <a:ext cx="6000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038" tIns="22225" rIns="46038" bIns="22225">
            <a:spAutoFit/>
          </a:bodyPr>
          <a:lstStyle>
            <a:lvl1pPr defTabSz="44767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223838" indent="-285750" defTabSz="447675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447675" indent="-228600" defTabSz="447675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673100" indent="-228600" defTabSz="447675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895350" indent="-228600" defTabSz="447675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35255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80975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26695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72415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900" b="1"/>
              <a:t>5(+)   6(+)</a:t>
            </a:r>
          </a:p>
        </p:txBody>
      </p:sp>
      <p:sp>
        <p:nvSpPr>
          <p:cNvPr id="81" name="Rectangle 1079"/>
          <p:cNvSpPr>
            <a:spLocks noChangeArrowheads="1"/>
          </p:cNvSpPr>
          <p:nvPr/>
        </p:nvSpPr>
        <p:spPr bwMode="auto">
          <a:xfrm>
            <a:off x="4883101" y="3556000"/>
            <a:ext cx="5715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038" tIns="22225" rIns="46038" bIns="22225">
            <a:spAutoFit/>
          </a:bodyPr>
          <a:lstStyle>
            <a:lvl1pPr defTabSz="44767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223838" indent="-285750" defTabSz="447675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447675" indent="-228600" defTabSz="447675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673100" indent="-228600" defTabSz="447675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895350" indent="-228600" defTabSz="447675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35255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80975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26695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72415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900" b="1"/>
              <a:t>5(+)   6(-)</a:t>
            </a:r>
          </a:p>
        </p:txBody>
      </p:sp>
      <p:sp>
        <p:nvSpPr>
          <p:cNvPr id="82" name="Rectangle 1080"/>
          <p:cNvSpPr>
            <a:spLocks noChangeArrowheads="1"/>
          </p:cNvSpPr>
          <p:nvPr/>
        </p:nvSpPr>
        <p:spPr bwMode="auto">
          <a:xfrm>
            <a:off x="3027105" y="4217988"/>
            <a:ext cx="3317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0800" tIns="25400" rIns="50800" bIns="25400">
            <a:spAutoFit/>
          </a:bodyPr>
          <a:lstStyle>
            <a:lvl1pPr defTabSz="512763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255588" indent="-285750" defTabSz="512763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512763" indent="-228600" defTabSz="512763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768350" indent="-228600" defTabSz="512763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023938" indent="-228600" defTabSz="512763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481138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938338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95538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852738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 b="1" dirty="0"/>
              <a:t>5(+)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 b="1" dirty="0"/>
              <a:t>6(+)</a:t>
            </a:r>
          </a:p>
        </p:txBody>
      </p:sp>
      <p:sp>
        <p:nvSpPr>
          <p:cNvPr id="83" name="Rectangle 1081"/>
          <p:cNvSpPr>
            <a:spLocks noChangeArrowheads="1"/>
          </p:cNvSpPr>
          <p:nvPr/>
        </p:nvSpPr>
        <p:spPr bwMode="auto">
          <a:xfrm>
            <a:off x="5891138" y="4221088"/>
            <a:ext cx="3317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0800" tIns="25400" rIns="50800" bIns="25400">
            <a:spAutoFit/>
          </a:bodyPr>
          <a:lstStyle>
            <a:lvl1pPr defTabSz="512763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255588" indent="-285750" defTabSz="512763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512763" indent="-228600" defTabSz="512763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768350" indent="-228600" defTabSz="512763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023938" indent="-228600" defTabSz="512763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481138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938338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95538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852738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 b="1" dirty="0"/>
              <a:t>5(+)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 b="1" dirty="0"/>
              <a:t>6(+)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3563888" y="3589338"/>
            <a:ext cx="661988" cy="377825"/>
            <a:chOff x="4332982" y="3589338"/>
            <a:chExt cx="661988" cy="377825"/>
          </a:xfrm>
        </p:grpSpPr>
        <p:sp>
          <p:nvSpPr>
            <p:cNvPr id="86" name="Line 1084"/>
            <p:cNvSpPr>
              <a:spLocks noChangeShapeType="1"/>
            </p:cNvSpPr>
            <p:nvPr/>
          </p:nvSpPr>
          <p:spPr bwMode="auto">
            <a:xfrm>
              <a:off x="4332982" y="3673475"/>
              <a:ext cx="0" cy="293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7" name="Line 1085"/>
            <p:cNvSpPr>
              <a:spLocks noChangeShapeType="1"/>
            </p:cNvSpPr>
            <p:nvPr/>
          </p:nvSpPr>
          <p:spPr bwMode="auto">
            <a:xfrm>
              <a:off x="4334570" y="3663950"/>
              <a:ext cx="323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aphicFrame>
          <p:nvGraphicFramePr>
            <p:cNvPr id="88" name="Object 1086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60468709"/>
                </p:ext>
              </p:extLst>
            </p:nvPr>
          </p:nvGraphicFramePr>
          <p:xfrm>
            <a:off x="4728270" y="3589338"/>
            <a:ext cx="266700" cy="12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90" name="Equation" r:id="rId23" imgW="543740" imgH="252902" progId="Equation">
                    <p:embed/>
                  </p:oleObj>
                </mc:Choice>
                <mc:Fallback>
                  <p:oleObj name="Equation" r:id="rId23" imgW="543740" imgH="252902" progId="Equation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8270" y="3589338"/>
                          <a:ext cx="266700" cy="123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9" name="Rectangle 1087"/>
          <p:cNvSpPr>
            <a:spLocks noChangeArrowheads="1"/>
          </p:cNvSpPr>
          <p:nvPr/>
        </p:nvSpPr>
        <p:spPr bwMode="auto">
          <a:xfrm>
            <a:off x="3780681" y="5630863"/>
            <a:ext cx="2305048" cy="22701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90" name="Rectangle 1088"/>
          <p:cNvSpPr>
            <a:spLocks noChangeArrowheads="1"/>
          </p:cNvSpPr>
          <p:nvPr/>
        </p:nvSpPr>
        <p:spPr bwMode="auto">
          <a:xfrm>
            <a:off x="755576" y="5534710"/>
            <a:ext cx="2206699" cy="267604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93" name="Rectangle 1091"/>
          <p:cNvSpPr>
            <a:spLocks noChangeArrowheads="1"/>
          </p:cNvSpPr>
          <p:nvPr/>
        </p:nvSpPr>
        <p:spPr bwMode="auto">
          <a:xfrm>
            <a:off x="1843782" y="4846638"/>
            <a:ext cx="6000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038" tIns="22225" rIns="46038" bIns="22225">
            <a:spAutoFit/>
          </a:bodyPr>
          <a:lstStyle>
            <a:lvl1pPr defTabSz="44767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223838" indent="-285750" defTabSz="447675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447675" indent="-228600" defTabSz="447675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673100" indent="-228600" defTabSz="447675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895350" indent="-228600" defTabSz="447675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35255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80975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26695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72415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900" b="1"/>
              <a:t>5(+)   6(+)</a:t>
            </a:r>
          </a:p>
        </p:txBody>
      </p:sp>
      <p:sp>
        <p:nvSpPr>
          <p:cNvPr id="94" name="Rectangle 1092"/>
          <p:cNvSpPr>
            <a:spLocks noChangeArrowheads="1"/>
          </p:cNvSpPr>
          <p:nvPr/>
        </p:nvSpPr>
        <p:spPr bwMode="auto">
          <a:xfrm>
            <a:off x="5023693" y="4941888"/>
            <a:ext cx="5715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038" tIns="22225" rIns="46038" bIns="22225">
            <a:spAutoFit/>
          </a:bodyPr>
          <a:lstStyle>
            <a:lvl1pPr defTabSz="44767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223838" indent="-285750" defTabSz="447675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447675" indent="-228600" defTabSz="447675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673100" indent="-228600" defTabSz="447675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895350" indent="-228600" defTabSz="447675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35255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80975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26695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72415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900" b="1"/>
              <a:t>5(+)   6(-)</a:t>
            </a:r>
          </a:p>
        </p:txBody>
      </p:sp>
      <p:sp>
        <p:nvSpPr>
          <p:cNvPr id="95" name="Rectangle 1093"/>
          <p:cNvSpPr>
            <a:spLocks noChangeArrowheads="1"/>
          </p:cNvSpPr>
          <p:nvPr/>
        </p:nvSpPr>
        <p:spPr bwMode="auto">
          <a:xfrm>
            <a:off x="2908196" y="5517232"/>
            <a:ext cx="3317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0800" tIns="25400" rIns="50800" bIns="25400">
            <a:spAutoFit/>
          </a:bodyPr>
          <a:lstStyle>
            <a:lvl1pPr defTabSz="512763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255588" indent="-285750" defTabSz="512763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512763" indent="-228600" defTabSz="512763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768350" indent="-228600" defTabSz="512763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023938" indent="-228600" defTabSz="512763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481138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938338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95538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852738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 b="1" dirty="0"/>
              <a:t>5(+)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 b="1" dirty="0"/>
              <a:t>6(-)</a:t>
            </a:r>
          </a:p>
        </p:txBody>
      </p:sp>
      <p:sp>
        <p:nvSpPr>
          <p:cNvPr id="96" name="Rectangle 1094"/>
          <p:cNvSpPr>
            <a:spLocks noChangeArrowheads="1"/>
          </p:cNvSpPr>
          <p:nvPr/>
        </p:nvSpPr>
        <p:spPr bwMode="auto">
          <a:xfrm>
            <a:off x="6012160" y="5570820"/>
            <a:ext cx="36671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0800" tIns="25400" rIns="50800" bIns="25400">
            <a:spAutoFit/>
          </a:bodyPr>
          <a:lstStyle>
            <a:lvl1pPr defTabSz="512763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255588" indent="-285750" defTabSz="512763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512763" indent="-228600" defTabSz="512763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768350" indent="-228600" defTabSz="512763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023938" indent="-228600" defTabSz="512763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481138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938338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95538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852738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 b="1" dirty="0"/>
              <a:t> 5(+)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 b="1" dirty="0"/>
              <a:t> 6(-)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3275856" y="4951413"/>
            <a:ext cx="800100" cy="466725"/>
            <a:chOff x="4147245" y="4951413"/>
            <a:chExt cx="800100" cy="466725"/>
          </a:xfrm>
        </p:grpSpPr>
        <p:sp>
          <p:nvSpPr>
            <p:cNvPr id="99" name="Line 1097"/>
            <p:cNvSpPr>
              <a:spLocks noChangeShapeType="1"/>
            </p:cNvSpPr>
            <p:nvPr/>
          </p:nvSpPr>
          <p:spPr bwMode="auto">
            <a:xfrm>
              <a:off x="4348356" y="5011738"/>
              <a:ext cx="0" cy="2936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0" name="Line 1098"/>
            <p:cNvSpPr>
              <a:spLocks noChangeShapeType="1"/>
            </p:cNvSpPr>
            <p:nvPr/>
          </p:nvSpPr>
          <p:spPr bwMode="auto">
            <a:xfrm>
              <a:off x="4325045" y="5016500"/>
              <a:ext cx="323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aphicFrame>
          <p:nvGraphicFramePr>
            <p:cNvPr id="101" name="Object 1099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30773167"/>
                </p:ext>
              </p:extLst>
            </p:nvPr>
          </p:nvGraphicFramePr>
          <p:xfrm>
            <a:off x="4147245" y="5294313"/>
            <a:ext cx="285750" cy="12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91" name="Equation" r:id="rId25" imgW="581927" imgH="253012" progId="Equation">
                    <p:embed/>
                  </p:oleObj>
                </mc:Choice>
                <mc:Fallback>
                  <p:oleObj name="Equation" r:id="rId25" imgW="581927" imgH="253012" progId="Equation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7245" y="5294313"/>
                          <a:ext cx="285750" cy="123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100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50926676"/>
                </p:ext>
              </p:extLst>
            </p:nvPr>
          </p:nvGraphicFramePr>
          <p:xfrm>
            <a:off x="4680645" y="4951413"/>
            <a:ext cx="266700" cy="12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92" name="Equation" r:id="rId27" imgW="543740" imgH="252902" progId="Equation">
                    <p:embed/>
                  </p:oleObj>
                </mc:Choice>
                <mc:Fallback>
                  <p:oleObj name="Equation" r:id="rId27" imgW="543740" imgH="252902" progId="Equation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0645" y="4951413"/>
                          <a:ext cx="266700" cy="123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群組 10"/>
          <p:cNvGrpSpPr/>
          <p:nvPr/>
        </p:nvGrpSpPr>
        <p:grpSpPr>
          <a:xfrm>
            <a:off x="251520" y="3621088"/>
            <a:ext cx="468312" cy="1735137"/>
            <a:chOff x="251520" y="3621088"/>
            <a:chExt cx="468312" cy="1735137"/>
          </a:xfrm>
        </p:grpSpPr>
        <p:sp>
          <p:nvSpPr>
            <p:cNvPr id="84" name="Line 1082"/>
            <p:cNvSpPr>
              <a:spLocks noChangeShapeType="1"/>
            </p:cNvSpPr>
            <p:nvPr/>
          </p:nvSpPr>
          <p:spPr bwMode="auto">
            <a:xfrm>
              <a:off x="403920" y="3621088"/>
              <a:ext cx="0" cy="2936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5" name="Line 1083"/>
            <p:cNvSpPr>
              <a:spLocks noChangeShapeType="1"/>
            </p:cNvSpPr>
            <p:nvPr/>
          </p:nvSpPr>
          <p:spPr bwMode="auto">
            <a:xfrm>
              <a:off x="395982" y="3621088"/>
              <a:ext cx="323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251520" y="4916488"/>
              <a:ext cx="468312" cy="439737"/>
              <a:chOff x="251520" y="4916488"/>
              <a:chExt cx="468312" cy="439737"/>
            </a:xfrm>
          </p:grpSpPr>
          <p:sp>
            <p:nvSpPr>
              <p:cNvPr id="97" name="Line 1095"/>
              <p:cNvSpPr>
                <a:spLocks noChangeShapeType="1"/>
              </p:cNvSpPr>
              <p:nvPr/>
            </p:nvSpPr>
            <p:spPr bwMode="auto">
              <a:xfrm>
                <a:off x="395982" y="4916488"/>
                <a:ext cx="3238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aphicFrame>
            <p:nvGraphicFramePr>
              <p:cNvPr id="98" name="Object 1096">
                <a:hlinkClick r:id="" action="ppaction://ole?verb=0"/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528532"/>
                  </p:ext>
                </p:extLst>
              </p:nvPr>
            </p:nvGraphicFramePr>
            <p:xfrm>
              <a:off x="251520" y="5232400"/>
              <a:ext cx="285750" cy="123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893" name="Equation" r:id="rId28" imgW="581927" imgH="253012" progId="Equation">
                      <p:embed/>
                    </p:oleObj>
                  </mc:Choice>
                  <mc:Fallback>
                    <p:oleObj name="Equation" r:id="rId28" imgW="581927" imgH="253012" progId="Equation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520" y="5232400"/>
                            <a:ext cx="285750" cy="123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" name="Line 1101"/>
              <p:cNvSpPr>
                <a:spLocks noChangeShapeType="1"/>
              </p:cNvSpPr>
              <p:nvPr/>
            </p:nvSpPr>
            <p:spPr bwMode="auto">
              <a:xfrm>
                <a:off x="389632" y="4926013"/>
                <a:ext cx="0" cy="2936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04" name="Rectangle 1030"/>
          <p:cNvSpPr>
            <a:spLocks noChangeArrowheads="1"/>
          </p:cNvSpPr>
          <p:nvPr/>
        </p:nvSpPr>
        <p:spPr bwMode="auto">
          <a:xfrm>
            <a:off x="5210640" y="1460080"/>
            <a:ext cx="1819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/>
              <a:t>geometry node</a:t>
            </a:r>
          </a:p>
        </p:txBody>
      </p:sp>
      <p:pic>
        <p:nvPicPr>
          <p:cNvPr id="105" name="圖片 10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86" y="93486"/>
            <a:ext cx="1137086" cy="113708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5644" y="3539066"/>
            <a:ext cx="6442620" cy="129063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304371" y="3799482"/>
            <a:ext cx="210738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70C0"/>
                </a:solidFill>
              </a:rPr>
              <a:t>Conventional </a:t>
            </a:r>
            <a:r>
              <a:rPr lang="en-US" altLang="zh-TW" dirty="0" smtClean="0">
                <a:solidFill>
                  <a:srgbClr val="0070C0"/>
                </a:solidFill>
              </a:rPr>
              <a:t>BEM Failure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505644" y="4985544"/>
            <a:ext cx="6442620" cy="129063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1520" y="3455988"/>
            <a:ext cx="8352928" cy="292534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文字方塊 110"/>
          <p:cNvSpPr txBox="1"/>
          <p:nvPr/>
        </p:nvSpPr>
        <p:spPr>
          <a:xfrm>
            <a:off x="6732200" y="4672494"/>
            <a:ext cx="237757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Dual BEM not Failure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3" name="文字方塊 112"/>
          <p:cNvSpPr txBox="1"/>
          <p:nvPr/>
        </p:nvSpPr>
        <p:spPr>
          <a:xfrm>
            <a:off x="6323052" y="5211544"/>
            <a:ext cx="213738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70C0"/>
                </a:solidFill>
              </a:rPr>
              <a:t>Conventional </a:t>
            </a:r>
            <a:r>
              <a:rPr lang="en-US" altLang="zh-TW" dirty="0" smtClean="0">
                <a:solidFill>
                  <a:srgbClr val="0070C0"/>
                </a:solidFill>
              </a:rPr>
              <a:t>BEM Failure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023700" y="262183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Singular (UT)</a:t>
            </a:r>
            <a:endParaRPr lang="zh-TW" altLang="en-US" dirty="0"/>
          </a:p>
        </p:txBody>
      </p:sp>
      <p:sp>
        <p:nvSpPr>
          <p:cNvPr id="114" name="文字方塊 113"/>
          <p:cNvSpPr txBox="1"/>
          <p:nvPr/>
        </p:nvSpPr>
        <p:spPr>
          <a:xfrm>
            <a:off x="7023700" y="300938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Hypersingular</a:t>
            </a:r>
            <a:r>
              <a:rPr lang="en-US" altLang="zh-TW" dirty="0" smtClean="0"/>
              <a:t> (LM)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08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006-simple green-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>
          <a:defRPr i="1" dirty="0"/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006-simple green-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>
          <a:defRPr i="1" dirty="0"/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design006-simple green-</Template>
  <TotalTime>21776</TotalTime>
  <Words>1187</Words>
  <Application>Microsoft Office PowerPoint</Application>
  <PresentationFormat>如螢幕大小 (4:3)</PresentationFormat>
  <Paragraphs>250</Paragraphs>
  <Slides>23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design006-simple green-</vt:lpstr>
      <vt:lpstr>1_design006-simple green-</vt:lpstr>
      <vt:lpstr>Equation</vt:lpstr>
      <vt:lpstr>Plot</vt:lpstr>
      <vt:lpstr>MathType 6.0 Equation</vt:lpstr>
      <vt:lpstr>Isogeometric analysis of the dual boundary element method for the Laplace problem with a degenerate boundary</vt:lpstr>
      <vt:lpstr>Outline</vt:lpstr>
      <vt:lpstr>Historical background</vt:lpstr>
      <vt:lpstr>Iso?</vt:lpstr>
      <vt:lpstr>Author’s experiences  (Chen &amp; Kuo)</vt:lpstr>
      <vt:lpstr>Why IGA?</vt:lpstr>
      <vt:lpstr>Modeled with NURBS</vt:lpstr>
      <vt:lpstr>Why Dual BEM?</vt:lpstr>
      <vt:lpstr>Degeneracy mechanism</vt:lpstr>
      <vt:lpstr>Null space of influence in the BEM</vt:lpstr>
      <vt:lpstr>Dual BEM &amp; IGA Popular ?</vt:lpstr>
      <vt:lpstr>Our contribution</vt:lpstr>
      <vt:lpstr>B-spline and NURBS</vt:lpstr>
      <vt:lpstr>B-spline and NURBS</vt:lpstr>
      <vt:lpstr>Dual BEM</vt:lpstr>
      <vt:lpstr>IGA-DBEM</vt:lpstr>
      <vt:lpstr>Test of NURBS (rectangle)</vt:lpstr>
      <vt:lpstr>Test of NURBS (circle)</vt:lpstr>
      <vt:lpstr>Test of NURBS (circle)</vt:lpstr>
      <vt:lpstr>Test of degenerate boundary</vt:lpstr>
      <vt:lpstr>Test of degenerate boundary</vt:lpstr>
      <vt:lpstr>Conclusion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of National Science and Technology Center for Dissater Reduction</dc:title>
  <dc:creator>jhkao</dc:creator>
  <cp:lastModifiedBy>Windows 使用者</cp:lastModifiedBy>
  <cp:revision>665</cp:revision>
  <dcterms:created xsi:type="dcterms:W3CDTF">2016-03-29T03:01:58Z</dcterms:created>
  <dcterms:modified xsi:type="dcterms:W3CDTF">2021-10-05T09:37:56Z</dcterms:modified>
</cp:coreProperties>
</file>