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888" r:id="rId2"/>
    <p:sldId id="950" r:id="rId3"/>
    <p:sldId id="952" r:id="rId4"/>
    <p:sldId id="951" r:id="rId5"/>
    <p:sldId id="943" r:id="rId6"/>
    <p:sldId id="947" r:id="rId7"/>
    <p:sldId id="945" r:id="rId8"/>
    <p:sldId id="946" r:id="rId9"/>
    <p:sldId id="944" r:id="rId10"/>
    <p:sldId id="855" r:id="rId11"/>
    <p:sldId id="942" r:id="rId12"/>
    <p:sldId id="941" r:id="rId13"/>
    <p:sldId id="936" r:id="rId14"/>
    <p:sldId id="932" r:id="rId15"/>
    <p:sldId id="933" r:id="rId16"/>
    <p:sldId id="934" r:id="rId17"/>
    <p:sldId id="865" r:id="rId18"/>
    <p:sldId id="940" r:id="rId19"/>
    <p:sldId id="929" r:id="rId20"/>
    <p:sldId id="948" r:id="rId21"/>
    <p:sldId id="833" r:id="rId22"/>
    <p:sldId id="938" r:id="rId23"/>
    <p:sldId id="827" r:id="rId24"/>
    <p:sldId id="828" r:id="rId25"/>
    <p:sldId id="873" r:id="rId26"/>
    <p:sldId id="884" r:id="rId27"/>
    <p:sldId id="931" r:id="rId28"/>
    <p:sldId id="909" r:id="rId29"/>
    <p:sldId id="949" r:id="rId30"/>
    <p:sldId id="812" r:id="rId31"/>
    <p:sldId id="813" r:id="rId32"/>
    <p:sldId id="918" r:id="rId33"/>
    <p:sldId id="730" r:id="rId34"/>
    <p:sldId id="804" r:id="rId35"/>
    <p:sldId id="754" r:id="rId36"/>
    <p:sldId id="836" r:id="rId37"/>
  </p:sldIdLst>
  <p:sldSz cx="9144000" cy="6858000" type="overhead"/>
  <p:notesSz cx="6797675" cy="98742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D0CFF"/>
    <a:srgbClr val="CC6600"/>
    <a:srgbClr val="FF0000"/>
    <a:srgbClr val="333399"/>
    <a:srgbClr val="00CC00"/>
    <a:srgbClr val="33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82D68-3E89-433C-B1BE-A1BCBEA4861E}" v="67" dt="2024-07-31T16:43:21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61" autoAdjust="0"/>
    <p:restoredTop sz="92934" autoAdjust="0"/>
  </p:normalViewPr>
  <p:slideViewPr>
    <p:cSldViewPr>
      <p:cViewPr>
        <p:scale>
          <a:sx n="150" d="100"/>
          <a:sy n="150" d="100"/>
        </p:scale>
        <p:origin x="922" y="-191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66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Relationship Id="rId8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-Wei Lee" userId="f9c3afff93362bc3" providerId="LiveId" clId="{C1D82D68-3E89-433C-B1BE-A1BCBEA4861E}"/>
    <pc:docChg chg="undo custSel addSld delSld modSld sldOrd">
      <pc:chgData name="Jia-Wei Lee" userId="f9c3afff93362bc3" providerId="LiveId" clId="{C1D82D68-3E89-433C-B1BE-A1BCBEA4861E}" dt="2024-07-31T16:43:44.554" v="234"/>
      <pc:docMkLst>
        <pc:docMk/>
      </pc:docMkLst>
      <pc:sldChg chg="ord">
        <pc:chgData name="Jia-Wei Lee" userId="f9c3afff93362bc3" providerId="LiveId" clId="{C1D82D68-3E89-433C-B1BE-A1BCBEA4861E}" dt="2024-07-31T16:38:10.915" v="194"/>
        <pc:sldMkLst>
          <pc:docMk/>
          <pc:sldMk cId="0" sldId="826"/>
        </pc:sldMkLst>
      </pc:sldChg>
      <pc:sldChg chg="ord">
        <pc:chgData name="Jia-Wei Lee" userId="f9c3afff93362bc3" providerId="LiveId" clId="{C1D82D68-3E89-433C-B1BE-A1BCBEA4861E}" dt="2024-07-31T16:36:15.852" v="191"/>
        <pc:sldMkLst>
          <pc:docMk/>
          <pc:sldMk cId="0" sldId="862"/>
        </pc:sldMkLst>
      </pc:sldChg>
      <pc:sldChg chg="delSp">
        <pc:chgData name="Jia-Wei Lee" userId="f9c3afff93362bc3" providerId="LiveId" clId="{C1D82D68-3E89-433C-B1BE-A1BCBEA4861E}" dt="2024-07-31T16:37:09.750" v="192" actId="478"/>
        <pc:sldMkLst>
          <pc:docMk/>
          <pc:sldMk cId="0" sldId="863"/>
        </pc:sldMkLst>
        <pc:spChg chg="del">
          <ac:chgData name="Jia-Wei Lee" userId="f9c3afff93362bc3" providerId="LiveId" clId="{C1D82D68-3E89-433C-B1BE-A1BCBEA4861E}" dt="2024-07-31T16:37:09.750" v="192" actId="478"/>
          <ac:spMkLst>
            <pc:docMk/>
            <pc:sldMk cId="0" sldId="863"/>
            <ac:spMk id="59" creationId="{00000000-0000-0000-0000-000000000000}"/>
          </ac:spMkLst>
        </pc:spChg>
        <pc:picChg chg="del">
          <ac:chgData name="Jia-Wei Lee" userId="f9c3afff93362bc3" providerId="LiveId" clId="{C1D82D68-3E89-433C-B1BE-A1BCBEA4861E}" dt="2024-07-31T16:37:09.750" v="192" actId="478"/>
          <ac:picMkLst>
            <pc:docMk/>
            <pc:sldMk cId="0" sldId="863"/>
            <ac:picMk id="23579" creationId="{00000000-0000-0000-0000-000000000000}"/>
          </ac:picMkLst>
        </pc:picChg>
      </pc:sldChg>
      <pc:sldChg chg="ord">
        <pc:chgData name="Jia-Wei Lee" userId="f9c3afff93362bc3" providerId="LiveId" clId="{C1D82D68-3E89-433C-B1BE-A1BCBEA4861E}" dt="2024-07-31T16:34:10.713" v="187"/>
        <pc:sldMkLst>
          <pc:docMk/>
          <pc:sldMk cId="0" sldId="868"/>
        </pc:sldMkLst>
      </pc:sldChg>
      <pc:sldChg chg="modSp del mod ord">
        <pc:chgData name="Jia-Wei Lee" userId="f9c3afff93362bc3" providerId="LiveId" clId="{C1D82D68-3E89-433C-B1BE-A1BCBEA4861E}" dt="2024-07-31T16:43:06.439" v="228" actId="47"/>
        <pc:sldMkLst>
          <pc:docMk/>
          <pc:sldMk cId="0" sldId="871"/>
        </pc:sldMkLst>
        <pc:spChg chg="mod">
          <ac:chgData name="Jia-Wei Lee" userId="f9c3afff93362bc3" providerId="LiveId" clId="{C1D82D68-3E89-433C-B1BE-A1BCBEA4861E}" dt="2024-07-31T16:39:34.300" v="199" actId="1076"/>
          <ac:spMkLst>
            <pc:docMk/>
            <pc:sldMk cId="0" sldId="871"/>
            <ac:spMk id="36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39:42.711" v="203" actId="14100"/>
          <ac:spMkLst>
            <pc:docMk/>
            <pc:sldMk cId="0" sldId="871"/>
            <ac:spMk id="81" creationId="{00000000-0000-0000-0000-000000000000}"/>
          </ac:spMkLst>
        </pc:spChg>
      </pc:sldChg>
      <pc:sldChg chg="modSp mod">
        <pc:chgData name="Jia-Wei Lee" userId="f9c3afff93362bc3" providerId="LiveId" clId="{C1D82D68-3E89-433C-B1BE-A1BCBEA4861E}" dt="2024-07-29T15:06:05.987" v="19" actId="27636"/>
        <pc:sldMkLst>
          <pc:docMk/>
          <pc:sldMk cId="2129327842" sldId="882"/>
        </pc:sldMkLst>
        <pc:spChg chg="mod">
          <ac:chgData name="Jia-Wei Lee" userId="f9c3afff93362bc3" providerId="LiveId" clId="{C1D82D68-3E89-433C-B1BE-A1BCBEA4861E}" dt="2024-07-29T15:06:05.987" v="19" actId="27636"/>
          <ac:spMkLst>
            <pc:docMk/>
            <pc:sldMk cId="2129327842" sldId="882"/>
            <ac:spMk id="21507" creationId="{00000000-0000-0000-0000-000000000000}"/>
          </ac:spMkLst>
        </pc:spChg>
      </pc:sldChg>
      <pc:sldChg chg="ord">
        <pc:chgData name="Jia-Wei Lee" userId="f9c3afff93362bc3" providerId="LiveId" clId="{C1D82D68-3E89-433C-B1BE-A1BCBEA4861E}" dt="2024-07-31T16:34:41.914" v="189"/>
        <pc:sldMkLst>
          <pc:docMk/>
          <pc:sldMk cId="1102591213" sldId="883"/>
        </pc:sldMkLst>
      </pc:sldChg>
      <pc:sldChg chg="modSp mod ord">
        <pc:chgData name="Jia-Wei Lee" userId="f9c3afff93362bc3" providerId="LiveId" clId="{C1D82D68-3E89-433C-B1BE-A1BCBEA4861E}" dt="2024-07-31T16:33:39.236" v="185"/>
        <pc:sldMkLst>
          <pc:docMk/>
          <pc:sldMk cId="2414996475" sldId="887"/>
        </pc:sldMkLst>
        <pc:spChg chg="mod">
          <ac:chgData name="Jia-Wei Lee" userId="f9c3afff93362bc3" providerId="LiveId" clId="{C1D82D68-3E89-433C-B1BE-A1BCBEA4861E}" dt="2024-07-29T14:58:14.755" v="16" actId="20577"/>
          <ac:spMkLst>
            <pc:docMk/>
            <pc:sldMk cId="2414996475" sldId="887"/>
            <ac:spMk id="2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23:21.349" v="148" actId="1036"/>
          <ac:spMkLst>
            <pc:docMk/>
            <pc:sldMk cId="2414996475" sldId="887"/>
            <ac:spMk id="8" creationId="{064A86E0-7CE7-4590-9776-34E97D7467B8}"/>
          </ac:spMkLst>
        </pc:spChg>
      </pc:sldChg>
      <pc:sldChg chg="modSp mod">
        <pc:chgData name="Jia-Wei Lee" userId="f9c3afff93362bc3" providerId="LiveId" clId="{C1D82D68-3E89-433C-B1BE-A1BCBEA4861E}" dt="2024-07-31T16:25:02.853" v="183" actId="1036"/>
        <pc:sldMkLst>
          <pc:docMk/>
          <pc:sldMk cId="2832424443" sldId="888"/>
        </pc:sldMkLst>
        <pc:spChg chg="mod">
          <ac:chgData name="Jia-Wei Lee" userId="f9c3afff93362bc3" providerId="LiveId" clId="{C1D82D68-3E89-433C-B1BE-A1BCBEA4861E}" dt="2024-07-31T16:24:38.884" v="182" actId="20577"/>
          <ac:spMkLst>
            <pc:docMk/>
            <pc:sldMk cId="2832424443" sldId="888"/>
            <ac:spMk id="7" creationId="{7C089DF5-14C5-4B40-A580-22C7B39E2854}"/>
          </ac:spMkLst>
        </pc:spChg>
        <pc:picChg chg="mod">
          <ac:chgData name="Jia-Wei Lee" userId="f9c3afff93362bc3" providerId="LiveId" clId="{C1D82D68-3E89-433C-B1BE-A1BCBEA4861E}" dt="2024-07-31T16:25:02.853" v="183" actId="1036"/>
          <ac:picMkLst>
            <pc:docMk/>
            <pc:sldMk cId="2832424443" sldId="888"/>
            <ac:picMk id="3" creationId="{00000000-0000-0000-0000-000000000000}"/>
          </ac:picMkLst>
        </pc:picChg>
      </pc:sldChg>
      <pc:sldChg chg="modSp">
        <pc:chgData name="Jia-Wei Lee" userId="f9c3afff93362bc3" providerId="LiveId" clId="{C1D82D68-3E89-433C-B1BE-A1BCBEA4861E}" dt="2024-07-31T16:40:58.350" v="217" actId="1076"/>
        <pc:sldMkLst>
          <pc:docMk/>
          <pc:sldMk cId="3047764711" sldId="889"/>
        </pc:sldMkLst>
        <pc:spChg chg="mod">
          <ac:chgData name="Jia-Wei Lee" userId="f9c3afff93362bc3" providerId="LiveId" clId="{C1D82D68-3E89-433C-B1BE-A1BCBEA4861E}" dt="2024-07-31T16:40:58.350" v="217" actId="1076"/>
          <ac:spMkLst>
            <pc:docMk/>
            <pc:sldMk cId="3047764711" sldId="889"/>
            <ac:spMk id="7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47.220" v="211" actId="1076"/>
          <ac:spMkLst>
            <pc:docMk/>
            <pc:sldMk cId="3047764711" sldId="889"/>
            <ac:spMk id="8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53.829" v="214" actId="14100"/>
          <ac:spMkLst>
            <pc:docMk/>
            <pc:sldMk cId="3047764711" sldId="889"/>
            <ac:spMk id="9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43.299" v="209" actId="1076"/>
          <ac:spMkLst>
            <pc:docMk/>
            <pc:sldMk cId="3047764711" sldId="889"/>
            <ac:spMk id="12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36.040" v="207" actId="1036"/>
          <ac:spMkLst>
            <pc:docMk/>
            <pc:sldMk cId="3047764711" sldId="889"/>
            <ac:spMk id="15" creationId="{00000000-0000-0000-0000-000000000000}"/>
          </ac:spMkLst>
        </pc:spChg>
        <pc:picChg chg="mod">
          <ac:chgData name="Jia-Wei Lee" userId="f9c3afff93362bc3" providerId="LiveId" clId="{C1D82D68-3E89-433C-B1BE-A1BCBEA4861E}" dt="2024-07-31T16:40:44.984" v="210" actId="1076"/>
          <ac:picMkLst>
            <pc:docMk/>
            <pc:sldMk cId="3047764711" sldId="889"/>
            <ac:picMk id="5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49.570" v="212" actId="1076"/>
          <ac:picMkLst>
            <pc:docMk/>
            <pc:sldMk cId="3047764711" sldId="889"/>
            <ac:picMk id="6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56.080" v="216" actId="1076"/>
          <ac:picMkLst>
            <pc:docMk/>
            <pc:sldMk cId="3047764711" sldId="889"/>
            <ac:picMk id="10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9.772" v="208" actId="1076"/>
          <ac:picMkLst>
            <pc:docMk/>
            <pc:sldMk cId="3047764711" sldId="889"/>
            <ac:picMk id="11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6.040" v="207" actId="1036"/>
          <ac:picMkLst>
            <pc:docMk/>
            <pc:sldMk cId="3047764711" sldId="889"/>
            <ac:picMk id="13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6.040" v="207" actId="1036"/>
          <ac:picMkLst>
            <pc:docMk/>
            <pc:sldMk cId="3047764711" sldId="889"/>
            <ac:picMk id="14" creationId="{00000000-0000-0000-0000-000000000000}"/>
          </ac:picMkLst>
        </pc:picChg>
      </pc:sldChg>
      <pc:sldChg chg="ord">
        <pc:chgData name="Jia-Wei Lee" userId="f9c3afff93362bc3" providerId="LiveId" clId="{C1D82D68-3E89-433C-B1BE-A1BCBEA4861E}" dt="2024-07-31T16:41:25.670" v="219"/>
        <pc:sldMkLst>
          <pc:docMk/>
          <pc:sldMk cId="1656584257" sldId="891"/>
        </pc:sldMkLst>
      </pc:sldChg>
      <pc:sldChg chg="ord">
        <pc:chgData name="Jia-Wei Lee" userId="f9c3afff93362bc3" providerId="LiveId" clId="{C1D82D68-3E89-433C-B1BE-A1BCBEA4861E}" dt="2024-07-31T16:41:43.537" v="221"/>
        <pc:sldMkLst>
          <pc:docMk/>
          <pc:sldMk cId="4148378086" sldId="893"/>
        </pc:sldMkLst>
      </pc:sldChg>
      <pc:sldChg chg="modSp">
        <pc:chgData name="Jia-Wei Lee" userId="f9c3afff93362bc3" providerId="LiveId" clId="{C1D82D68-3E89-433C-B1BE-A1BCBEA4861E}" dt="2024-07-31T16:42:18.095" v="223"/>
        <pc:sldMkLst>
          <pc:docMk/>
          <pc:sldMk cId="2696377124" sldId="898"/>
        </pc:sldMkLst>
        <pc:graphicFrameChg chg="mod">
          <ac:chgData name="Jia-Wei Lee" userId="f9c3afff93362bc3" providerId="LiveId" clId="{C1D82D68-3E89-433C-B1BE-A1BCBEA4861E}" dt="2024-07-31T16:42:18.095" v="223"/>
          <ac:graphicFrameMkLst>
            <pc:docMk/>
            <pc:sldMk cId="2696377124" sldId="898"/>
            <ac:graphicFrameMk id="21" creationId="{00000000-0000-0000-0000-000000000000}"/>
          </ac:graphicFrameMkLst>
        </pc:graphicFrameChg>
      </pc:sldChg>
      <pc:sldChg chg="del ord">
        <pc:chgData name="Jia-Wei Lee" userId="f9c3afff93362bc3" providerId="LiveId" clId="{C1D82D68-3E89-433C-B1BE-A1BCBEA4861E}" dt="2024-07-31T16:43:12.465" v="229" actId="2696"/>
        <pc:sldMkLst>
          <pc:docMk/>
          <pc:sldMk cId="2579334677" sldId="903"/>
        </pc:sldMkLst>
      </pc:sldChg>
      <pc:sldChg chg="modSp add mod ord">
        <pc:chgData name="Jia-Wei Lee" userId="f9c3afff93362bc3" providerId="LiveId" clId="{C1D82D68-3E89-433C-B1BE-A1BCBEA4861E}" dt="2024-07-31T16:43:44.554" v="234"/>
        <pc:sldMkLst>
          <pc:docMk/>
          <pc:sldMk cId="3981347608" sldId="903"/>
        </pc:sldMkLst>
        <pc:spChg chg="mod">
          <ac:chgData name="Jia-Wei Lee" userId="f9c3afff93362bc3" providerId="LiveId" clId="{C1D82D68-3E89-433C-B1BE-A1BCBEA4861E}" dt="2024-07-31T16:43:37.227" v="232" actId="14100"/>
          <ac:spMkLst>
            <pc:docMk/>
            <pc:sldMk cId="3981347608" sldId="903"/>
            <ac:spMk id="36" creationId="{00000000-0000-0000-0000-000000000000}"/>
          </ac:spMkLst>
        </pc:spChg>
      </pc:sldChg>
      <pc:sldChg chg="addSp delSp modSp new del mod">
        <pc:chgData name="Jia-Wei Lee" userId="f9c3afff93362bc3" providerId="LiveId" clId="{C1D82D68-3E89-433C-B1BE-A1BCBEA4861E}" dt="2024-07-29T15:25:34.123" v="123" actId="2696"/>
        <pc:sldMkLst>
          <pc:docMk/>
          <pc:sldMk cId="2750787746" sldId="924"/>
        </pc:sldMkLst>
        <pc:spChg chg="mod">
          <ac:chgData name="Jia-Wei Lee" userId="f9c3afff93362bc3" providerId="LiveId" clId="{C1D82D68-3E89-433C-B1BE-A1BCBEA4861E}" dt="2024-07-29T15:17:19.583" v="122" actId="20577"/>
          <ac:spMkLst>
            <pc:docMk/>
            <pc:sldMk cId="2750787746" sldId="924"/>
            <ac:spMk id="2" creationId="{FCC4FA33-30C5-4D6D-461C-4FDA1E8195A3}"/>
          </ac:spMkLst>
        </pc:spChg>
        <pc:spChg chg="del">
          <ac:chgData name="Jia-Wei Lee" userId="f9c3afff93362bc3" providerId="LiveId" clId="{C1D82D68-3E89-433C-B1BE-A1BCBEA4861E}" dt="2024-07-29T15:06:05.951" v="18" actId="478"/>
          <ac:spMkLst>
            <pc:docMk/>
            <pc:sldMk cId="2750787746" sldId="924"/>
            <ac:spMk id="3" creationId="{C2A3B586-1209-2C19-36DC-05555AE6EE82}"/>
          </ac:spMkLst>
        </pc:spChg>
        <pc:spChg chg="add mod">
          <ac:chgData name="Jia-Wei Lee" userId="f9c3afff93362bc3" providerId="LiveId" clId="{C1D82D68-3E89-433C-B1BE-A1BCBEA4861E}" dt="2024-07-29T15:17:16.168" v="120" actId="1076"/>
          <ac:spMkLst>
            <pc:docMk/>
            <pc:sldMk cId="2750787746" sldId="924"/>
            <ac:spMk id="5" creationId="{250FA8EA-DE2F-B1FD-B9D4-CE3CAFECAC28}"/>
          </ac:spMkLst>
        </pc:spChg>
        <pc:picChg chg="add mod">
          <ac:chgData name="Jia-Wei Lee" userId="f9c3afff93362bc3" providerId="LiveId" clId="{C1D82D68-3E89-433C-B1BE-A1BCBEA4861E}" dt="2024-07-29T15:11:37.831" v="58" actId="1076"/>
          <ac:picMkLst>
            <pc:docMk/>
            <pc:sldMk cId="2750787746" sldId="924"/>
            <ac:picMk id="55298" creationId="{EE035E53-0A48-2327-8BE9-D2EE9D16DFFB}"/>
          </ac:picMkLst>
        </pc:picChg>
        <pc:picChg chg="add del mod">
          <ac:chgData name="Jia-Wei Lee" userId="f9c3afff93362bc3" providerId="LiveId" clId="{C1D82D68-3E89-433C-B1BE-A1BCBEA4861E}" dt="2024-07-29T15:10:37.581" v="38" actId="478"/>
          <ac:picMkLst>
            <pc:docMk/>
            <pc:sldMk cId="2750787746" sldId="924"/>
            <ac:picMk id="55300" creationId="{7156EA72-CABC-9305-9688-7078AEF4C8AF}"/>
          </ac:picMkLst>
        </pc:picChg>
        <pc:picChg chg="add mod">
          <ac:chgData name="Jia-Wei Lee" userId="f9c3afff93362bc3" providerId="LiveId" clId="{C1D82D68-3E89-433C-B1BE-A1BCBEA4861E}" dt="2024-07-29T15:11:21.404" v="52" actId="1076"/>
          <ac:picMkLst>
            <pc:docMk/>
            <pc:sldMk cId="2750787746" sldId="924"/>
            <ac:picMk id="55302" creationId="{4CFC59AE-C8A7-EC15-8C3B-49A642C33337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Study on the degenerate problems in BEM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38B479-8C36-4F74-A5CC-F14ACD690F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39775"/>
            <a:ext cx="493553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9475"/>
            <a:ext cx="498475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4E003C4-8062-4BAC-B791-0ED2375480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539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6571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816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803275" indent="-307975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2366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7319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2272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F14DAB7-2004-4F35-8B8E-58F860C602BD}" type="slidenum">
              <a:rPr lang="zh-TW" altLang="en-US" smtClean="0">
                <a:latin typeface="Arial" panose="020B0604020202020204" pitchFamily="34" charset="0"/>
              </a:rPr>
              <a:pPr/>
              <a:t>16</a:t>
            </a:fld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22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86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F22146E-B3D3-4B4C-ABB0-8602F7C52FB3}" type="slidenum">
              <a:rPr lang="zh-CN" altLang="en-US" sz="1200" smtClean="0"/>
              <a:pPr/>
              <a:t>17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98EBB-3929-4A0B-81E8-6846192ADC70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60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1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5BA56AD-EEAF-4D67-8B79-CBABB3BA5F48}" type="slidenum">
              <a:rPr lang="zh-TW" altLang="en-US" sz="1300" smtClean="0"/>
              <a:pPr>
                <a:spcBef>
                  <a:spcPct val="0"/>
                </a:spcBef>
              </a:pPr>
              <a:t>20</a:t>
            </a:fld>
            <a:endParaRPr lang="en-US" altLang="zh-TW" sz="1300" smtClean="0"/>
          </a:p>
        </p:txBody>
      </p:sp>
    </p:spTree>
    <p:extLst>
      <p:ext uri="{BB962C8B-B14F-4D97-AF65-F5344CB8AC3E}">
        <p14:creationId xmlns:p14="http://schemas.microsoft.com/office/powerpoint/2010/main" val="2288474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3581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A20967D-2443-453E-A6FE-55010098973E}" type="slidenum">
              <a:rPr lang="en-US" altLang="zh-TW"/>
              <a:pPr>
                <a:spcBef>
                  <a:spcPct val="0"/>
                </a:spcBef>
              </a:pPr>
              <a:t>27</a:t>
            </a:fld>
            <a:endParaRPr lang="en-US" altLang="zh-TW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6338"/>
          </a:xfrm>
          <a:ln w="12699"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3162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129" tIns="47565" rIns="95129" bIns="47565" anchor="ctr"/>
          <a:lstStyle/>
          <a:p>
            <a:pPr defTabSz="762000"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297470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918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15956-1F30-46F8-B11D-5C033C8E662D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44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124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0304C25-A15E-433B-A4E9-6F7903F28108}" type="slidenum">
              <a:rPr lang="zh-TW" altLang="en-US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889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09613" indent="-2730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092200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530350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1966913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4241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8813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3385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7957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C671B50-48BE-4193-97CA-404BE5357635}" type="slidenum">
              <a:rPr lang="zh-TW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498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3990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8826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9492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2675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4959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197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85634-BD5D-4C6A-980F-61575A6E9917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1585-BDC1-496A-8440-17F4D51CB4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155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345FE-C3E3-4FC7-A9CE-086FD503B67C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29DF-C8B3-46BD-AF5A-03EC84296F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32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609600"/>
            <a:ext cx="21336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609600"/>
            <a:ext cx="62484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E616B-7146-4D54-A3B0-69BA4E8A8B88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5709-B067-4330-A25C-0D930537D6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602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2819400" y="1981200"/>
            <a:ext cx="60960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1CAA-D799-4F17-9497-37E3F1583E45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7294A-F2FE-42B4-B8EB-6100D8DC06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2925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381000" y="609600"/>
            <a:ext cx="8534400" cy="5486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66B2C-E640-4CF8-AE66-76D312B6F7F4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312E-2186-46AC-8934-B30305AF6E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248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76238" y="73025"/>
            <a:ext cx="3633787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050" dirty="0">
                <a:solidFill>
                  <a:srgbClr val="1F1F1F"/>
                </a:solidFill>
                <a:latin typeface="Cooper Black" panose="0208090404030B020404" pitchFamily="18" charset="0"/>
              </a:rPr>
              <a:t>National Taiwan Ocean University</a:t>
            </a:r>
            <a:endParaRPr lang="zh-TW" altLang="en-US" sz="1050" dirty="0">
              <a:solidFill>
                <a:srgbClr val="1F1F1F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文字方塊 2"/>
          <p:cNvSpPr txBox="1">
            <a:spLocks noChangeArrowheads="1"/>
          </p:cNvSpPr>
          <p:nvPr userDrawn="1"/>
        </p:nvSpPr>
        <p:spPr bwMode="auto">
          <a:xfrm>
            <a:off x="3354388" y="6450013"/>
            <a:ext cx="3065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200">
                <a:solidFill>
                  <a:srgbClr val="1F1F1F"/>
                </a:solidFill>
                <a:latin typeface="Forte" panose="03060902040502070203" pitchFamily="66" charset="0"/>
              </a:rPr>
              <a:t>Mechanics Sound Vibration Laboratory</a:t>
            </a:r>
            <a:endParaRPr lang="zh-TW" altLang="en-US" sz="120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5861050" y="6488113"/>
            <a:ext cx="135413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050" dirty="0">
                <a:solidFill>
                  <a:srgbClr val="1F1F1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力學聲響振動實驗室</a:t>
            </a:r>
          </a:p>
        </p:txBody>
      </p:sp>
      <p:sp>
        <p:nvSpPr>
          <p:cNvPr id="5" name="文字方塊 4"/>
          <p:cNvSpPr txBox="1">
            <a:spLocks noChangeArrowheads="1"/>
          </p:cNvSpPr>
          <p:nvPr userDrawn="1"/>
        </p:nvSpPr>
        <p:spPr bwMode="auto">
          <a:xfrm>
            <a:off x="-17463" y="6472238"/>
            <a:ext cx="3756026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200">
                <a:solidFill>
                  <a:srgbClr val="1F1F1F"/>
                </a:solidFill>
                <a:latin typeface="Forte" panose="03060902040502070203" pitchFamily="66" charset="0"/>
              </a:rPr>
              <a:t>Department of Harbor and River Engineering</a:t>
            </a:r>
            <a:endParaRPr lang="zh-TW" altLang="en-US" sz="120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pic>
        <p:nvPicPr>
          <p:cNvPr id="6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0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386513"/>
            <a:ext cx="3825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3762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8913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4D0A6-E035-4F6A-8048-F2CD3BB9CBC7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F54BF-BFAC-4F48-9225-6007F67C67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954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3BF6C-57A1-4F20-B4E9-30282DF78E0F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321D-65C5-4A2B-9446-812E5C65A2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080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AE54A-42F5-41AD-8D19-7A4979AD334F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324B1-9FC7-4A46-8D35-3480EDEF6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913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46591-91F2-4831-B2BA-60B2BB12980C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D4103-0066-48EA-8794-F432B5C846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394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4F973-CB84-4065-B5C1-6ABD7CACC8A4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8CAD-DC50-4F4E-8242-02F58E0AD0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786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0BEE0-A9BE-4770-8B89-59CA2D32D6BD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99A16-75A7-438A-8F9F-BF580AC8B5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45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32D-B674-48B1-8248-ECB07AA49993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B3309-65CE-44D5-9CE5-A7EAD8AB24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067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4AEFC-F80B-4073-AFA8-0144187CBC5F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6CFBA-5BB6-40CB-8998-9D702CEFA3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902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60960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70BFEE72-4A52-43B8-9223-0583215C3B76}" type="datetime1">
              <a:rPr lang="zh-TW" altLang="en-US"/>
              <a:pPr>
                <a:defRPr/>
              </a:pPr>
              <a:t>2025/3/5</a:t>
            </a:fld>
            <a:endParaRPr lang="en-US" altLang="zh-TW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991EC3-C2EE-4877-A7F7-4ED31B46A2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  <p:sldLayoutId id="2147485029" r:id="rId9"/>
    <p:sldLayoutId id="2147485030" r:id="rId10"/>
    <p:sldLayoutId id="2147485031" r:id="rId11"/>
    <p:sldLayoutId id="2147485032" r:id="rId12"/>
    <p:sldLayoutId id="2147485033" r:id="rId13"/>
    <p:sldLayoutId id="2147485035" r:id="rId14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jp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psafe2025.org/" TargetMode="External"/><Relationship Id="rId13" Type="http://schemas.openxmlformats.org/officeDocument/2006/relationships/hyperlink" Target="https://icntm.tumtmk.org.tr/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www.icts2025.org/#/" TargetMode="External"/><Relationship Id="rId12" Type="http://schemas.openxmlformats.org/officeDocument/2006/relationships/hyperlink" Target="https://complas2025.cimne.com/event/area/340d1230-907e-11ef-b344-000c29ddfc0c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fc2025.iacm.info/" TargetMode="External"/><Relationship Id="rId11" Type="http://schemas.openxmlformats.org/officeDocument/2006/relationships/hyperlink" Target="https://advancedmater.org/summit/" TargetMode="External"/><Relationship Id="rId5" Type="http://schemas.openxmlformats.org/officeDocument/2006/relationships/image" Target="../media/image8.jpeg"/><Relationship Id="rId15" Type="http://schemas.openxmlformats.org/officeDocument/2006/relationships/hyperlink" Target="https://www.apcom2025.org/" TargetMode="External"/><Relationship Id="rId10" Type="http://schemas.openxmlformats.org/officeDocument/2006/relationships/hyperlink" Target="http://www.nmeconf.org/" TargetMode="External"/><Relationship Id="rId4" Type="http://schemas.openxmlformats.org/officeDocument/2006/relationships/image" Target="../media/image23.jpeg"/><Relationship Id="rId9" Type="http://schemas.openxmlformats.org/officeDocument/2006/relationships/hyperlink" Target="https://www.emi-conference.org/" TargetMode="External"/><Relationship Id="rId14" Type="http://schemas.openxmlformats.org/officeDocument/2006/relationships/hyperlink" Target="http://phenma2025.sfedu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26" Type="http://schemas.openxmlformats.org/officeDocument/2006/relationships/image" Target="../media/image56.jpeg"/><Relationship Id="rId3" Type="http://schemas.openxmlformats.org/officeDocument/2006/relationships/image" Target="../media/image33.jpe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5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24" Type="http://schemas.openxmlformats.org/officeDocument/2006/relationships/image" Target="../media/image54.jpeg"/><Relationship Id="rId5" Type="http://schemas.openxmlformats.org/officeDocument/2006/relationships/image" Target="../media/image35.jpeg"/><Relationship Id="rId15" Type="http://schemas.openxmlformats.org/officeDocument/2006/relationships/image" Target="../media/image45.emf"/><Relationship Id="rId23" Type="http://schemas.openxmlformats.org/officeDocument/2006/relationships/image" Target="../media/image53.png"/><Relationship Id="rId28" Type="http://schemas.openxmlformats.org/officeDocument/2006/relationships/image" Target="../media/image30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Relationship Id="rId27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5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0.jpg"/><Relationship Id="rId20" Type="http://schemas.openxmlformats.org/officeDocument/2006/relationships/image" Target="../media/image74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24" Type="http://schemas.openxmlformats.org/officeDocument/2006/relationships/image" Target="../media/image32.jpeg"/><Relationship Id="rId5" Type="http://schemas.openxmlformats.org/officeDocument/2006/relationships/image" Target="../media/image59.jpeg"/><Relationship Id="rId15" Type="http://schemas.openxmlformats.org/officeDocument/2006/relationships/image" Target="../media/image69.jpg"/><Relationship Id="rId23" Type="http://schemas.openxmlformats.org/officeDocument/2006/relationships/image" Target="../media/image30.jpeg"/><Relationship Id="rId10" Type="http://schemas.openxmlformats.org/officeDocument/2006/relationships/image" Target="../media/image64.jpeg"/><Relationship Id="rId19" Type="http://schemas.openxmlformats.org/officeDocument/2006/relationships/image" Target="../media/image73.jpg"/><Relationship Id="rId4" Type="http://schemas.openxmlformats.org/officeDocument/2006/relationships/image" Target="../media/image58.pn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Relationship Id="rId2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hyperlink" Target="http://aitanvh.blogspot.com/2014/10/r04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jpeg"/><Relationship Id="rId3" Type="http://schemas.openxmlformats.org/officeDocument/2006/relationships/image" Target="../media/image94.jpg"/><Relationship Id="rId7" Type="http://schemas.openxmlformats.org/officeDocument/2006/relationships/image" Target="../media/image97.png"/><Relationship Id="rId12" Type="http://schemas.openxmlformats.org/officeDocument/2006/relationships/image" Target="../media/image102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image" Target="../media/image95.jpg"/><Relationship Id="rId10" Type="http://schemas.openxmlformats.org/officeDocument/2006/relationships/image" Target="../media/image100.png"/><Relationship Id="rId4" Type="http://schemas.openxmlformats.org/officeDocument/2006/relationships/image" Target="../media/image32.jpeg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26" Type="http://schemas.openxmlformats.org/officeDocument/2006/relationships/image" Target="../media/image124.jpeg"/><Relationship Id="rId3" Type="http://schemas.openxmlformats.org/officeDocument/2006/relationships/image" Target="../media/image94.jpg"/><Relationship Id="rId21" Type="http://schemas.openxmlformats.org/officeDocument/2006/relationships/image" Target="../media/image119.png"/><Relationship Id="rId34" Type="http://schemas.openxmlformats.org/officeDocument/2006/relationships/image" Target="../media/image132.jp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33" Type="http://schemas.openxmlformats.org/officeDocument/2006/relationships/image" Target="../media/image131.jpg"/><Relationship Id="rId2" Type="http://schemas.openxmlformats.org/officeDocument/2006/relationships/image" Target="../media/image93.jp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2.png"/><Relationship Id="rId32" Type="http://schemas.openxmlformats.org/officeDocument/2006/relationships/image" Target="../media/image130.jpeg"/><Relationship Id="rId5" Type="http://schemas.openxmlformats.org/officeDocument/2006/relationships/image" Target="../media/image95.jp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28" Type="http://schemas.openxmlformats.org/officeDocument/2006/relationships/image" Target="../media/image126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31" Type="http://schemas.openxmlformats.org/officeDocument/2006/relationships/image" Target="../media/image129.jpeg"/><Relationship Id="rId4" Type="http://schemas.openxmlformats.org/officeDocument/2006/relationships/image" Target="../media/image32.jpe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Relationship Id="rId27" Type="http://schemas.openxmlformats.org/officeDocument/2006/relationships/image" Target="../media/image125.png"/><Relationship Id="rId30" Type="http://schemas.openxmlformats.org/officeDocument/2006/relationships/image" Target="../media/image128.png"/><Relationship Id="rId8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png"/><Relationship Id="rId18" Type="http://schemas.openxmlformats.org/officeDocument/2006/relationships/image" Target="../media/image150.jpeg"/><Relationship Id="rId3" Type="http://schemas.openxmlformats.org/officeDocument/2006/relationships/image" Target="../media/image135.png"/><Relationship Id="rId21" Type="http://schemas.openxmlformats.org/officeDocument/2006/relationships/image" Target="../media/image153.pn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17" Type="http://schemas.openxmlformats.org/officeDocument/2006/relationships/image" Target="../media/image149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8.jp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wmf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5" Type="http://schemas.openxmlformats.org/officeDocument/2006/relationships/image" Target="../media/image147.jpeg"/><Relationship Id="rId10" Type="http://schemas.openxmlformats.org/officeDocument/2006/relationships/image" Target="../media/image142.png"/><Relationship Id="rId19" Type="http://schemas.openxmlformats.org/officeDocument/2006/relationships/image" Target="../media/image151.png"/><Relationship Id="rId4" Type="http://schemas.openxmlformats.org/officeDocument/2006/relationships/image" Target="../media/image136.png"/><Relationship Id="rId9" Type="http://schemas.openxmlformats.org/officeDocument/2006/relationships/image" Target="../media/image141.gif"/><Relationship Id="rId14" Type="http://schemas.openxmlformats.org/officeDocument/2006/relationships/image" Target="../media/image146.jpeg"/><Relationship Id="rId22" Type="http://schemas.openxmlformats.org/officeDocument/2006/relationships/image" Target="../media/image1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58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7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1.png"/><Relationship Id="rId18" Type="http://schemas.openxmlformats.org/officeDocument/2006/relationships/image" Target="../media/image176.png"/><Relationship Id="rId26" Type="http://schemas.openxmlformats.org/officeDocument/2006/relationships/image" Target="../media/image184.png"/><Relationship Id="rId39" Type="http://schemas.openxmlformats.org/officeDocument/2006/relationships/hyperlink" Target="http://msvlab.hre.ntou.edu.tw/member/wu.cl.jpg" TargetMode="External"/><Relationship Id="rId21" Type="http://schemas.openxmlformats.org/officeDocument/2006/relationships/image" Target="../media/image179.png"/><Relationship Id="rId34" Type="http://schemas.openxmlformats.org/officeDocument/2006/relationships/image" Target="../media/image192.png"/><Relationship Id="rId42" Type="http://schemas.openxmlformats.org/officeDocument/2006/relationships/image" Target="../media/image199.jpeg"/><Relationship Id="rId47" Type="http://schemas.openxmlformats.org/officeDocument/2006/relationships/image" Target="../media/image204.jpeg"/><Relationship Id="rId50" Type="http://schemas.openxmlformats.org/officeDocument/2006/relationships/image" Target="../media/image207.png"/><Relationship Id="rId55" Type="http://schemas.openxmlformats.org/officeDocument/2006/relationships/image" Target="../media/image212.jpe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4.png"/><Relationship Id="rId29" Type="http://schemas.openxmlformats.org/officeDocument/2006/relationships/image" Target="../media/image187.png"/><Relationship Id="rId11" Type="http://schemas.openxmlformats.org/officeDocument/2006/relationships/image" Target="../media/image169.png"/><Relationship Id="rId24" Type="http://schemas.openxmlformats.org/officeDocument/2006/relationships/image" Target="../media/image182.png"/><Relationship Id="rId32" Type="http://schemas.openxmlformats.org/officeDocument/2006/relationships/image" Target="../media/image190.jpeg"/><Relationship Id="rId37" Type="http://schemas.openxmlformats.org/officeDocument/2006/relationships/image" Target="../media/image195.jpeg"/><Relationship Id="rId40" Type="http://schemas.openxmlformats.org/officeDocument/2006/relationships/image" Target="../media/image197.jpeg"/><Relationship Id="rId45" Type="http://schemas.openxmlformats.org/officeDocument/2006/relationships/image" Target="../media/image202.png"/><Relationship Id="rId53" Type="http://schemas.openxmlformats.org/officeDocument/2006/relationships/image" Target="../media/image210.jpeg"/><Relationship Id="rId58" Type="http://schemas.openxmlformats.org/officeDocument/2006/relationships/image" Target="../media/image214.jpeg"/><Relationship Id="rId5" Type="http://schemas.openxmlformats.org/officeDocument/2006/relationships/image" Target="../media/image163.png"/><Relationship Id="rId19" Type="http://schemas.openxmlformats.org/officeDocument/2006/relationships/image" Target="../media/image177.png"/><Relationship Id="rId4" Type="http://schemas.openxmlformats.org/officeDocument/2006/relationships/image" Target="../media/image162.jpe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Relationship Id="rId22" Type="http://schemas.openxmlformats.org/officeDocument/2006/relationships/image" Target="../media/image180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93.jpeg"/><Relationship Id="rId43" Type="http://schemas.openxmlformats.org/officeDocument/2006/relationships/image" Target="../media/image200.png"/><Relationship Id="rId48" Type="http://schemas.openxmlformats.org/officeDocument/2006/relationships/image" Target="../media/image205.jpeg"/><Relationship Id="rId56" Type="http://schemas.openxmlformats.org/officeDocument/2006/relationships/hyperlink" Target="http://msvlab.hre.ntou.edu.tw/" TargetMode="External"/><Relationship Id="rId8" Type="http://schemas.openxmlformats.org/officeDocument/2006/relationships/image" Target="../media/image166.png"/><Relationship Id="rId51" Type="http://schemas.openxmlformats.org/officeDocument/2006/relationships/image" Target="../media/image208.jpeg"/><Relationship Id="rId3" Type="http://schemas.openxmlformats.org/officeDocument/2006/relationships/image" Target="../media/image161.jpe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38" Type="http://schemas.openxmlformats.org/officeDocument/2006/relationships/image" Target="../media/image196.jpeg"/><Relationship Id="rId46" Type="http://schemas.openxmlformats.org/officeDocument/2006/relationships/image" Target="../media/image203.jpeg"/><Relationship Id="rId20" Type="http://schemas.openxmlformats.org/officeDocument/2006/relationships/image" Target="../media/image178.png"/><Relationship Id="rId41" Type="http://schemas.openxmlformats.org/officeDocument/2006/relationships/image" Target="../media/image198.jpeg"/><Relationship Id="rId54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5" Type="http://schemas.openxmlformats.org/officeDocument/2006/relationships/image" Target="../media/image173.png"/><Relationship Id="rId23" Type="http://schemas.openxmlformats.org/officeDocument/2006/relationships/image" Target="../media/image181.png"/><Relationship Id="rId28" Type="http://schemas.openxmlformats.org/officeDocument/2006/relationships/image" Target="../media/image186.png"/><Relationship Id="rId36" Type="http://schemas.openxmlformats.org/officeDocument/2006/relationships/image" Target="../media/image194.jpeg"/><Relationship Id="rId49" Type="http://schemas.openxmlformats.org/officeDocument/2006/relationships/image" Target="../media/image206.jpeg"/><Relationship Id="rId57" Type="http://schemas.openxmlformats.org/officeDocument/2006/relationships/image" Target="../media/image213.png"/><Relationship Id="rId10" Type="http://schemas.openxmlformats.org/officeDocument/2006/relationships/image" Target="../media/image168.png"/><Relationship Id="rId31" Type="http://schemas.openxmlformats.org/officeDocument/2006/relationships/image" Target="../media/image189.jpeg"/><Relationship Id="rId44" Type="http://schemas.openxmlformats.org/officeDocument/2006/relationships/image" Target="../media/image201.png"/><Relationship Id="rId52" Type="http://schemas.openxmlformats.org/officeDocument/2006/relationships/image" Target="../media/image2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94842" y="1293081"/>
            <a:ext cx="10642054" cy="1415839"/>
          </a:xfrm>
        </p:spPr>
        <p:txBody>
          <a:bodyPr>
            <a:normAutofit/>
          </a:bodyPr>
          <a:lstStyle/>
          <a:p>
            <a:r>
              <a:rPr lang="en-US" altLang="zh-TW" sz="3300" dirty="0" smtClean="0">
                <a:solidFill>
                  <a:srgbClr val="FF0000"/>
                </a:solidFill>
              </a:rPr>
              <a:t>Welcome Prof. Noda</a:t>
            </a:r>
            <a:r>
              <a:rPr lang="zh-TW" altLang="zh-TW" sz="3300" dirty="0">
                <a:solidFill>
                  <a:srgbClr val="FF0000"/>
                </a:solidFill>
              </a:rPr>
              <a:t/>
            </a:r>
            <a:br>
              <a:rPr lang="zh-TW" altLang="zh-TW" sz="3300" dirty="0">
                <a:solidFill>
                  <a:srgbClr val="FF0000"/>
                </a:solidFill>
              </a:rPr>
            </a:br>
            <a:endParaRPr lang="zh-TW" altLang="en-US" sz="3300" dirty="0">
              <a:solidFill>
                <a:srgbClr val="FF0000"/>
              </a:solidFill>
              <a:latin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780"/>
            <a:ext cx="995107" cy="8955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723" y="5742575"/>
            <a:ext cx="1194789" cy="89559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C089DF5-14C5-4B40-A580-22C7B39E2854}"/>
              </a:ext>
            </a:extLst>
          </p:cNvPr>
          <p:cNvSpPr txBox="1"/>
          <p:nvPr/>
        </p:nvSpPr>
        <p:spPr>
          <a:xfrm>
            <a:off x="1907704" y="5012883"/>
            <a:ext cx="5611268" cy="180049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主講人：陳正宗  特聘講座教授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科技部產學小聯盟 土機海領域召集人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海大河工系 機械系 海工系 台大土木系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客座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2023)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成大土木系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合聘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三校五系教授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STAM &amp; </a:t>
            </a:r>
            <a:r>
              <a:rPr lang="en-US" altLang="zh-TW" sz="105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TwSIAM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Fellow 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數學與力學雙會士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時間：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06 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10:30-10:40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地點：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NTOU HR1  104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60" y="2380544"/>
            <a:ext cx="1717001" cy="228978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95" y="397321"/>
            <a:ext cx="1108375" cy="1099007"/>
          </a:xfrm>
          <a:prstGeom prst="rect">
            <a:avLst/>
          </a:prstGeom>
        </p:spPr>
      </p:pic>
      <p:pic>
        <p:nvPicPr>
          <p:cNvPr id="14" name="圖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" y="85088"/>
            <a:ext cx="1455721" cy="14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7321"/>
            <a:ext cx="1291996" cy="118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05" y="385777"/>
            <a:ext cx="1529854" cy="15298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38" y="196470"/>
            <a:ext cx="1292623" cy="1288314"/>
          </a:xfrm>
          <a:prstGeom prst="rect">
            <a:avLst/>
          </a:prstGeom>
        </p:spPr>
      </p:pic>
      <p:pic>
        <p:nvPicPr>
          <p:cNvPr id="13" name="圖片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26959"/>
            <a:ext cx="2663832" cy="27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6" y="3441530"/>
            <a:ext cx="1738603" cy="245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243408"/>
            <a:ext cx="8737997" cy="12356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3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59" y="5495752"/>
            <a:ext cx="593537" cy="44515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" y="5495752"/>
            <a:ext cx="493168" cy="4531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38" y="803188"/>
            <a:ext cx="807752" cy="72697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9" y="803187"/>
            <a:ext cx="677141" cy="69235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72399" y="1005711"/>
            <a:ext cx="751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cs typeface="Times New Roman" panose="02020603050405020304" pitchFamily="18" charset="0"/>
              </a:rPr>
              <a:t>NTOU</a:t>
            </a:r>
            <a:r>
              <a:rPr lang="en-US" altLang="zh-TW" sz="2400" dirty="0"/>
              <a:t>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讀萬卷書 行萬里路 參百家會 </a:t>
            </a:r>
            <a:r>
              <a:rPr lang="en-US" altLang="zh-TW" sz="2400" dirty="0">
                <a:cs typeface="Times New Roman" panose="02020603050405020304" pitchFamily="18" charset="0"/>
              </a:rPr>
              <a:t>MSV 2025</a:t>
            </a:r>
            <a:endParaRPr lang="zh-TW" altLang="en-US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568539" y="1551912"/>
          <a:ext cx="7924106" cy="392209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84821">
                  <a:extLst>
                    <a:ext uri="{9D8B030D-6E8A-4147-A177-3AD203B41FA5}">
                      <a16:colId xmlns:a16="http://schemas.microsoft.com/office/drawing/2014/main" val="3869740560"/>
                    </a:ext>
                  </a:extLst>
                </a:gridCol>
                <a:gridCol w="1584821">
                  <a:extLst>
                    <a:ext uri="{9D8B030D-6E8A-4147-A177-3AD203B41FA5}">
                      <a16:colId xmlns:a16="http://schemas.microsoft.com/office/drawing/2014/main" val="449223279"/>
                    </a:ext>
                  </a:extLst>
                </a:gridCol>
                <a:gridCol w="1819313">
                  <a:extLst>
                    <a:ext uri="{9D8B030D-6E8A-4147-A177-3AD203B41FA5}">
                      <a16:colId xmlns:a16="http://schemas.microsoft.com/office/drawing/2014/main" val="644434592"/>
                    </a:ext>
                  </a:extLst>
                </a:gridCol>
                <a:gridCol w="2310431">
                  <a:extLst>
                    <a:ext uri="{9D8B030D-6E8A-4147-A177-3AD203B41FA5}">
                      <a16:colId xmlns:a16="http://schemas.microsoft.com/office/drawing/2014/main" val="1535725884"/>
                    </a:ext>
                  </a:extLst>
                </a:gridCol>
                <a:gridCol w="624720">
                  <a:extLst>
                    <a:ext uri="{9D8B030D-6E8A-4147-A177-3AD203B41FA5}">
                      <a16:colId xmlns:a16="http://schemas.microsoft.com/office/drawing/2014/main" val="108467298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Time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Conference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Location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en-US" altLang="zh-TW" sz="9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site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備註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4724809"/>
                  </a:ext>
                </a:extLst>
              </a:tr>
              <a:tr h="3580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Jan.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7-19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MMCTSE 9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Athens, Greece,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https://springer.mmctse.org/index.php#hero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Plenary invited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51902243"/>
                  </a:ext>
                </a:extLst>
              </a:tr>
              <a:tr h="266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March 17-20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CFC 2025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Santiago de Chile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6"/>
                        </a:rPr>
                        <a:t>https://cfc2025.iacm.info/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7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June</a:t>
                      </a:r>
                      <a:r>
                        <a:rPr lang="zh-TW" altLang="en-US" sz="9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2-6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ICTS 2025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Kowloon, Hong Kong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7"/>
                        </a:rPr>
                        <a:t>https://www.icts2025.org/#/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 1-4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COMPSAFE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Kobe, Japan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8"/>
                        </a:rPr>
                        <a:t>https://www.compsafe2025.org/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47534301"/>
                  </a:ext>
                </a:extLst>
              </a:tr>
              <a:tr h="2364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 6-11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ICSV</a:t>
                      </a:r>
                      <a:r>
                        <a:rPr lang="zh-TW" altLang="en-US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31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Incheon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https://www.icsv31.org/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618339"/>
                  </a:ext>
                </a:extLst>
              </a:tr>
              <a:tr h="2515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July 17-19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EMI 2025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Beijing, China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9"/>
                        </a:rPr>
                        <a:t>https://www.emi-conference.org/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8804293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</a:t>
                      </a:r>
                      <a:r>
                        <a:rPr lang="zh-TW" altLang="en-US" sz="9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29-31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(NME 2025)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Ghent, Belgium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10"/>
                        </a:rPr>
                        <a:t>http://www.nmeconf.org/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Aug.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26-28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EAMC</a:t>
                      </a:r>
                      <a:endParaRPr lang="zh-TW" altLang="en-US" sz="900" b="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Stockholm</a:t>
                      </a:r>
                      <a:r>
                        <a:rPr lang="zh-TW" altLang="en-US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Sweden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11"/>
                        </a:rPr>
                        <a:t>https://advancedmater.org/summit/</a:t>
                      </a:r>
                      <a:endParaRPr lang="zh-TW" altLang="en-US" sz="900" b="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b="1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16614574"/>
                  </a:ext>
                </a:extLst>
              </a:tr>
              <a:tr h="2162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Sep.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2-5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16</a:t>
                      </a:r>
                      <a:r>
                        <a:rPr lang="en-US" altLang="zh-TW" sz="900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th</a:t>
                      </a: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ICOVP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Lisbon, Portugal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kern="1200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https://www.icovp-wmvc.com</a:t>
                      </a:r>
                      <a:r>
                        <a:rPr lang="en-US" altLang="zh-TW" sz="900" kern="1200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TW" altLang="zh-TW" sz="900" kern="1200" dirty="0" smtClean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4156807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Sep.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2-5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COMPLAS 2025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Barcelona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12"/>
                        </a:rPr>
                        <a:t>https://complas2025.cimne.com/event/area/340d1230-907e-11ef-b344-000c29ddfc0c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3905564"/>
                  </a:ext>
                </a:extLst>
              </a:tr>
              <a:tr h="2110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Sep.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2-5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ICNTM25</a:t>
                      </a:r>
                      <a:endParaRPr lang="en-US" altLang="zh-TW" sz="9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Baku, Azerbaijan</a:t>
                      </a:r>
                      <a:endParaRPr lang="en-US" altLang="zh-TW" sz="9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13"/>
                        </a:rPr>
                        <a:t>https://icntm.tumtmk.org.tr/</a:t>
                      </a:r>
                      <a:endParaRPr lang="en-US" altLang="zh-TW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0674876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Sep. 27-30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PHENMA 2025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Kitakyushu, Japan</a:t>
                      </a:r>
                      <a:endParaRPr lang="en-US" altLang="zh-TW" sz="9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14"/>
                        </a:rPr>
                        <a:t>http://phenma2025.sfedu.ru/</a:t>
                      </a:r>
                      <a:endParaRPr lang="en-US" altLang="zh-TW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0032789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Dec. 7-10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APCOM 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Brisbane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15"/>
                        </a:rPr>
                        <a:t>https://www.apcom2025.org/</a:t>
                      </a:r>
                      <a:endParaRPr lang="en-US" altLang="zh-TW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33491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TBA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JT workshop</a:t>
                      </a: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Kanazawa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201824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Quitted</a:t>
                      </a:r>
                      <a:endParaRPr lang="zh-TW" altLang="en-US" sz="9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BEM/MRM</a:t>
                      </a:r>
                      <a:r>
                        <a:rPr lang="zh-TW" altLang="en-US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48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1770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7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01674" y="179929"/>
            <a:ext cx="7148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dirty="0" smtClean="0"/>
              <a:t>2025</a:t>
            </a:r>
            <a:r>
              <a:rPr lang="zh-TW" altLang="en-US" sz="3200" dirty="0" smtClean="0"/>
              <a:t> </a:t>
            </a:r>
            <a:r>
              <a:rPr lang="zh-TW" altLang="en-US" sz="3200" dirty="0"/>
              <a:t>隨心所欲 學術傳承 教學相長 </a:t>
            </a:r>
            <a:r>
              <a:rPr lang="en-US" altLang="zh-TW" sz="3200" dirty="0"/>
              <a:t>2033</a:t>
            </a:r>
            <a:endParaRPr lang="zh-TW" altLang="en-US" sz="32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75557" y="869701"/>
          <a:ext cx="7992886" cy="5616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2342"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2028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2029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2032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2033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r>
                        <a:rPr lang="zh-TW" altLang="en-US" sz="1200" dirty="0">
                          <a:effectLst/>
                        </a:rPr>
                        <a:t>核定延長服務</a:t>
                      </a:r>
                      <a:br>
                        <a:rPr lang="zh-TW" altLang="en-US" sz="1200" dirty="0">
                          <a:effectLst/>
                        </a:rPr>
                      </a:br>
                      <a:r>
                        <a:rPr lang="zh-TW" altLang="en-US" sz="1200" dirty="0">
                          <a:effectLst/>
                        </a:rPr>
                        <a:t>國家講座申請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送書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可休假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三選一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可休假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三選一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歡喜教學  甘願研究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隨心所欲  游刃有餘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自由自在  問心無愧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海大點滴  自立自強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軟硬皆傳  教學相長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榮退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74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功成身退  後</a:t>
                      </a:r>
                      <a:r>
                        <a:rPr lang="zh-TW" altLang="en-US">
                          <a:solidFill>
                            <a:schemeClr val="tx1"/>
                          </a:solidFill>
                        </a:rPr>
                        <a:t>有</a:t>
                      </a:r>
                      <a:r>
                        <a:rPr lang="zh-TW" altLang="en-US" smtClean="0">
                          <a:solidFill>
                            <a:schemeClr val="tx1"/>
                          </a:solidFill>
                        </a:rPr>
                        <a:t>來者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2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可休假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三選一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65</a:t>
                      </a:r>
                      <a:r>
                        <a:rPr lang="zh-TW" altLang="en-US" sz="1400" dirty="0">
                          <a:effectLst/>
                        </a:rPr>
                        <a:t>足齡</a:t>
                      </a:r>
                      <a:endParaRPr lang="en-US" altLang="zh-TW" sz="14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不可休假</a:t>
                      </a:r>
                      <a:endParaRPr lang="zh-TW" altLang="en-US" sz="1800" dirty="0"/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9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879"/>
            <a:ext cx="818833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23" y="71267"/>
            <a:ext cx="811373" cy="71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" y="6093296"/>
            <a:ext cx="770132" cy="76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56" y="6098634"/>
            <a:ext cx="703979" cy="75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004048" y="6440348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檔名</a:t>
            </a:r>
            <a:r>
              <a:rPr lang="en-US" altLang="zh-TW" dirty="0"/>
              <a:t>:2024-2033</a:t>
            </a:r>
            <a:r>
              <a:rPr lang="zh-TW" altLang="en-US" dirty="0"/>
              <a:t> </a:t>
            </a:r>
            <a:r>
              <a:rPr lang="en-US" altLang="zh-TW" dirty="0"/>
              <a:t>plan </a:t>
            </a:r>
            <a:r>
              <a:rPr lang="zh-TW" altLang="en-US" dirty="0"/>
              <a:t>  製表</a:t>
            </a:r>
            <a:r>
              <a:rPr lang="en-US" altLang="zh-TW" dirty="0"/>
              <a:t>:</a:t>
            </a:r>
            <a:r>
              <a:rPr lang="zh-TW" altLang="en-US" dirty="0"/>
              <a:t>于葶</a:t>
            </a:r>
          </a:p>
        </p:txBody>
      </p:sp>
    </p:spTree>
    <p:extLst>
      <p:ext uri="{BB962C8B-B14F-4D97-AF65-F5344CB8AC3E}">
        <p14:creationId xmlns:p14="http://schemas.microsoft.com/office/powerpoint/2010/main" val="28421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2"/>
          <p:cNvSpPr>
            <a:spLocks noChangeArrowheads="1"/>
          </p:cNvSpPr>
          <p:nvPr/>
        </p:nvSpPr>
        <p:spPr bwMode="auto">
          <a:xfrm>
            <a:off x="2000250" y="2057400"/>
            <a:ext cx="1157288" cy="85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13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2072740" y="1493387"/>
            <a:ext cx="5039023" cy="17149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7322" tIns="24107" rIns="47322" bIns="2410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TW" altLang="en-US" sz="1125" dirty="0">
              <a:solidFill>
                <a:srgbClr val="0000CC"/>
              </a:solidFill>
            </a:endParaRPr>
          </a:p>
        </p:txBody>
      </p:sp>
      <p:graphicFrame>
        <p:nvGraphicFramePr>
          <p:cNvPr id="365706" name="Group 1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016211"/>
              </p:ext>
            </p:extLst>
          </p:nvPr>
        </p:nvGraphicFramePr>
        <p:xfrm>
          <a:off x="1479026" y="1412776"/>
          <a:ext cx="5063134" cy="4388091"/>
        </p:xfrm>
        <a:graphic>
          <a:graphicData uri="http://schemas.openxmlformats.org/drawingml/2006/table">
            <a:tbl>
              <a:tblPr/>
              <a:tblGrid>
                <a:gridCol w="860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鄭</a:t>
                      </a: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岳世</a:t>
                      </a:r>
                      <a:endParaRPr kumimoji="1" lang="zh-TW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Dual series representation and its applications to a string subjected  to support motions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(1996)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ADV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陳桂鴻*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and numerical experiments for Laplace equation with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overspecified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BCs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劉立偉**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free terms of the dual BEM for the two and three- dimensional Laplace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(2000)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JMST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林盛益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new point of view for the polar decomposition using singular value decomposition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(2002)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IJCN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李應德***</a:t>
                      </a: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、葉雅婷</a:t>
                      </a:r>
                      <a:r>
                        <a:rPr kumimoji="1" lang="zh-TW" alt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endParaRPr kumimoji="1" lang="zh-TW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meshless method for free vibration analysis of circular and rectangular clamped plates using radial basis function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蔡明宏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Conformal mapping and bipolar coordinate for eccentric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高聖凱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Waves in string using diamond rule and Mathematica software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謝正昌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Derivation of stiffness and flexibility for rods and beams by using dual integral equations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吳國綸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Regularized meshless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mathod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Cauchy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李家瑋 ****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spurious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eigensolutions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the real-part boundary element method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余尚儒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Equivalence between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Trefftz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method and method of fundamental  solution for the  annular Green’s function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蕭宇志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Analysis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water wave problems containing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single and multiple cylinders by using the degenerate kernel method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(2010)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ISOPE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高怡絹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Eigenanalysis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a confocal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prolate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spheroidal resonator using the null-field BIEM in conjunction with degenerate kernels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Acta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Mechanica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凃雅瀞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self-regularized approach for deriving the free-free flexibility and stiffness matrices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CS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黃乙玲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-US" altLang="zh-TW" sz="6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Revisit of the degenerate scale for an infinite plane problem containing two circular holes using conformal mapping </a:t>
                      </a:r>
                      <a:r>
                        <a:rPr lang="en-US" altLang="zh-TW" sz="6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(2019)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AML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62178"/>
                  </a:ext>
                </a:extLst>
              </a:tr>
              <a:tr h="1478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邵程祥、呂政軒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linkage between influence matrices in the BIEM and BEM to explain the mechanism of degenerate scale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path independence and invariant of the J-integral for a slant crack and rigid-line inclusion using degenerate kernels and the dual BEM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8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Construction of a curve by using the state equation of </a:t>
                      </a:r>
                      <a:r>
                        <a:rPr kumimoji="1" lang="en-US" altLang="zh-TW" sz="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Frenet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formula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(2021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957335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戴暐宸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indirect BIE free of degenerate scales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CPAA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567568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邵程祥、戴暐宸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role of singular and hypersingular BIEs for the BVPs containing a degenerate boundary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6989192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高浩真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Support motion 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a finite bar with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external spring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JLFNVAC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61471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曹美娜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solutions for the Laplace problem of an eccentric annular domain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MRC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342515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 臧紀甯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Animation of cycloid and spiral curves in companion with instantaneous center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 of rotation and radius of curvature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(2023)</a:t>
                      </a:r>
                      <a:endParaRPr kumimoji="1" lang="en-US" altLang="zh-TW" sz="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JCIE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464641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Numerical instability and its treatment for steady state heat conduction problems in exchanger tubes using the dual boundary element method(2023)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NHT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28269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+mn-ea"/>
                          <a:cs typeface="Tahoma" pitchFamily="34" charset="0"/>
                        </a:rPr>
                        <a:t>楊佳穎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for numerical instability of steady-state heat conduction problems in exchanger tubes using degenerate kernels in the null-field boundary integral equation method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IJHMT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08217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2190220" y="6069322"/>
            <a:ext cx="2871788" cy="456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91" dirty="0">
                <a:ea typeface="標楷體" panose="03000509000000000000" pitchFamily="65" charset="-120"/>
              </a:rPr>
              <a:t>* : </a:t>
            </a:r>
            <a:r>
              <a:rPr lang="zh-TW" altLang="zh-TW" sz="591" dirty="0">
                <a:ea typeface="標楷體" panose="03000509000000000000" pitchFamily="65" charset="-120"/>
              </a:rPr>
              <a:t>陳桂鴻現任於國立宜蘭大學土木工程學系副教授</a:t>
            </a:r>
          </a:p>
          <a:p>
            <a:r>
              <a:rPr lang="en-US" altLang="zh-TW" sz="591" dirty="0">
                <a:ea typeface="標楷體" panose="03000509000000000000" pitchFamily="65" charset="-120"/>
              </a:rPr>
              <a:t>** : </a:t>
            </a:r>
            <a:r>
              <a:rPr lang="zh-TW" altLang="zh-TW" sz="591" dirty="0">
                <a:ea typeface="標楷體" panose="03000509000000000000" pitchFamily="65" charset="-120"/>
              </a:rPr>
              <a:t>劉立偉現任於國立</a:t>
            </a:r>
            <a:r>
              <a:rPr lang="zh-TW" altLang="en-US" sz="591" dirty="0">
                <a:ea typeface="標楷體" panose="03000509000000000000" pitchFamily="65" charset="-120"/>
              </a:rPr>
              <a:t>台灣</a:t>
            </a:r>
            <a:r>
              <a:rPr lang="zh-TW" altLang="zh-TW" sz="591" dirty="0">
                <a:ea typeface="標楷體" panose="03000509000000000000" pitchFamily="65" charset="-120"/>
              </a:rPr>
              <a:t>大學</a:t>
            </a:r>
            <a:r>
              <a:rPr lang="zh-TW" altLang="en-US" sz="591" dirty="0">
                <a:ea typeface="標楷體" panose="03000509000000000000" pitchFamily="65" charset="-120"/>
              </a:rPr>
              <a:t>土木系</a:t>
            </a:r>
            <a:r>
              <a:rPr lang="en-US" altLang="zh-TW" sz="591" dirty="0">
                <a:ea typeface="標楷體" panose="03000509000000000000" pitchFamily="65" charset="-120"/>
              </a:rPr>
              <a:t>(</a:t>
            </a:r>
            <a:r>
              <a:rPr lang="zh-TW" altLang="zh-TW" sz="591" dirty="0">
                <a:ea typeface="標楷體" panose="03000509000000000000" pitchFamily="65" charset="-120"/>
              </a:rPr>
              <a:t>國立成功大學工程科學系助理教授</a:t>
            </a:r>
            <a:r>
              <a:rPr lang="en-US" altLang="zh-TW" sz="591" dirty="0">
                <a:ea typeface="標楷體" panose="03000509000000000000" pitchFamily="65" charset="-120"/>
              </a:rPr>
              <a:t>)</a:t>
            </a:r>
            <a:endParaRPr lang="zh-TW" altLang="zh-TW" sz="591" dirty="0">
              <a:ea typeface="標楷體" panose="03000509000000000000" pitchFamily="65" charset="-120"/>
            </a:endParaRPr>
          </a:p>
          <a:p>
            <a:r>
              <a:rPr lang="en-US" altLang="zh-TW" sz="591" dirty="0">
                <a:ea typeface="標楷體" panose="03000509000000000000" pitchFamily="65" charset="-120"/>
              </a:rPr>
              <a:t>*** : </a:t>
            </a:r>
            <a:r>
              <a:rPr lang="zh-TW" altLang="zh-TW" sz="591" dirty="0">
                <a:ea typeface="標楷體" panose="03000509000000000000" pitchFamily="65" charset="-120"/>
              </a:rPr>
              <a:t>李應德現任於國立台灣海洋大學河海工程學系助理教授</a:t>
            </a:r>
          </a:p>
          <a:p>
            <a:r>
              <a:rPr lang="en-US" altLang="zh-TW" sz="591" dirty="0">
                <a:ea typeface="標楷體" panose="03000509000000000000" pitchFamily="65" charset="-120"/>
              </a:rPr>
              <a:t>**** : </a:t>
            </a:r>
            <a:r>
              <a:rPr lang="zh-TW" altLang="zh-TW" sz="591" dirty="0">
                <a:ea typeface="標楷體" panose="03000509000000000000" pitchFamily="65" charset="-120"/>
              </a:rPr>
              <a:t>李家瑋現任於淡江大學土木工程學系助理教授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4880201" y="6237312"/>
            <a:ext cx="214313" cy="1285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4" name="文字方塊 3"/>
          <p:cNvSpPr txBox="1"/>
          <p:nvPr/>
        </p:nvSpPr>
        <p:spPr>
          <a:xfrm>
            <a:off x="5292080" y="6107763"/>
            <a:ext cx="270891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675" dirty="0">
                <a:latin typeface="標楷體" panose="03000509000000000000" pitchFamily="65" charset="-120"/>
                <a:ea typeface="標楷體" panose="03000509000000000000" pitchFamily="65" charset="-120"/>
              </a:rPr>
              <a:t>一個教授的養成教育都是從大學部就一點一滴的栽培方能奏功</a:t>
            </a:r>
            <a:endParaRPr lang="zh-TW" altLang="en-US" sz="675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10149" y="363897"/>
            <a:ext cx="501491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zh-TW" sz="2400" dirty="0">
                <a:solidFill>
                  <a:srgbClr val="0000CC"/>
                </a:solidFill>
              </a:rPr>
              <a:t>NTOU/MSV </a:t>
            </a:r>
            <a:r>
              <a:rPr lang="zh-TW" altLang="en-US" sz="2400" dirty="0">
                <a:solidFill>
                  <a:srgbClr val="0000CC"/>
                </a:solidFill>
              </a:rPr>
              <a:t>大學生</a:t>
            </a:r>
            <a:r>
              <a:rPr lang="en-US" altLang="zh-TW" sz="2400" dirty="0">
                <a:solidFill>
                  <a:srgbClr val="0000CC"/>
                </a:solidFill>
              </a:rPr>
              <a:t>SCI</a:t>
            </a:r>
            <a:r>
              <a:rPr lang="zh-TW" altLang="en-US" sz="2400" dirty="0">
                <a:solidFill>
                  <a:srgbClr val="0000CC"/>
                </a:solidFill>
              </a:rPr>
              <a:t>論文成功案例</a:t>
            </a:r>
            <a:r>
              <a:rPr lang="en-US" altLang="zh-TW" sz="2400" dirty="0">
                <a:solidFill>
                  <a:srgbClr val="0000CC"/>
                </a:solidFill>
              </a:rPr>
              <a:t>(</a:t>
            </a:r>
            <a:r>
              <a:rPr lang="en-US" altLang="zh-TW" sz="2400" dirty="0" smtClean="0">
                <a:solidFill>
                  <a:srgbClr val="0000CC"/>
                </a:solidFill>
              </a:rPr>
              <a:t>1994-2025) </a:t>
            </a:r>
            <a:r>
              <a:rPr lang="zh-TW" altLang="en-US" sz="2400" dirty="0">
                <a:solidFill>
                  <a:srgbClr val="0000CC"/>
                </a:solidFill>
              </a:rPr>
              <a:t>小兵立大功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19" y="2282547"/>
            <a:ext cx="1553925" cy="2197426"/>
          </a:xfrm>
          <a:prstGeom prst="rect">
            <a:avLst/>
          </a:prstGeom>
        </p:spPr>
      </p:pic>
      <p:pic>
        <p:nvPicPr>
          <p:cNvPr id="11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93" y="1008080"/>
            <a:ext cx="1115711" cy="1104816"/>
          </a:xfrm>
          <a:prstGeom prst="rect">
            <a:avLst/>
          </a:prstGeom>
        </p:spPr>
      </p:pic>
      <p:pic>
        <p:nvPicPr>
          <p:cNvPr id="12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54" y="4959156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91" y="894406"/>
            <a:ext cx="1232446" cy="1232446"/>
          </a:xfrm>
          <a:prstGeom prst="rect">
            <a:avLst/>
          </a:prstGeom>
        </p:spPr>
      </p:pic>
      <p:pic>
        <p:nvPicPr>
          <p:cNvPr id="14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87" y="4926826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日期版面配置區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417910" indent="-160735">
              <a:spcBef>
                <a:spcPct val="20000"/>
              </a:spcBef>
              <a:buClr>
                <a:schemeClr val="hlink"/>
              </a:buClr>
              <a:buChar char="–"/>
              <a:defRPr kumimoji="1" sz="157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642938" indent="-128588">
              <a:spcBef>
                <a:spcPct val="20000"/>
              </a:spcBef>
              <a:buClr>
                <a:schemeClr val="accent1"/>
              </a:buClr>
              <a:buChar char="•"/>
              <a:defRPr kumimoji="1" sz="135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900113" indent="-128588">
              <a:spcBef>
                <a:spcPct val="20000"/>
              </a:spcBef>
              <a:buClr>
                <a:schemeClr val="hlink"/>
              </a:buClr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157288" indent="-128588">
              <a:spcBef>
                <a:spcPct val="20000"/>
              </a:spcBef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1437198" y="1354691"/>
            <a:ext cx="6427481" cy="5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792" tIns="25897" rIns="51792" bIns="2589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25" dirty="0">
                <a:solidFill>
                  <a:schemeClr val="tx2"/>
                </a:solidFill>
              </a:rPr>
              <a:t>NTOU/MSV </a:t>
            </a:r>
            <a:r>
              <a:rPr lang="zh-TW" altLang="en-US" sz="2025" dirty="0">
                <a:solidFill>
                  <a:schemeClr val="tx2"/>
                </a:solidFill>
              </a:rPr>
              <a:t>大學部 </a:t>
            </a:r>
            <a:r>
              <a:rPr lang="en-US" altLang="zh-TW" sz="2025" dirty="0">
                <a:solidFill>
                  <a:schemeClr val="tx2"/>
                </a:solidFill>
              </a:rPr>
              <a:t>SCI </a:t>
            </a:r>
            <a:r>
              <a:rPr lang="zh-TW" altLang="en-US" sz="2025" dirty="0">
                <a:solidFill>
                  <a:schemeClr val="tx2"/>
                </a:solidFill>
              </a:rPr>
              <a:t>論文發表榮譽榜</a:t>
            </a:r>
            <a:r>
              <a:rPr lang="en-US" altLang="zh-TW" sz="2025" dirty="0">
                <a:solidFill>
                  <a:schemeClr val="tx2"/>
                </a:solidFill>
              </a:rPr>
              <a:t>(</a:t>
            </a:r>
            <a:r>
              <a:rPr lang="en-US" altLang="zh-TW" sz="2025" dirty="0" smtClean="0">
                <a:solidFill>
                  <a:schemeClr val="tx2"/>
                </a:solidFill>
              </a:rPr>
              <a:t>1994-2025)</a:t>
            </a:r>
            <a:endParaRPr lang="zh-TW" altLang="en-US" sz="2025" dirty="0">
              <a:solidFill>
                <a:schemeClr val="tx2"/>
              </a:solidFill>
            </a:endParaRPr>
          </a:p>
        </p:txBody>
      </p:sp>
      <p:grpSp>
        <p:nvGrpSpPr>
          <p:cNvPr id="6149" name="Group 3"/>
          <p:cNvGrpSpPr>
            <a:grpSpLocks noChangeAspect="1"/>
          </p:cNvGrpSpPr>
          <p:nvPr/>
        </p:nvGrpSpPr>
        <p:grpSpPr bwMode="auto">
          <a:xfrm>
            <a:off x="2700188" y="2249291"/>
            <a:ext cx="755530" cy="1054645"/>
            <a:chOff x="943" y="935"/>
            <a:chExt cx="898" cy="1157"/>
          </a:xfrm>
        </p:grpSpPr>
        <p:pic>
          <p:nvPicPr>
            <p:cNvPr id="6192" name="Picture 4" descr="ho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" y="935"/>
              <a:ext cx="898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3" name="Text Box 5"/>
            <p:cNvSpPr txBox="1">
              <a:spLocks noChangeAspect="1" noChangeArrowheads="1"/>
            </p:cNvSpPr>
            <p:nvPr/>
          </p:nvSpPr>
          <p:spPr bwMode="auto">
            <a:xfrm>
              <a:off x="943" y="1706"/>
              <a:ext cx="862" cy="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陳桂鴻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(AMM, 1998)</a:t>
              </a:r>
            </a:p>
          </p:txBody>
        </p:sp>
      </p:grpSp>
      <p:grpSp>
        <p:nvGrpSpPr>
          <p:cNvPr id="6150" name="Group 6"/>
          <p:cNvGrpSpPr>
            <a:grpSpLocks noChangeAspect="1"/>
          </p:cNvGrpSpPr>
          <p:nvPr/>
        </p:nvGrpSpPr>
        <p:grpSpPr bwMode="auto">
          <a:xfrm>
            <a:off x="2060079" y="2171665"/>
            <a:ext cx="710214" cy="1000426"/>
            <a:chOff x="2031" y="933"/>
            <a:chExt cx="902" cy="1173"/>
          </a:xfrm>
        </p:grpSpPr>
        <p:pic>
          <p:nvPicPr>
            <p:cNvPr id="6190" name="Picture 7" descr="y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" y="933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1" name="Text Box 8"/>
            <p:cNvSpPr txBox="1">
              <a:spLocks noChangeAspect="1" noChangeArrowheads="1"/>
            </p:cNvSpPr>
            <p:nvPr/>
          </p:nvSpPr>
          <p:spPr bwMode="auto">
            <a:xfrm>
              <a:off x="2053" y="1693"/>
              <a:ext cx="862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鄭岳世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(ADV, 1996)</a:t>
              </a:r>
            </a:p>
          </p:txBody>
        </p:sp>
      </p:grpSp>
      <p:grpSp>
        <p:nvGrpSpPr>
          <p:cNvPr id="6151" name="Group 9"/>
          <p:cNvGrpSpPr>
            <a:grpSpLocks noChangeAspect="1"/>
          </p:cNvGrpSpPr>
          <p:nvPr/>
        </p:nvGrpSpPr>
        <p:grpSpPr bwMode="auto">
          <a:xfrm>
            <a:off x="4130097" y="2324794"/>
            <a:ext cx="719399" cy="992709"/>
            <a:chOff x="3120" y="935"/>
            <a:chExt cx="902" cy="1149"/>
          </a:xfrm>
        </p:grpSpPr>
        <p:pic>
          <p:nvPicPr>
            <p:cNvPr id="6188" name="Picture 10" descr="shen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9" name="Text Box 11"/>
            <p:cNvSpPr txBox="1">
              <a:spLocks noChangeAspect="1" noChangeArrowheads="1"/>
            </p:cNvSpPr>
            <p:nvPr/>
          </p:nvSpPr>
          <p:spPr bwMode="auto">
            <a:xfrm>
              <a:off x="3128" y="1677"/>
              <a:ext cx="86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林盛益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(IJCN, 2002)</a:t>
              </a:r>
            </a:p>
          </p:txBody>
        </p:sp>
      </p:grpSp>
      <p:grpSp>
        <p:nvGrpSpPr>
          <p:cNvPr id="6152" name="Group 12"/>
          <p:cNvGrpSpPr>
            <a:grpSpLocks noChangeAspect="1"/>
          </p:cNvGrpSpPr>
          <p:nvPr/>
        </p:nvGrpSpPr>
        <p:grpSpPr bwMode="auto">
          <a:xfrm>
            <a:off x="3410400" y="2129566"/>
            <a:ext cx="799364" cy="1044635"/>
            <a:chOff x="4102" y="935"/>
            <a:chExt cx="918" cy="1107"/>
          </a:xfrm>
        </p:grpSpPr>
        <p:pic>
          <p:nvPicPr>
            <p:cNvPr id="6186" name="Picture 13" descr="liwe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7" name="Text Box 14"/>
            <p:cNvSpPr txBox="1">
              <a:spLocks noChangeAspect="1" noChangeArrowheads="1"/>
            </p:cNvSpPr>
            <p:nvPr/>
          </p:nvSpPr>
          <p:spPr bwMode="auto">
            <a:xfrm>
              <a:off x="4102" y="1669"/>
              <a:ext cx="907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劉立偉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(JMST, 2000)</a:t>
              </a:r>
            </a:p>
          </p:txBody>
        </p:sp>
      </p:grpSp>
      <p:grpSp>
        <p:nvGrpSpPr>
          <p:cNvPr id="6153" name="Group 15"/>
          <p:cNvGrpSpPr>
            <a:grpSpLocks noChangeAspect="1"/>
          </p:cNvGrpSpPr>
          <p:nvPr/>
        </p:nvGrpSpPr>
        <p:grpSpPr bwMode="auto">
          <a:xfrm>
            <a:off x="5427755" y="2349445"/>
            <a:ext cx="710904" cy="937511"/>
            <a:chOff x="4572" y="935"/>
            <a:chExt cx="954" cy="1162"/>
          </a:xfrm>
        </p:grpSpPr>
        <p:pic>
          <p:nvPicPr>
            <p:cNvPr id="6184" name="Picture 16" descr="untitled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" y="935"/>
              <a:ext cx="954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5" name="Text Box 17"/>
            <p:cNvSpPr txBox="1">
              <a:spLocks noChangeAspect="1" noChangeArrowheads="1"/>
            </p:cNvSpPr>
            <p:nvPr/>
          </p:nvSpPr>
          <p:spPr bwMode="auto">
            <a:xfrm>
              <a:off x="4572" y="1661"/>
              <a:ext cx="952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蔡明宏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4" name="Group 18"/>
          <p:cNvGrpSpPr>
            <a:grpSpLocks noChangeAspect="1"/>
          </p:cNvGrpSpPr>
          <p:nvPr/>
        </p:nvGrpSpPr>
        <p:grpSpPr bwMode="auto">
          <a:xfrm>
            <a:off x="3061017" y="3267730"/>
            <a:ext cx="745267" cy="959425"/>
            <a:chOff x="593" y="2296"/>
            <a:chExt cx="953" cy="1134"/>
          </a:xfrm>
        </p:grpSpPr>
        <p:pic>
          <p:nvPicPr>
            <p:cNvPr id="6182" name="Picture 19" descr="S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3" name="Text Box 20"/>
            <p:cNvSpPr txBox="1">
              <a:spLocks noChangeAspect="1" noChangeArrowheads="1"/>
            </p:cNvSpPr>
            <p:nvPr/>
          </p:nvSpPr>
          <p:spPr bwMode="auto">
            <a:xfrm>
              <a:off x="593" y="3014"/>
              <a:ext cx="953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高聖凱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5" name="Group 21"/>
          <p:cNvGrpSpPr>
            <a:grpSpLocks noChangeAspect="1"/>
          </p:cNvGrpSpPr>
          <p:nvPr/>
        </p:nvGrpSpPr>
        <p:grpSpPr bwMode="auto">
          <a:xfrm>
            <a:off x="6060724" y="2263257"/>
            <a:ext cx="747415" cy="973443"/>
            <a:chOff x="1615" y="2296"/>
            <a:chExt cx="915" cy="1099"/>
          </a:xfrm>
        </p:grpSpPr>
        <p:pic>
          <p:nvPicPr>
            <p:cNvPr id="6180" name="Picture 22" descr="C_C_Hsieh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Text Box 23"/>
            <p:cNvSpPr txBox="1">
              <a:spLocks noChangeAspect="1" noChangeArrowheads="1"/>
            </p:cNvSpPr>
            <p:nvPr/>
          </p:nvSpPr>
          <p:spPr bwMode="auto">
            <a:xfrm>
              <a:off x="1615" y="2998"/>
              <a:ext cx="862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謝正昌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56" name="Group 30"/>
          <p:cNvGrpSpPr>
            <a:grpSpLocks noChangeAspect="1"/>
          </p:cNvGrpSpPr>
          <p:nvPr/>
        </p:nvGrpSpPr>
        <p:grpSpPr bwMode="auto">
          <a:xfrm>
            <a:off x="2024477" y="3257869"/>
            <a:ext cx="589641" cy="974404"/>
            <a:chOff x="2680" y="2523"/>
            <a:chExt cx="771" cy="1177"/>
          </a:xfrm>
        </p:grpSpPr>
        <p:pic>
          <p:nvPicPr>
            <p:cNvPr id="6178" name="Picture 31" descr="w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" y="2523"/>
              <a:ext cx="726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Text Box 32"/>
            <p:cNvSpPr txBox="1">
              <a:spLocks noChangeAspect="1" noChangeArrowheads="1"/>
            </p:cNvSpPr>
            <p:nvPr/>
          </p:nvSpPr>
          <p:spPr bwMode="auto">
            <a:xfrm>
              <a:off x="2680" y="3275"/>
              <a:ext cx="771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吳國綸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(CM, 2008)</a:t>
              </a:r>
            </a:p>
          </p:txBody>
        </p:sp>
      </p:grpSp>
      <p:sp>
        <p:nvSpPr>
          <p:cNvPr id="6157" name="Rectangle 33"/>
          <p:cNvSpPr>
            <a:spLocks noChangeArrowheads="1"/>
          </p:cNvSpPr>
          <p:nvPr/>
        </p:nvSpPr>
        <p:spPr bwMode="auto">
          <a:xfrm>
            <a:off x="-490007" y="961960"/>
            <a:ext cx="10099221" cy="44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792" tIns="25897" rIns="51792" bIns="2589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dirty="0"/>
              <a:t>以前海洋大學部</a:t>
            </a:r>
            <a:r>
              <a:rPr lang="zh-TW" altLang="en-US" sz="2400" dirty="0">
                <a:solidFill>
                  <a:srgbClr val="FF0000"/>
                </a:solidFill>
              </a:rPr>
              <a:t>河工</a:t>
            </a:r>
            <a:r>
              <a:rPr lang="zh-TW" altLang="en-US" sz="2400" dirty="0"/>
              <a:t>學長姊</a:t>
            </a:r>
            <a:r>
              <a:rPr lang="en-US" altLang="zh-TW" sz="2400" dirty="0"/>
              <a:t>(</a:t>
            </a:r>
            <a:r>
              <a:rPr lang="zh-TW" altLang="en-US" sz="2400" dirty="0"/>
              <a:t>帥哥美女</a:t>
            </a:r>
            <a:r>
              <a:rPr lang="en-US" altLang="zh-TW" sz="2400" dirty="0"/>
              <a:t>)</a:t>
            </a:r>
            <a:r>
              <a:rPr lang="zh-TW" altLang="en-US" sz="2400" dirty="0"/>
              <a:t>做的到，</a:t>
            </a:r>
            <a:r>
              <a:rPr lang="zh-TW" altLang="en-US" sz="2400" dirty="0">
                <a:solidFill>
                  <a:srgbClr val="FF0000"/>
                </a:solidFill>
              </a:rPr>
              <a:t>學弟妹們</a:t>
            </a:r>
            <a:r>
              <a:rPr lang="zh-TW" altLang="en-US" sz="2400" dirty="0"/>
              <a:t>一定行</a:t>
            </a:r>
          </a:p>
        </p:txBody>
      </p:sp>
      <p:grpSp>
        <p:nvGrpSpPr>
          <p:cNvPr id="6158" name="Group 42"/>
          <p:cNvGrpSpPr>
            <a:grpSpLocks/>
          </p:cNvGrpSpPr>
          <p:nvPr/>
        </p:nvGrpSpPr>
        <p:grpSpPr bwMode="auto">
          <a:xfrm>
            <a:off x="4223576" y="4589400"/>
            <a:ext cx="618828" cy="1253962"/>
            <a:chOff x="4944" y="816"/>
            <a:chExt cx="933" cy="1844"/>
          </a:xfrm>
        </p:grpSpPr>
        <p:pic>
          <p:nvPicPr>
            <p:cNvPr id="6176" name="Picture 35" descr="CIMG060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" y="816"/>
              <a:ext cx="753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7" name="Text Box 36"/>
            <p:cNvSpPr txBox="1">
              <a:spLocks noChangeAspect="1" noChangeArrowheads="1"/>
            </p:cNvSpPr>
            <p:nvPr/>
          </p:nvSpPr>
          <p:spPr bwMode="auto">
            <a:xfrm>
              <a:off x="4944" y="1990"/>
              <a:ext cx="933" cy="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蕭宇志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(ISOPE, 2010)</a:t>
              </a:r>
            </a:p>
          </p:txBody>
        </p:sp>
      </p:grpSp>
      <p:grpSp>
        <p:nvGrpSpPr>
          <p:cNvPr id="6159" name="Group 37"/>
          <p:cNvGrpSpPr>
            <a:grpSpLocks/>
          </p:cNvGrpSpPr>
          <p:nvPr/>
        </p:nvGrpSpPr>
        <p:grpSpPr bwMode="auto">
          <a:xfrm>
            <a:off x="4792674" y="2261087"/>
            <a:ext cx="693029" cy="892338"/>
            <a:chOff x="5388" y="1430"/>
            <a:chExt cx="856" cy="1055"/>
          </a:xfrm>
        </p:grpSpPr>
        <p:pic>
          <p:nvPicPr>
            <p:cNvPr id="6174" name="Picture 38" descr="yeih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" y="1430"/>
              <a:ext cx="856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5" name="Text Box 39"/>
            <p:cNvSpPr txBox="1">
              <a:spLocks noChangeArrowheads="1"/>
            </p:cNvSpPr>
            <p:nvPr/>
          </p:nvSpPr>
          <p:spPr bwMode="auto">
            <a:xfrm>
              <a:off x="5388" y="2115"/>
              <a:ext cx="852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0625" tIns="26325" rIns="50625" bIns="26325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ea typeface="細明體" panose="02020509000000000000" pitchFamily="49" charset="-120"/>
                </a:rPr>
                <a:t>葉雅婷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2004)</a:t>
              </a:r>
            </a:p>
          </p:txBody>
        </p:sp>
      </p:grpSp>
      <p:grpSp>
        <p:nvGrpSpPr>
          <p:cNvPr id="6160" name="Group 24"/>
          <p:cNvGrpSpPr>
            <a:grpSpLocks noChangeAspect="1"/>
          </p:cNvGrpSpPr>
          <p:nvPr/>
        </p:nvGrpSpPr>
        <p:grpSpPr bwMode="auto">
          <a:xfrm>
            <a:off x="2534513" y="3498056"/>
            <a:ext cx="622487" cy="944768"/>
            <a:chOff x="2618" y="2296"/>
            <a:chExt cx="955" cy="1336"/>
          </a:xfrm>
        </p:grpSpPr>
        <p:pic>
          <p:nvPicPr>
            <p:cNvPr id="6172" name="Picture 25" descr="untitled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3" name="Text Box 26"/>
            <p:cNvSpPr txBox="1">
              <a:spLocks noChangeAspect="1" noChangeArrowheads="1"/>
            </p:cNvSpPr>
            <p:nvPr/>
          </p:nvSpPr>
          <p:spPr bwMode="auto">
            <a:xfrm>
              <a:off x="2618" y="2987"/>
              <a:ext cx="908" cy="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 dirty="0">
                  <a:solidFill>
                    <a:srgbClr val="0000CC"/>
                  </a:solidFill>
                  <a:ea typeface="細明體" panose="02020509000000000000" pitchFamily="49" charset="-120"/>
                </a:rPr>
                <a:t>余尚儒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61" name="Group 49"/>
          <p:cNvGrpSpPr>
            <a:grpSpLocks/>
          </p:cNvGrpSpPr>
          <p:nvPr/>
        </p:nvGrpSpPr>
        <p:grpSpPr bwMode="auto">
          <a:xfrm>
            <a:off x="4550159" y="3463036"/>
            <a:ext cx="918366" cy="1178854"/>
            <a:chOff x="3798" y="2256"/>
            <a:chExt cx="1404" cy="1833"/>
          </a:xfrm>
        </p:grpSpPr>
        <p:pic>
          <p:nvPicPr>
            <p:cNvPr id="6170" name="Picture 40" descr="10403653_774519522581735_6166930572900708054_n (1)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8" t="4291" r="22226" b="46811"/>
            <a:stretch>
              <a:fillRect/>
            </a:stretch>
          </p:blipFill>
          <p:spPr bwMode="auto">
            <a:xfrm>
              <a:off x="4128" y="2256"/>
              <a:ext cx="901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Text Box 41"/>
            <p:cNvSpPr txBox="1">
              <a:spLocks noChangeAspect="1" noChangeArrowheads="1"/>
            </p:cNvSpPr>
            <p:nvPr/>
          </p:nvSpPr>
          <p:spPr bwMode="auto">
            <a:xfrm>
              <a:off x="3798" y="3380"/>
              <a:ext cx="1404" cy="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高怡絹</a:t>
              </a:r>
              <a:endParaRPr lang="en-US" altLang="zh-TW" sz="675">
                <a:solidFill>
                  <a:srgbClr val="0000CC"/>
                </a:solidFill>
                <a:ea typeface="細明體" panose="02020509000000000000" pitchFamily="49" charset="-120"/>
              </a:endParaRP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(Acta Mechanica, 2014)</a:t>
              </a:r>
            </a:p>
          </p:txBody>
        </p:sp>
      </p:grpSp>
      <p:grpSp>
        <p:nvGrpSpPr>
          <p:cNvPr id="6162" name="Group 46"/>
          <p:cNvGrpSpPr>
            <a:grpSpLocks/>
          </p:cNvGrpSpPr>
          <p:nvPr/>
        </p:nvGrpSpPr>
        <p:grpSpPr bwMode="auto">
          <a:xfrm>
            <a:off x="3657034" y="3544935"/>
            <a:ext cx="686693" cy="1064957"/>
            <a:chOff x="3216" y="2256"/>
            <a:chExt cx="933" cy="1432"/>
          </a:xfrm>
        </p:grpSpPr>
        <p:sp>
          <p:nvSpPr>
            <p:cNvPr id="6168" name="Text Box 29"/>
            <p:cNvSpPr txBox="1">
              <a:spLocks noChangeAspect="1" noChangeArrowheads="1"/>
            </p:cNvSpPr>
            <p:nvPr/>
          </p:nvSpPr>
          <p:spPr bwMode="auto">
            <a:xfrm>
              <a:off x="3216" y="3215"/>
              <a:ext cx="933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李家瑋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  <p:pic>
          <p:nvPicPr>
            <p:cNvPr id="6169" name="Picture 4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256"/>
              <a:ext cx="803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63" name="Group 48"/>
          <p:cNvGrpSpPr>
            <a:grpSpLocks/>
          </p:cNvGrpSpPr>
          <p:nvPr/>
        </p:nvGrpSpPr>
        <p:grpSpPr bwMode="auto">
          <a:xfrm>
            <a:off x="5331802" y="3377188"/>
            <a:ext cx="547223" cy="987068"/>
            <a:chOff x="4971" y="2400"/>
            <a:chExt cx="933" cy="1694"/>
          </a:xfrm>
        </p:grpSpPr>
        <p:sp>
          <p:nvSpPr>
            <p:cNvPr id="6166" name="Text Box 43"/>
            <p:cNvSpPr txBox="1">
              <a:spLocks noChangeAspect="1" noChangeArrowheads="1"/>
            </p:cNvSpPr>
            <p:nvPr/>
          </p:nvSpPr>
          <p:spPr bwMode="auto">
            <a:xfrm>
              <a:off x="4971" y="3312"/>
              <a:ext cx="933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 dirty="0">
                  <a:solidFill>
                    <a:srgbClr val="0000CC"/>
                  </a:solidFill>
                  <a:ea typeface="細明體" panose="02020509000000000000" pitchFamily="49" charset="-120"/>
                </a:rPr>
                <a:t>凃雅瀞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(CS, 2014)</a:t>
              </a:r>
            </a:p>
          </p:txBody>
        </p:sp>
        <p:pic>
          <p:nvPicPr>
            <p:cNvPr id="6167" name="Picture 47" descr="10752_872806576067527_650411578918296867_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14999" r="49686" b="48137"/>
            <a:stretch>
              <a:fillRect/>
            </a:stretch>
          </p:blipFill>
          <p:spPr bwMode="auto">
            <a:xfrm>
              <a:off x="5040" y="2400"/>
              <a:ext cx="68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4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2" y="3338495"/>
            <a:ext cx="549338" cy="7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 Box 43"/>
          <p:cNvSpPr txBox="1">
            <a:spLocks noChangeAspect="1" noChangeArrowheads="1"/>
          </p:cNvSpPr>
          <p:nvPr/>
        </p:nvSpPr>
        <p:spPr bwMode="auto">
          <a:xfrm>
            <a:off x="6297521" y="3927655"/>
            <a:ext cx="748308" cy="3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黃乙玲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(AML, 2019)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80" y="4209176"/>
            <a:ext cx="375374" cy="5003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63" y="4214490"/>
            <a:ext cx="420589" cy="5003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78" y="4208788"/>
            <a:ext cx="342663" cy="49733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13" y="4218096"/>
            <a:ext cx="371483" cy="493175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5214938" y="4714876"/>
            <a:ext cx="2053446" cy="31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lnSpc>
                <a:spcPts val="675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邵程祥</a:t>
            </a:r>
            <a:r>
              <a:rPr lang="en-US" altLang="zh-TW" sz="675" dirty="0">
                <a:solidFill>
                  <a:srgbClr val="0000CC"/>
                </a:solidFill>
                <a:ea typeface="細明體" panose="02020509000000000000" pitchFamily="49" charset="-120"/>
              </a:rPr>
              <a:t>&amp;</a:t>
            </a: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呂政軒        戴暐宸     周彥廷</a:t>
            </a:r>
          </a:p>
          <a:p>
            <a:pPr>
              <a:lnSpc>
                <a:spcPts val="675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619" dirty="0">
                <a:solidFill>
                  <a:srgbClr val="CC3300"/>
                </a:solidFill>
                <a:ea typeface="細明體" panose="02020509000000000000" pitchFamily="49" charset="-120"/>
              </a:rPr>
              <a:t>                   </a:t>
            </a:r>
            <a:r>
              <a:rPr lang="en-US" altLang="zh-TW" sz="619" dirty="0">
                <a:solidFill>
                  <a:srgbClr val="CC3300"/>
                </a:solidFill>
                <a:ea typeface="細明體" panose="02020509000000000000" pitchFamily="49" charset="-120"/>
              </a:rPr>
              <a:t>(JOM, 2021)</a:t>
            </a:r>
            <a:r>
              <a:rPr lang="zh-TW" altLang="en-US" sz="619" dirty="0">
                <a:solidFill>
                  <a:srgbClr val="CC3300"/>
                </a:solidFill>
                <a:ea typeface="細明體" panose="02020509000000000000" pitchFamily="49" charset="-120"/>
              </a:rPr>
              <a:t>     </a:t>
            </a:r>
            <a:r>
              <a:rPr lang="en-US" altLang="zh-TW" sz="619" dirty="0">
                <a:solidFill>
                  <a:srgbClr val="CC3300"/>
                </a:solidFill>
                <a:ea typeface="細明體" panose="02020509000000000000" pitchFamily="49" charset="-120"/>
              </a:rPr>
              <a:t>(CPAA, 2021)  (EABE2021)</a:t>
            </a:r>
          </a:p>
        </p:txBody>
      </p:sp>
      <p:pic>
        <p:nvPicPr>
          <p:cNvPr id="1027" name="Picture 3" descr="浩真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65" y="4286475"/>
            <a:ext cx="420734" cy="61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2342732" y="4750994"/>
            <a:ext cx="748308" cy="45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高浩真</a:t>
            </a:r>
            <a:endParaRPr lang="en-US" altLang="zh-TW" sz="675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(JLFNVAC, 2022)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3"/>
          <a:srcRect l="2776" t="33338" r="41674" b="11630"/>
          <a:stretch/>
        </p:blipFill>
        <p:spPr>
          <a:xfrm>
            <a:off x="3086140" y="4262377"/>
            <a:ext cx="467677" cy="617625"/>
          </a:xfrm>
          <a:prstGeom prst="rect">
            <a:avLst/>
          </a:prstGeom>
        </p:spPr>
      </p:pic>
      <p:sp>
        <p:nvSpPr>
          <p:cNvPr id="59" name="Text Box 43"/>
          <p:cNvSpPr txBox="1">
            <a:spLocks noChangeAspect="1" noChangeArrowheads="1"/>
          </p:cNvSpPr>
          <p:nvPr/>
        </p:nvSpPr>
        <p:spPr bwMode="auto">
          <a:xfrm>
            <a:off x="3381791" y="4735487"/>
            <a:ext cx="748308" cy="3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曹美娜</a:t>
            </a:r>
            <a:endParaRPr lang="en-US" altLang="zh-TW" sz="675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(MRC, 2022)</a:t>
            </a: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8701" r="-398" b="16299"/>
          <a:stretch>
            <a:fillRect/>
          </a:stretch>
        </p:blipFill>
        <p:spPr bwMode="auto">
          <a:xfrm>
            <a:off x="7045830" y="3205855"/>
            <a:ext cx="567035" cy="56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0" descr="\\140.121.146.149\web\member\50047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34" y="4022190"/>
            <a:ext cx="559892" cy="55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43"/>
          <p:cNvSpPr txBox="1">
            <a:spLocks noChangeAspect="1" noChangeArrowheads="1"/>
          </p:cNvSpPr>
          <p:nvPr/>
        </p:nvSpPr>
        <p:spPr bwMode="auto">
          <a:xfrm>
            <a:off x="6863376" y="4578541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/>
              <a:t>臧紀甯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(JCIE, 2023)</a:t>
            </a:r>
          </a:p>
        </p:txBody>
      </p:sp>
      <p:sp>
        <p:nvSpPr>
          <p:cNvPr id="63" name="Text Box 43"/>
          <p:cNvSpPr txBox="1">
            <a:spLocks noChangeAspect="1" noChangeArrowheads="1"/>
          </p:cNvSpPr>
          <p:nvPr/>
        </p:nvSpPr>
        <p:spPr bwMode="auto">
          <a:xfrm>
            <a:off x="6709631" y="3749913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(JCIE®, 2023)</a:t>
            </a:r>
          </a:p>
        </p:txBody>
      </p:sp>
      <p:pic>
        <p:nvPicPr>
          <p:cNvPr id="64" name="圖片 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23242" r="2791" b="3281"/>
          <a:stretch>
            <a:fillRect/>
          </a:stretch>
        </p:blipFill>
        <p:spPr bwMode="auto">
          <a:xfrm>
            <a:off x="7105353" y="4763169"/>
            <a:ext cx="754856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43"/>
          <p:cNvSpPr txBox="1">
            <a:spLocks noChangeAspect="1" noChangeArrowheads="1"/>
          </p:cNvSpPr>
          <p:nvPr/>
        </p:nvSpPr>
        <p:spPr bwMode="auto">
          <a:xfrm>
            <a:off x="6806891" y="5484726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/>
              <a:t>曹美娜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(MRC, 2023)</a:t>
            </a:r>
          </a:p>
        </p:txBody>
      </p:sp>
      <p:pic>
        <p:nvPicPr>
          <p:cNvPr id="66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6567" y="1719048"/>
            <a:ext cx="1115711" cy="1104816"/>
          </a:xfrm>
          <a:prstGeom prst="rect">
            <a:avLst/>
          </a:prstGeom>
        </p:spPr>
      </p:pic>
      <p:pic>
        <p:nvPicPr>
          <p:cNvPr id="69" name="圖片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408" y="1781831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84" y="4571189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048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7" y="1584249"/>
            <a:ext cx="7376042" cy="4154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NTOU MSV 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大學生</a:t>
            </a: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論文成功案例</a:t>
            </a: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en-US" altLang="zh-TW" sz="21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1984-2025)</a:t>
            </a:r>
            <a:r>
              <a:rPr lang="zh-TW" altLang="en-US" sz="21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小兵立大功</a:t>
            </a:r>
          </a:p>
        </p:txBody>
      </p:sp>
      <p:sp>
        <p:nvSpPr>
          <p:cNvPr id="79875" name="Rectangle 12"/>
          <p:cNvSpPr>
            <a:spLocks noChangeArrowheads="1"/>
          </p:cNvSpPr>
          <p:nvPr/>
        </p:nvSpPr>
        <p:spPr bwMode="auto">
          <a:xfrm>
            <a:off x="2643190" y="1877747"/>
            <a:ext cx="1847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76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863500" y="2037576"/>
            <a:ext cx="671980" cy="44307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279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endParaRPr lang="zh-TW" altLang="en-US" sz="2279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9877" name="群組 17"/>
          <p:cNvGrpSpPr>
            <a:grpSpLocks/>
          </p:cNvGrpSpPr>
          <p:nvPr/>
        </p:nvGrpSpPr>
        <p:grpSpPr bwMode="auto">
          <a:xfrm>
            <a:off x="2007400" y="2434457"/>
            <a:ext cx="2613156" cy="1004936"/>
            <a:chOff x="827584" y="1399034"/>
            <a:chExt cx="6193863" cy="2382031"/>
          </a:xfrm>
        </p:grpSpPr>
        <p:grpSp>
          <p:nvGrpSpPr>
            <p:cNvPr id="79905" name="群組 16"/>
            <p:cNvGrpSpPr>
              <a:grpSpLocks/>
            </p:cNvGrpSpPr>
            <p:nvPr/>
          </p:nvGrpSpPr>
          <p:grpSpPr bwMode="auto">
            <a:xfrm>
              <a:off x="827584" y="1399034"/>
              <a:ext cx="5976664" cy="2382031"/>
              <a:chOff x="827584" y="1399034"/>
              <a:chExt cx="5976664" cy="2382031"/>
            </a:xfrm>
          </p:grpSpPr>
          <p:grpSp>
            <p:nvGrpSpPr>
              <p:cNvPr id="79907" name="群組 15"/>
              <p:cNvGrpSpPr>
                <a:grpSpLocks/>
              </p:cNvGrpSpPr>
              <p:nvPr/>
            </p:nvGrpSpPr>
            <p:grpSpPr bwMode="auto">
              <a:xfrm>
                <a:off x="827584" y="1399034"/>
                <a:ext cx="5976664" cy="2382031"/>
                <a:chOff x="827584" y="1399034"/>
                <a:chExt cx="5976664" cy="2382031"/>
              </a:xfrm>
            </p:grpSpPr>
            <p:grpSp>
              <p:nvGrpSpPr>
                <p:cNvPr id="79909" name="群組 14"/>
                <p:cNvGrpSpPr>
                  <a:grpSpLocks/>
                </p:cNvGrpSpPr>
                <p:nvPr/>
              </p:nvGrpSpPr>
              <p:grpSpPr bwMode="auto">
                <a:xfrm>
                  <a:off x="827584" y="1399034"/>
                  <a:ext cx="5976664" cy="2382031"/>
                  <a:chOff x="827584" y="1399034"/>
                  <a:chExt cx="5976664" cy="2382031"/>
                </a:xfrm>
              </p:grpSpPr>
              <p:grpSp>
                <p:nvGrpSpPr>
                  <p:cNvPr id="79911" name="群組 10"/>
                  <p:cNvGrpSpPr>
                    <a:grpSpLocks/>
                  </p:cNvGrpSpPr>
                  <p:nvPr/>
                </p:nvGrpSpPr>
                <p:grpSpPr bwMode="auto">
                  <a:xfrm>
                    <a:off x="847456" y="1399034"/>
                    <a:ext cx="5956792" cy="1885950"/>
                    <a:chOff x="127224" y="1268760"/>
                    <a:chExt cx="5956792" cy="1885950"/>
                  </a:xfrm>
                </p:grpSpPr>
                <p:pic>
                  <p:nvPicPr>
                    <p:cNvPr id="79913" name="Picture 9" descr="Advances in Engineering Software 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7224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4" name="Picture 10" descr="Applied Mathematical Modelling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19672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5" name="Picture 11" descr="海洋學刊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41357" y="1268760"/>
                      <a:ext cx="1398588" cy="18684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6" name="Picture 13" descr="IJCNAA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16016" y="1268760"/>
                      <a:ext cx="1368000" cy="1800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79912" name="文字方塊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7584" y="3284983"/>
                    <a:ext cx="1657358" cy="496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1996</a:t>
                    </a:r>
                    <a:r>
                      <a:rPr kumimoji="0" lang="zh-TW" altLang="en-US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鄭岳世</a:t>
                    </a:r>
                  </a:p>
                </p:txBody>
              </p:sp>
            </p:grpSp>
            <p:sp>
              <p:nvSpPr>
                <p:cNvPr id="79910" name="文字方塊 23"/>
                <p:cNvSpPr txBox="1">
                  <a:spLocks noChangeArrowheads="1"/>
                </p:cNvSpPr>
                <p:nvPr/>
              </p:nvSpPr>
              <p:spPr bwMode="auto">
                <a:xfrm>
                  <a:off x="2309765" y="3284983"/>
                  <a:ext cx="1657358" cy="49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1998</a:t>
                  </a:r>
                  <a:r>
                    <a:rPr kumimoji="0" lang="zh-TW" altLang="en-US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陳桂鴻</a:t>
                  </a:r>
                </a:p>
              </p:txBody>
            </p:sp>
          </p:grpSp>
          <p:sp>
            <p:nvSpPr>
              <p:cNvPr id="79908" name="文字方塊 24"/>
              <p:cNvSpPr txBox="1">
                <a:spLocks noChangeArrowheads="1"/>
              </p:cNvSpPr>
              <p:nvPr/>
            </p:nvSpPr>
            <p:spPr bwMode="auto">
              <a:xfrm>
                <a:off x="3893941" y="3284983"/>
                <a:ext cx="1657358" cy="496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2000</a:t>
                </a:r>
                <a:r>
                  <a:rPr kumimoji="0" lang="zh-TW" altLang="en-US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劉立偉</a:t>
                </a:r>
              </a:p>
            </p:txBody>
          </p:sp>
        </p:grpSp>
        <p:sp>
          <p:nvSpPr>
            <p:cNvPr id="79906" name="文字方塊 25"/>
            <p:cNvSpPr txBox="1">
              <a:spLocks noChangeArrowheads="1"/>
            </p:cNvSpPr>
            <p:nvPr/>
          </p:nvSpPr>
          <p:spPr bwMode="auto">
            <a:xfrm>
              <a:off x="5364089" y="3278131"/>
              <a:ext cx="1657358" cy="496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2002</a:t>
              </a:r>
              <a:r>
                <a:rPr kumimoji="0" lang="zh-TW" altLang="en-US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 林盛益</a:t>
              </a:r>
              <a:endParaRPr kumimoji="0" lang="en-US" altLang="zh-TW" sz="760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9878" name="群組 26"/>
          <p:cNvGrpSpPr>
            <a:grpSpLocks/>
          </p:cNvGrpSpPr>
          <p:nvPr/>
        </p:nvGrpSpPr>
        <p:grpSpPr bwMode="auto">
          <a:xfrm>
            <a:off x="2043114" y="3394845"/>
            <a:ext cx="4440466" cy="1459176"/>
            <a:chOff x="1589684" y="3787782"/>
            <a:chExt cx="10526809" cy="3458124"/>
          </a:xfrm>
        </p:grpSpPr>
        <p:grpSp>
          <p:nvGrpSpPr>
            <p:cNvPr id="79887" name="群組 22"/>
            <p:cNvGrpSpPr>
              <a:grpSpLocks/>
            </p:cNvGrpSpPr>
            <p:nvPr/>
          </p:nvGrpSpPr>
          <p:grpSpPr bwMode="auto">
            <a:xfrm>
              <a:off x="1589684" y="3787782"/>
              <a:ext cx="10526809" cy="3458124"/>
              <a:chOff x="1589684" y="3787782"/>
              <a:chExt cx="10526809" cy="3458124"/>
            </a:xfrm>
          </p:grpSpPr>
          <p:grpSp>
            <p:nvGrpSpPr>
              <p:cNvPr id="79889" name="群組 21"/>
              <p:cNvGrpSpPr>
                <a:grpSpLocks/>
              </p:cNvGrpSpPr>
              <p:nvPr/>
            </p:nvGrpSpPr>
            <p:grpSpPr bwMode="auto">
              <a:xfrm>
                <a:off x="1589684" y="3787782"/>
                <a:ext cx="10526809" cy="3458124"/>
                <a:chOff x="1589684" y="3787782"/>
                <a:chExt cx="10526809" cy="3458124"/>
              </a:xfrm>
            </p:grpSpPr>
            <p:grpSp>
              <p:nvGrpSpPr>
                <p:cNvPr id="79891" name="群組 20"/>
                <p:cNvGrpSpPr>
                  <a:grpSpLocks/>
                </p:cNvGrpSpPr>
                <p:nvPr/>
              </p:nvGrpSpPr>
              <p:grpSpPr bwMode="auto">
                <a:xfrm>
                  <a:off x="1589684" y="3787782"/>
                  <a:ext cx="10526809" cy="3458124"/>
                  <a:chOff x="1589684" y="3787782"/>
                  <a:chExt cx="10526809" cy="3458124"/>
                </a:xfrm>
              </p:grpSpPr>
              <p:grpSp>
                <p:nvGrpSpPr>
                  <p:cNvPr id="79893" name="群組 19"/>
                  <p:cNvGrpSpPr>
                    <a:grpSpLocks/>
                  </p:cNvGrpSpPr>
                  <p:nvPr/>
                </p:nvGrpSpPr>
                <p:grpSpPr bwMode="auto">
                  <a:xfrm>
                    <a:off x="1589684" y="3787782"/>
                    <a:ext cx="10526809" cy="3458124"/>
                    <a:chOff x="1589684" y="3787782"/>
                    <a:chExt cx="10526809" cy="3458124"/>
                  </a:xfrm>
                </p:grpSpPr>
                <p:grpSp>
                  <p:nvGrpSpPr>
                    <p:cNvPr id="79895" name="群組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0043" y="3787782"/>
                      <a:ext cx="10496450" cy="3458124"/>
                      <a:chOff x="1620043" y="3787782"/>
                      <a:chExt cx="10496450" cy="3458124"/>
                    </a:xfrm>
                  </p:grpSpPr>
                  <p:grpSp>
                    <p:nvGrpSpPr>
                      <p:cNvPr id="79897" name="群組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0043" y="3787782"/>
                        <a:ext cx="8888136" cy="1885950"/>
                        <a:chOff x="1620043" y="4256620"/>
                        <a:chExt cx="8888136" cy="1885950"/>
                      </a:xfrm>
                    </p:grpSpPr>
                    <p:pic>
                      <p:nvPicPr>
                        <p:cNvPr id="79899" name="Picture 3" descr="EEEV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7861" y="4266742"/>
                          <a:ext cx="1381125" cy="180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0" name="Picture 4" descr="ActaMechanica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7416" y="4257218"/>
                          <a:ext cx="13716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1" name="Picture 5" descr="ISOPE_J_Face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4279575"/>
                          <a:ext cx="13680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2" name="Picture 6" descr="Computational Mechanic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1357" y="4256620"/>
                          <a:ext cx="1343025" cy="1885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3" name="Picture 7" descr="Engineering Analysis with Boundary Element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0673" y="4266742"/>
                          <a:ext cx="1287506" cy="18097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4" name="Picture 8" descr="coverimag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0043" y="4258995"/>
                          <a:ext cx="1381125" cy="1876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79898" name="文字方塊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85805" y="5641217"/>
                        <a:ext cx="2930688" cy="1604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90000"/>
                          <a:buChar char="•"/>
                          <a:defRPr kumimoji="1" sz="32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Char char="•"/>
                          <a:defRPr kumimoji="1" sz="24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2004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葉雅婷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謝正昌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李家瑋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余尚儒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周彥廷 </a:t>
                        </a: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邵程祥</a:t>
                        </a:r>
                      </a:p>
                    </p:txBody>
                  </p:sp>
                </p:grpSp>
                <p:sp>
                  <p:nvSpPr>
                    <p:cNvPr id="79896" name="文字方塊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89684" y="5673732"/>
                      <a:ext cx="1657632" cy="7731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760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760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 蔡明宏</a:t>
                      </a:r>
                      <a:endPara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760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760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 高聖凱</a:t>
                      </a:r>
                    </a:p>
                  </p:txBody>
                </p:sp>
              </p:grpSp>
              <p:sp>
                <p:nvSpPr>
                  <p:cNvPr id="79894" name="文字方塊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1853" y="5663544"/>
                    <a:ext cx="1657632" cy="4959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2008</a:t>
                    </a:r>
                    <a:r>
                      <a:rPr kumimoji="0" lang="zh-TW" altLang="en-US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吳國倫</a:t>
                    </a:r>
                  </a:p>
                </p:txBody>
              </p:sp>
            </p:grpSp>
            <p:sp>
              <p:nvSpPr>
                <p:cNvPr id="79892" name="文字方塊 30"/>
                <p:cNvSpPr txBox="1">
                  <a:spLocks noChangeArrowheads="1"/>
                </p:cNvSpPr>
                <p:nvPr/>
              </p:nvSpPr>
              <p:spPr bwMode="auto">
                <a:xfrm>
                  <a:off x="4572000" y="5630012"/>
                  <a:ext cx="1657632" cy="4959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2010</a:t>
                  </a:r>
                  <a:r>
                    <a:rPr kumimoji="0" lang="zh-TW" altLang="en-US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蕭宇志</a:t>
                  </a:r>
                </a:p>
              </p:txBody>
            </p:sp>
          </p:grpSp>
          <p:sp>
            <p:nvSpPr>
              <p:cNvPr id="79890" name="文字方塊 31"/>
              <p:cNvSpPr txBox="1">
                <a:spLocks noChangeArrowheads="1"/>
              </p:cNvSpPr>
              <p:nvPr/>
            </p:nvSpPr>
            <p:spPr bwMode="auto">
              <a:xfrm>
                <a:off x="6126189" y="5630012"/>
                <a:ext cx="1657632" cy="495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2014</a:t>
                </a:r>
                <a:r>
                  <a:rPr kumimoji="0" lang="zh-TW" altLang="en-US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高怡絹</a:t>
                </a:r>
                <a:endPara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9888" name="文字方塊 32"/>
            <p:cNvSpPr txBox="1">
              <a:spLocks noChangeArrowheads="1"/>
            </p:cNvSpPr>
            <p:nvPr/>
          </p:nvSpPr>
          <p:spPr bwMode="auto">
            <a:xfrm>
              <a:off x="7668345" y="5607652"/>
              <a:ext cx="1657632" cy="495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2016</a:t>
              </a:r>
              <a:r>
                <a:rPr kumimoji="0" lang="zh-TW" altLang="en-US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 凃雅瀞</a:t>
              </a:r>
              <a:endParaRPr kumimoji="0" lang="en-US" altLang="zh-TW" sz="760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9879" name="文字方塊 33"/>
          <p:cNvSpPr txBox="1">
            <a:spLocks noChangeArrowheads="1"/>
          </p:cNvSpPr>
          <p:nvPr/>
        </p:nvSpPr>
        <p:spPr bwMode="auto">
          <a:xfrm>
            <a:off x="2421673" y="1105347"/>
            <a:ext cx="53690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目前已有</a:t>
            </a: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篇文章刊登，遍及</a:t>
            </a: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種期刊</a:t>
            </a:r>
            <a:r>
              <a:rPr kumimoji="0" lang="en-US" altLang="zh-TW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kumimoji="0" lang="zh-TW" altLang="en-US" sz="76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62227" y="4651399"/>
            <a:ext cx="2339103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有為者，亦若是</a:t>
            </a:r>
            <a:endParaRPr lang="zh-TW" alt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9881" name="文字方塊 32"/>
          <p:cNvSpPr txBox="1">
            <a:spLocks noChangeArrowheads="1"/>
          </p:cNvSpPr>
          <p:nvPr/>
        </p:nvSpPr>
        <p:spPr bwMode="auto">
          <a:xfrm>
            <a:off x="4589866" y="3227016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2014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 凃雅瀞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9882" name="Picture 2" descr="Wave Motion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79" y="2470724"/>
            <a:ext cx="592039" cy="74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圖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777" y="2476907"/>
            <a:ext cx="527745" cy="72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文字方塊 32"/>
          <p:cNvSpPr txBox="1">
            <a:spLocks noChangeArrowheads="1"/>
          </p:cNvSpPr>
          <p:nvPr/>
        </p:nvSpPr>
        <p:spPr bwMode="auto">
          <a:xfrm>
            <a:off x="5197978" y="3226931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2018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 陳聖劻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78" y="3399159"/>
            <a:ext cx="603725" cy="767550"/>
          </a:xfrm>
          <a:prstGeom prst="rect">
            <a:avLst/>
          </a:prstGeom>
        </p:spPr>
      </p:pic>
      <p:sp>
        <p:nvSpPr>
          <p:cNvPr id="46" name="文字方塊 12"/>
          <p:cNvSpPr txBox="1">
            <a:spLocks noChangeArrowheads="1"/>
          </p:cNvSpPr>
          <p:nvPr/>
        </p:nvSpPr>
        <p:spPr bwMode="auto">
          <a:xfrm>
            <a:off x="5852935" y="4181262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戴暐宸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文字方塊 12"/>
          <p:cNvSpPr txBox="1">
            <a:spLocks noChangeArrowheads="1"/>
          </p:cNvSpPr>
          <p:nvPr/>
        </p:nvSpPr>
        <p:spPr bwMode="auto">
          <a:xfrm>
            <a:off x="5838178" y="3131842"/>
            <a:ext cx="1015021" cy="32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周彥廷 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邵程祥 呂政軒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27" y="2370822"/>
            <a:ext cx="551915" cy="77470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04791" y="3404532"/>
            <a:ext cx="583719" cy="779777"/>
          </a:xfrm>
          <a:prstGeom prst="rect">
            <a:avLst/>
          </a:prstGeom>
        </p:spPr>
      </p:pic>
      <p:sp>
        <p:nvSpPr>
          <p:cNvPr id="50" name="日期版面配置區 1"/>
          <p:cNvSpPr txBox="1">
            <a:spLocks/>
          </p:cNvSpPr>
          <p:nvPr/>
        </p:nvSpPr>
        <p:spPr bwMode="auto">
          <a:xfrm>
            <a:off x="2085975" y="5071169"/>
            <a:ext cx="1071563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Char char="•"/>
              <a:defRPr kumimoji="1" sz="32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8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4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1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5986462" y="5057775"/>
            <a:ext cx="1071563" cy="2571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417910" indent="-160735">
              <a:spcBef>
                <a:spcPct val="20000"/>
              </a:spcBef>
              <a:buClr>
                <a:schemeClr val="hlink"/>
              </a:buClr>
              <a:buChar char="–"/>
              <a:defRPr kumimoji="1" sz="157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642938" indent="-128588">
              <a:spcBef>
                <a:spcPct val="20000"/>
              </a:spcBef>
              <a:buClr>
                <a:schemeClr val="accent1"/>
              </a:buClr>
              <a:buChar char="•"/>
              <a:defRPr kumimoji="1" sz="135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900113" indent="-128588">
              <a:spcBef>
                <a:spcPct val="20000"/>
              </a:spcBef>
              <a:buClr>
                <a:schemeClr val="hlink"/>
              </a:buClr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157288" indent="-128588">
              <a:spcBef>
                <a:spcPct val="20000"/>
              </a:spcBef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    Page 3</a:t>
            </a:r>
          </a:p>
        </p:txBody>
      </p:sp>
      <p:sp>
        <p:nvSpPr>
          <p:cNvPr id="52" name="文字方塊 12"/>
          <p:cNvSpPr txBox="1">
            <a:spLocks noChangeArrowheads="1"/>
          </p:cNvSpPr>
          <p:nvPr/>
        </p:nvSpPr>
        <p:spPr bwMode="auto">
          <a:xfrm>
            <a:off x="6504793" y="4192128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高浩真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8433" y="2365316"/>
            <a:ext cx="581681" cy="775575"/>
          </a:xfrm>
          <a:prstGeom prst="rect">
            <a:avLst/>
          </a:prstGeom>
        </p:spPr>
      </p:pic>
      <p:sp>
        <p:nvSpPr>
          <p:cNvPr id="53" name="文字方塊 12"/>
          <p:cNvSpPr txBox="1">
            <a:spLocks noChangeArrowheads="1"/>
          </p:cNvSpPr>
          <p:nvPr/>
        </p:nvSpPr>
        <p:spPr bwMode="auto">
          <a:xfrm>
            <a:off x="6406368" y="3131840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曹美娜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23" y="2649099"/>
            <a:ext cx="573875" cy="745746"/>
          </a:xfrm>
          <a:prstGeom prst="rect">
            <a:avLst/>
          </a:prstGeom>
        </p:spPr>
      </p:pic>
      <p:sp>
        <p:nvSpPr>
          <p:cNvPr id="54" name="Text Box 43"/>
          <p:cNvSpPr txBox="1">
            <a:spLocks noChangeAspect="1" noChangeArrowheads="1"/>
          </p:cNvSpPr>
          <p:nvPr/>
        </p:nvSpPr>
        <p:spPr bwMode="auto">
          <a:xfrm>
            <a:off x="6870289" y="3425314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zh-TW" altLang="en-US" sz="675" dirty="0"/>
              <a:t>臧紀甯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15" y="3721633"/>
            <a:ext cx="749381" cy="1068266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6850521" y="4773424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18" y="3734412"/>
            <a:ext cx="783347" cy="1044463"/>
          </a:xfrm>
          <a:prstGeom prst="rect">
            <a:avLst/>
          </a:prstGeom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7790701" y="4767978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60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0855" y="2291597"/>
            <a:ext cx="1115711" cy="1104816"/>
          </a:xfrm>
          <a:prstGeom prst="rect">
            <a:avLst/>
          </a:prstGeom>
        </p:spPr>
      </p:pic>
      <p:pic>
        <p:nvPicPr>
          <p:cNvPr id="61" name="圖片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18" y="954168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7" y="4503804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6" descr="Journal of the Chinese Institute of Engineers | Taylor &amp; Francis Online"/>
          <p:cNvSpPr>
            <a:spLocks noChangeAspect="1" noChangeArrowheads="1"/>
          </p:cNvSpPr>
          <p:nvPr/>
        </p:nvSpPr>
        <p:spPr bwMode="auto">
          <a:xfrm>
            <a:off x="1169988" y="-7191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27651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765175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237101" y="1456475"/>
          <a:ext cx="8732411" cy="52806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0265">
                  <a:extLst>
                    <a:ext uri="{9D8B030D-6E8A-4147-A177-3AD203B41FA5}">
                      <a16:colId xmlns:a16="http://schemas.microsoft.com/office/drawing/2014/main" val="3525509047"/>
                    </a:ext>
                  </a:extLst>
                </a:gridCol>
                <a:gridCol w="7516769">
                  <a:extLst>
                    <a:ext uri="{9D8B030D-6E8A-4147-A177-3AD203B41FA5}">
                      <a16:colId xmlns:a16="http://schemas.microsoft.com/office/drawing/2014/main" val="2048125776"/>
                    </a:ext>
                  </a:extLst>
                </a:gridCol>
                <a:gridCol w="655377">
                  <a:extLst>
                    <a:ext uri="{9D8B030D-6E8A-4147-A177-3AD203B41FA5}">
                      <a16:colId xmlns:a16="http://schemas.microsoft.com/office/drawing/2014/main" val="2023372588"/>
                    </a:ext>
                  </a:extLst>
                </a:gridCol>
              </a:tblGrid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 and H.-K. Hong, 1999, Review of dual boundary element methods with emphasis on hypersingular integrals and divergent series, Applied Mechanics Reviews, ASME, Vol.52, No.1, pp.17-33. </a:t>
                      </a:r>
                      <a:endParaRPr lang="zh-TW" alt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0362563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H.-K. Hong and J. T. Chen, 1988, Derivations of Integral Equations of Elasticity, Journal of Engineering Mechanics, ASCE, Vol.114, No.6, pp.1028-1044.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33422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C. S. Wu, Y. T. Lee and K. H. Chen, 2007, On the equivalence of the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Trefftz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method and method of fundamental solutions for Laplace and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biharmonic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equations, Computers and Mathematics with Applications, Vol.53, No.6, pp.851-879.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10420711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 and F. C. Wong, 1998, Dual formulation of multiple reciprocity method for the acoustic mode of a cavity with a thin partition, J. of Sound and Vibration, Vol. 217, No.1, pp.75-95. 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6166594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S. R.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J. H. Lin, 2002, Analytical study and numerical experiments for degenerate scale problems in the boundary element method for two-dimensional elasticity, Int. J.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Numer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Meth.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Engng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Vol.54, No.12, pp.1669-1681.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191256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JT Chen, IL Chen, KH Chen, YT Lee, YT Yeh, 2004, A meshless method for free vibration analysis of circular and rectangular clamped plates using radial basis function, Engineering Analysis with Boundary Elements Vol.28, No.5, 535-545.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1967353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JT Chen, MH Chang, KH Chen, SR Lin</a:t>
                      </a:r>
                      <a:r>
                        <a:rPr lang="en-US" altLang="zh-TW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The boundary collocation method with meshless concept for acoustic </a:t>
                      </a:r>
                      <a:r>
                        <a:rPr lang="en-US" altLang="zh-TW" sz="1100" b="1" u="non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eigenanalysis</a:t>
                      </a:r>
                      <a:r>
                        <a:rPr lang="en-US" altLang="zh-TW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two-dimensional cavities using radial basis function</a:t>
                      </a:r>
                      <a:r>
                        <a:rPr lang="en-US" altLang="zh-TW" sz="11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Journal of Sound and Vibration Vol.257,</a:t>
                      </a:r>
                      <a:r>
                        <a:rPr lang="en-US" altLang="zh-TW" sz="1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No.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 667-711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30560926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P. Y. Chen and C. T. Chen, 2008, Surface motion of multiple alluvial valleys for incident plane SH-waves by using a semi-analytical approach, Soil Dynamics and Earthquake Engineering,, Vol.28, pp.58-72. </a:t>
                      </a:r>
                      <a:endParaRPr lang="zh-TW" altLang="zh-TW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4964836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J. H. Lin, S. R.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S. W.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Chyuan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2001, Boundary element analysis for the Helmholtz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eigenproblems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a multiply-connected domain, Proc. Royal Society of London Ser. A, Vol.457, No.2014, pp.2521-2546.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27271931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2003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L. W. Liu and H.-K. Hong, 2003, Spurious and true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eigensolutions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Helmholtz BIEs and BEMs for a multiply-connected problem, Royal Society London Series A, Vol.459, No.2036, pp.1891-1925.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1176176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2005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S. R. Lin and K. H. Chen, 2005, Degenerate scale problem when solving Laplace equation by BEM and its treatment, Int. J.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Numer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Meth.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Engng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Vol.62, No.2, pp.233-261.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37706935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418833" y="803830"/>
            <a:ext cx="62178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NTOU/MSV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Google citing 11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篇破百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(March 04, 2025)</a:t>
            </a:r>
          </a:p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Research Gate Scores: 41.16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h index:41 (Scopus)</a:t>
            </a:r>
            <a:endParaRPr lang="zh-TW" altLang="en-US" sz="21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" y="844663"/>
            <a:ext cx="600314" cy="6063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59" y="5624512"/>
            <a:ext cx="418042" cy="37623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02" y="5592969"/>
            <a:ext cx="443817" cy="40778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96" y="818047"/>
            <a:ext cx="1125404" cy="772218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028950" y="5787801"/>
            <a:ext cx="3086100" cy="273844"/>
          </a:xfrm>
        </p:spPr>
        <p:txBody>
          <a:bodyPr/>
          <a:lstStyle/>
          <a:p>
            <a:r>
              <a:rPr lang="zh-TW" altLang="en-US" dirty="0" smtClean="0"/>
              <a:t>檔名</a:t>
            </a:r>
            <a:r>
              <a:rPr lang="en-US" altLang="zh-TW" dirty="0" smtClean="0"/>
              <a:t>:</a:t>
            </a:r>
            <a:r>
              <a:rPr lang="en-US" altLang="zh-TW" dirty="0" err="1" smtClean="0"/>
              <a:t>NTOUMSVGoogleciting</a:t>
            </a:r>
            <a:r>
              <a:rPr lang="zh-TW" altLang="en-US" dirty="0" smtClean="0"/>
              <a:t>五篇破百</a:t>
            </a:r>
            <a:r>
              <a:rPr lang="en-US" altLang="zh-TW" dirty="0" smtClean="0"/>
              <a:t>2020.ppt  </a:t>
            </a:r>
            <a:r>
              <a:rPr lang="en-US" altLang="zh-TW" dirty="0" err="1" smtClean="0"/>
              <a:t>chshao</a:t>
            </a:r>
            <a:r>
              <a:rPr lang="zh-TW" altLang="en-US" dirty="0" smtClean="0"/>
              <a:t>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8725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350046" y="1219043"/>
          <a:ext cx="8756142" cy="482288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1788">
                  <a:extLst>
                    <a:ext uri="{9D8B030D-6E8A-4147-A177-3AD203B41FA5}">
                      <a16:colId xmlns:a16="http://schemas.microsoft.com/office/drawing/2014/main" val="3525509047"/>
                    </a:ext>
                  </a:extLst>
                </a:gridCol>
                <a:gridCol w="7537196">
                  <a:extLst>
                    <a:ext uri="{9D8B030D-6E8A-4147-A177-3AD203B41FA5}">
                      <a16:colId xmlns:a16="http://schemas.microsoft.com/office/drawing/2014/main" val="2048125776"/>
                    </a:ext>
                  </a:extLst>
                </a:gridCol>
                <a:gridCol w="657158">
                  <a:extLst>
                    <a:ext uri="{9D8B030D-6E8A-4147-A177-3AD203B41FA5}">
                      <a16:colId xmlns:a16="http://schemas.microsoft.com/office/drawing/2014/main" val="2023372588"/>
                    </a:ext>
                  </a:extLst>
                </a:gridCol>
              </a:tblGrid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W. </a:t>
                      </a:r>
                      <a:r>
                        <a:rPr lang="en-US" altLang="zh-TW" sz="9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Chyuan</a:t>
                      </a:r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Y. S. Liao and J. T. </a:t>
                      </a: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Chen,</a:t>
                      </a:r>
                      <a:r>
                        <a:rPr lang="en-US" altLang="zh-TW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efficient method for solving electrostatic problems, IEEE Computing in Science and Engineering, 5(3):52 – 58.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4935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0362563"/>
                  </a:ext>
                </a:extLst>
              </a:tr>
              <a:tr h="4150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C. S. Wu,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Alternative derivations for the Poisson integral formula, International Journal of Mathematical Education in Science and Technology, 37(2):165-185.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33422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W. M. Lee and J. T. Chen,  Null-field integral equation approach for free vibration analysis of circular plates with multiple circular holes, Computational Mechanics, Vol.42, pp.733-747.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3107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104207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W. M. Lee and J. T. Chen,  Free vibration analysis of a circular plate with multiple circular holes by using addition theorem and indirect BIEM, ASME. Journal of Applied Mechanics, 78:1-10.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2532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8505463"/>
                  </a:ext>
                </a:extLst>
              </a:tr>
              <a:tr h="3808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2005</a:t>
                      </a:r>
                      <a:endParaRPr lang="zh-TW" altLang="en-US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S. S. Lin, J. C. Liao, J. T. Chen and L. Chen, Lateral performance of piles evaluated via inclinometer data, Computers and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Geotechnics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Vol.32, pp.411-421.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36553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J. N.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H. Z. Liao,  Construction of Green‘s function using null field integral approach for Laplace problems with circular boundaries, CMC,</a:t>
                      </a:r>
                      <a:r>
                        <a:rPr lang="zh-TW" altLang="en-US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9(2): 93-110. 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1084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68774315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Y. T. Lee,  Torsional rigidity of a circular bar with multiple circular inclusions using a null field integral equations, Computational Mechanics, Vol.44, No.2, pp.221-232. 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1042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29218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K. H. Chou and S. K. Kao, Derivation of Green’s function using addition theorem, Mechanics Research Communications, Vol.36, No.3, pp.351-363.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76780146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H.-K. Hong, Review of dual boundary element methods with emphasis on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hypersingular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integrals and divergent series, Applied Mechanics Reviews, ASME, Vol.52, No.1, pp.17-33.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5932196"/>
                  </a:ext>
                </a:extLst>
              </a:tr>
              <a:tr h="2293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K. S. Chou and S. K. Kao,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One-dimensional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wave animation using Mathematica, Computer Applications in Engineering Education, 17(3):323-339.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092408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A C Wu, 2007, Null-field integral equation approach for multi-inclusion problem under anti-plane shear, ASME, J. Appl. Mech., Vol.74, pp.469-487.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53227062"/>
                  </a:ext>
                </a:extLst>
              </a:tr>
              <a:tr h="3501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M. H. Tsai and C. S. Liu, Conformal mapping and bipolar coordinate for eccentric Laplace problems, Computer Applications in Engineering Education, Vol.17, No.3, pp.314-322.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56350564"/>
                  </a:ext>
                </a:extLst>
              </a:tr>
              <a:tr h="3501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C. Y. Yang, Y. T. Chou, C. N. Tsang, Animation of cycloid and spiral curves in companion with instantaneous center of rotation and radius of curvature, Journal of Chinese Institute of Engineers, Vol.46, No.7, pp.693-702.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9994948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H.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K. Hong and J. T.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Chen, Derivations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 Integral Equations of Elasticity, ASCE Journal of Engineering Mechanics, 114(6):1028-1044.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1912569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410147" y="856297"/>
            <a:ext cx="81514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NTOU/MSV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Highly Read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前十四強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(Research Gate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41.16, Jan. 14, 2025)</a:t>
            </a:r>
            <a:endParaRPr lang="zh-TW" altLang="en-US" sz="21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" y="879324"/>
            <a:ext cx="340868" cy="344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07" y="838175"/>
            <a:ext cx="450065" cy="4050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2" y="5683422"/>
            <a:ext cx="370907" cy="3407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66" y="5747128"/>
            <a:ext cx="346897" cy="238030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207258" y="5815087"/>
            <a:ext cx="3086100" cy="273844"/>
          </a:xfrm>
        </p:spPr>
        <p:txBody>
          <a:bodyPr/>
          <a:lstStyle/>
          <a:p>
            <a:r>
              <a:rPr lang="zh-TW" altLang="en-US" dirty="0"/>
              <a:t>檔名</a:t>
            </a:r>
            <a:r>
              <a:rPr lang="en-US" altLang="zh-TW" dirty="0"/>
              <a:t>: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NTOU/MSV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Highly Read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前十四強</a:t>
            </a:r>
            <a:r>
              <a:rPr lang="en-US" altLang="zh-TW" dirty="0"/>
              <a:t>.ppt  </a:t>
            </a:r>
            <a:r>
              <a:rPr lang="en-US" altLang="zh-TW" dirty="0" err="1">
                <a:latin typeface="Bradley Hand ITC" panose="03070402050302030203" pitchFamily="66" charset="0"/>
              </a:rPr>
              <a:t>CHLu</a:t>
            </a:r>
            <a:r>
              <a:rPr lang="zh-TW" altLang="en-US" dirty="0" smtClean="0"/>
              <a:t>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14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ChangeArrowheads="1"/>
          </p:cNvSpPr>
          <p:nvPr/>
        </p:nvSpPr>
        <p:spPr bwMode="auto">
          <a:xfrm>
            <a:off x="2822575" y="1966913"/>
            <a:ext cx="184150" cy="300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zh-TW" sz="1350"/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8642350" y="6651625"/>
            <a:ext cx="466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800">
                <a:latin typeface="Times New Roman" panose="02020603050405020304" pitchFamily="18" charset="0"/>
                <a:ea typeface="華康唐風隸" pitchFamily="49" charset="-120"/>
              </a:rPr>
              <a:t>2025.3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7" y="0"/>
            <a:ext cx="3899806" cy="6858000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-36512" y="1293081"/>
            <a:ext cx="10801200" cy="292800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9pPr>
          </a:lstStyle>
          <a:p>
            <a:r>
              <a:rPr lang="en-US" altLang="zh-TW" sz="3300" kern="0" dirty="0" smtClean="0">
                <a:solidFill>
                  <a:srgbClr val="FF0000"/>
                </a:solidFill>
              </a:rPr>
              <a:t>Congratulation</a:t>
            </a:r>
          </a:p>
          <a:p>
            <a:endParaRPr lang="en-US" altLang="zh-TW" sz="3300" kern="0" dirty="0">
              <a:solidFill>
                <a:srgbClr val="FF0000"/>
              </a:solidFill>
            </a:endParaRPr>
          </a:p>
          <a:p>
            <a:r>
              <a:rPr lang="en-US" altLang="zh-TW" sz="3300" kern="0" dirty="0" smtClean="0">
                <a:solidFill>
                  <a:srgbClr val="FF0000"/>
                </a:solidFill>
              </a:rPr>
              <a:t>Prof. Noda</a:t>
            </a:r>
          </a:p>
          <a:p>
            <a:endParaRPr lang="en-US" altLang="zh-TW" sz="3300" kern="0" dirty="0">
              <a:solidFill>
                <a:srgbClr val="FF0000"/>
              </a:solidFill>
            </a:endParaRPr>
          </a:p>
          <a:p>
            <a:r>
              <a:rPr lang="en-US" altLang="zh-TW" sz="3300" kern="0" dirty="0" smtClean="0">
                <a:solidFill>
                  <a:srgbClr val="FF0000"/>
                </a:solidFill>
              </a:rPr>
              <a:t>IAAM </a:t>
            </a:r>
          </a:p>
          <a:p>
            <a:endParaRPr lang="en-US" altLang="zh-TW" sz="3300" kern="0" dirty="0">
              <a:solidFill>
                <a:srgbClr val="FF0000"/>
              </a:solidFill>
            </a:endParaRPr>
          </a:p>
          <a:p>
            <a:r>
              <a:rPr lang="en-US" altLang="zh-TW" sz="3300" kern="0" dirty="0" smtClean="0">
                <a:solidFill>
                  <a:srgbClr val="FF0000"/>
                </a:solidFill>
              </a:rPr>
              <a:t>Scientist Medal</a:t>
            </a:r>
          </a:p>
          <a:p>
            <a:endParaRPr lang="en-US" altLang="zh-TW" sz="3300" kern="0" dirty="0" smtClean="0">
              <a:solidFill>
                <a:srgbClr val="FF0000"/>
              </a:solidFill>
            </a:endParaRPr>
          </a:p>
          <a:p>
            <a:r>
              <a:rPr lang="en-US" altLang="zh-TW" sz="3300" kern="0" dirty="0" smtClean="0">
                <a:solidFill>
                  <a:srgbClr val="FF0000"/>
                </a:solidFill>
              </a:rPr>
              <a:t>In Sweden, 2025</a:t>
            </a:r>
          </a:p>
          <a:p>
            <a:r>
              <a:rPr lang="zh-TW" altLang="zh-TW" sz="3300" kern="0" dirty="0" smtClean="0">
                <a:solidFill>
                  <a:srgbClr val="FF0000"/>
                </a:solidFill>
              </a:rPr>
              <a:t/>
            </a:r>
            <a:br>
              <a:rPr lang="zh-TW" altLang="zh-TW" sz="3300" kern="0" dirty="0" smtClean="0">
                <a:solidFill>
                  <a:srgbClr val="FF0000"/>
                </a:solidFill>
              </a:rPr>
            </a:br>
            <a:endParaRPr lang="zh-TW" altLang="en-US" sz="3300" kern="0" dirty="0">
              <a:solidFill>
                <a:srgbClr val="FF000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78950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2000250" y="405036"/>
            <a:ext cx="5143500" cy="647700"/>
          </a:xfrm>
        </p:spPr>
        <p:txBody>
          <a:bodyPr/>
          <a:lstStyle/>
          <a:p>
            <a:pPr eaLnBrk="1" hangingPunct="1"/>
            <a:r>
              <a:rPr lang="en-US" altLang="zh-TW" sz="3000" dirty="0">
                <a:solidFill>
                  <a:srgbClr val="7030A0"/>
                </a:solidFill>
                <a:ea typeface="微軟正黑體" panose="020B0604030504040204" pitchFamily="34" charset="-120"/>
              </a:rPr>
              <a:t>2025 BEM Activities in Taiwan</a:t>
            </a:r>
            <a:endParaRPr lang="zh-TW" altLang="en-US" sz="3000" dirty="0">
              <a:solidFill>
                <a:srgbClr val="7030A0"/>
              </a:solidFill>
              <a:ea typeface="微軟正黑體" panose="020B0604030504040204" pitchFamily="34" charset="-120"/>
            </a:endParaRPr>
          </a:p>
        </p:txBody>
      </p:sp>
      <p:sp>
        <p:nvSpPr>
          <p:cNvPr id="2051" name="文字方塊 3"/>
          <p:cNvSpPr txBox="1">
            <a:spLocks noChangeArrowheads="1"/>
          </p:cNvSpPr>
          <p:nvPr/>
        </p:nvSpPr>
        <p:spPr bwMode="auto">
          <a:xfrm>
            <a:off x="2033588" y="541735"/>
            <a:ext cx="5725716" cy="365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12800" indent="-812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1168400" indent="-711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524000" indent="-609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79600" indent="-508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6800" indent="-508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7940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2512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7084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1656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kumimoji="0" lang="zh-TW" altLang="en-US" sz="105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TwSIAM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June7-8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清華數學系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CSSV,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June 27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中原電機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ACMT 3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計算力學會議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Oct.25-26,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陽交大土木系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林子剛 教授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TwBEM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16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台灣邊界元會議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Oct.25-26, 2025,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陽交大應數系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薛名成 與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海大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陳正宗</a:t>
            </a: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CSME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第四十二屆 機械工程學會全國機械研討會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STAM,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49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屆力學會議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聯合大學機械系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結構工程研討會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2026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學術交流，以文會友，歡迎參加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 startAt="2"/>
              <a:defRPr/>
            </a:pPr>
            <a:endParaRPr kumimoji="0" lang="en-US" altLang="zh-TW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76" name="群組 1"/>
          <p:cNvGrpSpPr>
            <a:grpSpLocks/>
          </p:cNvGrpSpPr>
          <p:nvPr/>
        </p:nvGrpSpPr>
        <p:grpSpPr bwMode="auto">
          <a:xfrm>
            <a:off x="5244704" y="4267200"/>
            <a:ext cx="1487090" cy="539354"/>
            <a:chOff x="4428629" y="5810767"/>
            <a:chExt cx="1982390" cy="719137"/>
          </a:xfrm>
        </p:grpSpPr>
        <p:sp>
          <p:nvSpPr>
            <p:cNvPr id="3087" name="文字方塊 6"/>
            <p:cNvSpPr txBox="1">
              <a:spLocks noChangeArrowheads="1"/>
            </p:cNvSpPr>
            <p:nvPr/>
          </p:nvSpPr>
          <p:spPr bwMode="auto">
            <a:xfrm>
              <a:off x="5260083" y="5852162"/>
              <a:ext cx="1150936" cy="55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中華民國</a:t>
              </a:r>
              <a:endParaRPr kumimoji="0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力學學會</a:t>
              </a:r>
            </a:p>
          </p:txBody>
        </p:sp>
        <p:pic>
          <p:nvPicPr>
            <p:cNvPr id="308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4428629" y="5810767"/>
              <a:ext cx="777875" cy="719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2182416" y="2888457"/>
            <a:ext cx="4819650" cy="3712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/>
          </a:p>
        </p:txBody>
      </p:sp>
      <p:grpSp>
        <p:nvGrpSpPr>
          <p:cNvPr id="3078" name="群組 2"/>
          <p:cNvGrpSpPr>
            <a:grpSpLocks/>
          </p:cNvGrpSpPr>
          <p:nvPr/>
        </p:nvGrpSpPr>
        <p:grpSpPr bwMode="auto">
          <a:xfrm>
            <a:off x="5139929" y="4798219"/>
            <a:ext cx="1674019" cy="625079"/>
            <a:chOff x="4175869" y="6544938"/>
            <a:chExt cx="2231926" cy="833907"/>
          </a:xfrm>
        </p:grpSpPr>
        <p:pic>
          <p:nvPicPr>
            <p:cNvPr id="3085" name="Picture 2" descr="http://1.bp.blogspot.com/-hzJHzpyp-LU/VDOoGpN0cHI/AAAAAAAACDI/a6xzWH83FmY/s1600/%E6%9C%83%E9%B0%B4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869" y="6659707"/>
              <a:ext cx="1042988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文字方塊 19"/>
            <p:cNvSpPr txBox="1">
              <a:spLocks noChangeArrowheads="1"/>
            </p:cNvSpPr>
            <p:nvPr/>
          </p:nvSpPr>
          <p:spPr bwMode="auto">
            <a:xfrm>
              <a:off x="5256857" y="6544938"/>
              <a:ext cx="1150938" cy="76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中華民國</a:t>
              </a:r>
              <a:endParaRPr kumimoji="0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振動噪音工程學會</a:t>
              </a:r>
            </a:p>
          </p:txBody>
        </p:sp>
      </p:grpSp>
      <p:pic>
        <p:nvPicPr>
          <p:cNvPr id="3079" name="Picture 25" descr="C:\Users\0605CKI\Desktop\logo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44" y="3668316"/>
            <a:ext cx="1701404" cy="6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AutoShape 23" descr="「政治大學」的圖片搜尋結果"/>
          <p:cNvSpPr>
            <a:spLocks noChangeAspect="1" noChangeArrowheads="1"/>
          </p:cNvSpPr>
          <p:nvPr/>
        </p:nvSpPr>
        <p:spPr bwMode="auto">
          <a:xfrm>
            <a:off x="2108597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3081" name="AutoShape 27" descr="「政治大學」的圖片搜尋結果"/>
          <p:cNvSpPr>
            <a:spLocks noChangeAspect="1" noChangeArrowheads="1"/>
          </p:cNvSpPr>
          <p:nvPr/>
        </p:nvSpPr>
        <p:spPr bwMode="auto">
          <a:xfrm>
            <a:off x="2222897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3082" name="矩形 1"/>
          <p:cNvSpPr>
            <a:spLocks noChangeArrowheads="1"/>
          </p:cNvSpPr>
          <p:nvPr/>
        </p:nvSpPr>
        <p:spPr bwMode="auto">
          <a:xfrm>
            <a:off x="2574132" y="6600825"/>
            <a:ext cx="448552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力學學會計算力學研發小組編輯    海大</a:t>
            </a:r>
            <a:r>
              <a:rPr kumimoji="0"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NTOU/MSV </a:t>
            </a:r>
            <a:r>
              <a:rPr kumimoji="0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陳正宗特聘講座教授</a:t>
            </a:r>
            <a:endParaRPr lang="zh-TW" altLang="en-US" sz="1050"/>
          </a:p>
        </p:txBody>
      </p:sp>
      <p:sp>
        <p:nvSpPr>
          <p:cNvPr id="3083" name="文字方塊 6"/>
          <p:cNvSpPr txBox="1">
            <a:spLocks noChangeArrowheads="1"/>
          </p:cNvSpPr>
          <p:nvPr/>
        </p:nvSpPr>
        <p:spPr bwMode="auto">
          <a:xfrm>
            <a:off x="5082779" y="3529012"/>
            <a:ext cx="17621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國科會</a:t>
            </a:r>
          </a:p>
        </p:txBody>
      </p:sp>
      <p:pic>
        <p:nvPicPr>
          <p:cNvPr id="3084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921794"/>
            <a:ext cx="73104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2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3BA98E81-57A9-49CE-9175-21DEB8039B1C}"/>
              </a:ext>
            </a:extLst>
          </p:cNvPr>
          <p:cNvSpPr/>
          <p:nvPr/>
        </p:nvSpPr>
        <p:spPr>
          <a:xfrm>
            <a:off x="757238" y="4316413"/>
            <a:ext cx="7697787" cy="1730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32771" name="文字方塊 3"/>
          <p:cNvSpPr txBox="1">
            <a:spLocks noChangeArrowheads="1"/>
          </p:cNvSpPr>
          <p:nvPr/>
        </p:nvSpPr>
        <p:spPr bwMode="auto">
          <a:xfrm>
            <a:off x="3336925" y="663575"/>
            <a:ext cx="4346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</a:rPr>
              <a:t>NTOU/MSV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Grant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2025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411413" y="2043400"/>
            <a:ext cx="7165975" cy="170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>
                <a:ea typeface="標楷體" panose="03000509000000000000" pitchFamily="65" charset="-120"/>
              </a:rPr>
              <a:t>NSTC</a:t>
            </a:r>
            <a:r>
              <a:rPr lang="zh-TW" altLang="en-US" sz="1500" dirty="0">
                <a:ea typeface="標楷體" panose="03000509000000000000" pitchFamily="65" charset="-120"/>
              </a:rPr>
              <a:t>專題</a:t>
            </a:r>
            <a:r>
              <a:rPr lang="en-US" altLang="zh-TW" sz="1500" dirty="0" smtClean="0">
                <a:ea typeface="標楷體" panose="03000509000000000000" pitchFamily="65" charset="-120"/>
              </a:rPr>
              <a:t>(</a:t>
            </a:r>
            <a:r>
              <a:rPr lang="en-US" altLang="zh-TW" sz="1500" dirty="0">
                <a:ea typeface="標楷體" panose="03000509000000000000" pitchFamily="65" charset="-120"/>
              </a:rPr>
              <a:t>3</a:t>
            </a:r>
            <a:r>
              <a:rPr lang="en-US" altLang="zh-TW" sz="1500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+1</a:t>
            </a:r>
            <a:r>
              <a:rPr lang="en-US" altLang="zh-TW" sz="1500" dirty="0" smtClean="0">
                <a:ea typeface="標楷體" panose="03000509000000000000" pitchFamily="65" charset="-120"/>
              </a:rPr>
              <a:t>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 smtClean="0">
                <a:ea typeface="標楷體" panose="03000509000000000000" pitchFamily="65" charset="-120"/>
              </a:rPr>
              <a:t>雙</a:t>
            </a:r>
            <a:r>
              <a:rPr lang="zh-TW" altLang="en-US" sz="1500" dirty="0">
                <a:ea typeface="標楷體" panose="03000509000000000000" pitchFamily="65" charset="-120"/>
              </a:rPr>
              <a:t>極座標分離核在邊界積分方程法</a:t>
            </a:r>
            <a:r>
              <a:rPr lang="en-US" altLang="zh-TW" sz="1500" dirty="0">
                <a:ea typeface="標楷體" panose="03000509000000000000" pitchFamily="65" charset="-120"/>
              </a:rPr>
              <a:t>/</a:t>
            </a:r>
            <a:r>
              <a:rPr lang="zh-TW" altLang="en-US" sz="1500" dirty="0">
                <a:ea typeface="標楷體" panose="03000509000000000000" pitchFamily="65" charset="-120"/>
              </a:rPr>
              <a:t>邊界元素法之工程</a:t>
            </a:r>
            <a:r>
              <a:rPr lang="zh-TW" altLang="en-US" sz="1500" dirty="0" smtClean="0">
                <a:ea typeface="標楷體" panose="03000509000000000000" pitchFamily="65" charset="-120"/>
              </a:rPr>
              <a:t>應用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自救法於工程秩降問題之</a:t>
            </a:r>
            <a:r>
              <a:rPr lang="zh-TW" altLang="en-US" sz="1500" dirty="0" smtClean="0">
                <a:ea typeface="標楷體" panose="03000509000000000000" pitchFamily="65" charset="-120"/>
              </a:rPr>
              <a:t>應用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提升台灣邊界元素法研究之國際影響力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solidFill>
                  <a:srgbClr val="FF0000"/>
                </a:solidFill>
                <a:ea typeface="標楷體" panose="03000509000000000000" pitchFamily="65" charset="-120"/>
              </a:rPr>
              <a:t>邊界元中分數正多邊形退化尺度之猜想、解析推導與數值驗證</a:t>
            </a:r>
            <a:r>
              <a:rPr lang="en-US" altLang="zh-TW" sz="1500" dirty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1500" dirty="0">
                <a:solidFill>
                  <a:srgbClr val="FF0000"/>
                </a:solidFill>
                <a:ea typeface="標楷體" panose="03000509000000000000" pitchFamily="65" charset="-120"/>
              </a:rPr>
              <a:t>審查中</a:t>
            </a:r>
            <a:r>
              <a:rPr lang="en-US" altLang="zh-TW" sz="1500" dirty="0">
                <a:solidFill>
                  <a:srgbClr val="FF0000"/>
                </a:solidFill>
                <a:ea typeface="標楷體" panose="03000509000000000000" pitchFamily="65" charset="-120"/>
              </a:rPr>
              <a:t>)</a:t>
            </a:r>
            <a:endParaRPr lang="zh-TW" altLang="en-US" sz="15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8D5A055-B03A-4B29-A239-6C31DAC074DE}"/>
              </a:ext>
            </a:extLst>
          </p:cNvPr>
          <p:cNvSpPr txBox="1"/>
          <p:nvPr/>
        </p:nvSpPr>
        <p:spPr>
          <a:xfrm>
            <a:off x="2411413" y="5293320"/>
            <a:ext cx="536098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>
                <a:ea typeface="標楷體" panose="03000509000000000000" pitchFamily="65" charset="-120"/>
              </a:rPr>
              <a:t>NTOU</a:t>
            </a:r>
            <a:r>
              <a:rPr lang="zh-TW" altLang="en-US" sz="1500" dirty="0">
                <a:ea typeface="標楷體" panose="03000509000000000000" pitchFamily="65" charset="-120"/>
              </a:rPr>
              <a:t>大暑專題</a:t>
            </a:r>
            <a:r>
              <a:rPr lang="en-US" altLang="zh-TW" sz="1500" dirty="0">
                <a:ea typeface="標楷體" panose="03000509000000000000" pitchFamily="65" charset="-120"/>
              </a:rPr>
              <a:t>(2)</a:t>
            </a: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SVD and polar decomposition (in preparation)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再探莫耳</a:t>
            </a:r>
            <a:r>
              <a:rPr lang="zh-TW" altLang="en-US" sz="1500" dirty="0" smtClean="0">
                <a:ea typeface="標楷體" panose="03000509000000000000" pitchFamily="65" charset="-120"/>
              </a:rPr>
              <a:t>圓 </a:t>
            </a:r>
            <a:r>
              <a:rPr lang="en-US" altLang="zh-TW" sz="1500" dirty="0" smtClean="0">
                <a:ea typeface="標楷體" panose="03000509000000000000" pitchFamily="65" charset="-120"/>
              </a:rPr>
              <a:t>pole method (in preparation, NCTS)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</p:txBody>
      </p:sp>
      <p:grpSp>
        <p:nvGrpSpPr>
          <p:cNvPr id="32777" name="群組 34"/>
          <p:cNvGrpSpPr>
            <a:grpSpLocks/>
          </p:cNvGrpSpPr>
          <p:nvPr/>
        </p:nvGrpSpPr>
        <p:grpSpPr bwMode="auto">
          <a:xfrm>
            <a:off x="200025" y="2111375"/>
            <a:ext cx="2009775" cy="3981450"/>
            <a:chOff x="8591212" y="1100948"/>
            <a:chExt cx="2681128" cy="5308551"/>
          </a:xfrm>
        </p:grpSpPr>
        <p:pic>
          <p:nvPicPr>
            <p:cNvPr id="32779" name="圖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212" y="1100948"/>
              <a:ext cx="267274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圖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9592" y="2697945"/>
              <a:ext cx="267274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圖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002" y="4147399"/>
              <a:ext cx="865928" cy="86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圖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7912" y="5612909"/>
              <a:ext cx="969674" cy="72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圖片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127" y="5543572"/>
              <a:ext cx="962141" cy="86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8" name="文字方塊 25"/>
          <p:cNvSpPr txBox="1">
            <a:spLocks noChangeArrowheads="1"/>
          </p:cNvSpPr>
          <p:nvPr/>
        </p:nvSpPr>
        <p:spPr bwMode="auto">
          <a:xfrm>
            <a:off x="6580188" y="6535564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</a:rPr>
              <a:t>File name: NTOU/MSV Grant by MN</a:t>
            </a:r>
            <a:endParaRPr lang="zh-TW" altLang="en-US" sz="12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3356992"/>
            <a:ext cx="71659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國科會大專生專題</a:t>
            </a:r>
            <a:r>
              <a:rPr lang="en-US" altLang="zh-TW" sz="1500" dirty="0">
                <a:ea typeface="標楷體" panose="03000509000000000000" pitchFamily="65" charset="-120"/>
              </a:rPr>
              <a:t>(1)</a:t>
            </a:r>
            <a:r>
              <a:rPr lang="zh-TW" altLang="en-US" sz="1500" dirty="0">
                <a:ea typeface="標楷體" panose="03000509000000000000" pitchFamily="65" charset="-120"/>
              </a:rPr>
              <a:t>  </a:t>
            </a:r>
            <a:r>
              <a:rPr lang="en-US" altLang="zh-TW" sz="1500" dirty="0">
                <a:ea typeface="標楷體" panose="03000509000000000000" pitchFamily="65" charset="-120"/>
              </a:rPr>
              <a:t>TKU</a:t>
            </a:r>
            <a:r>
              <a:rPr lang="zh-TW" altLang="en-US" sz="1500" dirty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 smtClean="0">
                <a:ea typeface="標楷體" panose="03000509000000000000" pitchFamily="65" charset="-120"/>
              </a:rPr>
              <a:t>正待有緣人</a:t>
            </a: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4012322"/>
            <a:ext cx="71659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STAM</a:t>
            </a:r>
            <a:r>
              <a:rPr lang="zh-TW" altLang="en-US" sz="1500" dirty="0" smtClean="0">
                <a:ea typeface="標楷體" panose="03000509000000000000" pitchFamily="65" charset="-120"/>
              </a:rPr>
              <a:t>  </a:t>
            </a:r>
            <a:r>
              <a:rPr lang="zh-TW" altLang="en-US" sz="1500" dirty="0">
                <a:ea typeface="標楷體" panose="03000509000000000000" pitchFamily="65" charset="-120"/>
              </a:rPr>
              <a:t>計算力學研發小組</a:t>
            </a:r>
            <a:r>
              <a:rPr lang="zh-TW" altLang="en-US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高手負責</a:t>
            </a: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4660394"/>
            <a:ext cx="71659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 err="1" smtClean="0">
                <a:ea typeface="標楷體" panose="03000509000000000000" pitchFamily="65" charset="-120"/>
              </a:rPr>
              <a:t>TwSIAM</a:t>
            </a:r>
            <a:r>
              <a:rPr lang="zh-TW" altLang="en-US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彥廷</a:t>
            </a:r>
            <a:r>
              <a:rPr lang="zh-TW" altLang="en-US" sz="1500" dirty="0" smtClean="0">
                <a:ea typeface="標楷體" panose="03000509000000000000" pitchFamily="65" charset="-120"/>
              </a:rPr>
              <a:t>負責  阿德督導</a:t>
            </a: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386"/>
            <a:ext cx="658100" cy="6581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57151" y="1088745"/>
            <a:ext cx="7886700" cy="543652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since1988-2025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r="9728"/>
          <a:stretch/>
        </p:blipFill>
        <p:spPr>
          <a:xfrm>
            <a:off x="8332470" y="870969"/>
            <a:ext cx="789900" cy="806159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66" y="5312157"/>
            <a:ext cx="711641" cy="67760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" y="5341276"/>
            <a:ext cx="644103" cy="644103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878DDA-9FD9-4BE1-B4F4-73D143EEF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99" y="1677127"/>
            <a:ext cx="8064029" cy="381379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PI: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陳正宗特聘講座教授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India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C.S. Nishad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、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K.G. Vijay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Kuwait </a:t>
            </a:r>
            <a:r>
              <a:rPr lang="en-US" altLang="zh-TW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S.Neelamani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China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韓厚德、谷岩、傅卓佳、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張耀明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Canada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李子才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Taiwan </a:t>
            </a: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海大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周宗仁、郭世榮、葉為忠、曹登皓、林三賢、岳景雲、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劉德源、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張建仁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劉進賢、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李應德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台大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葉超雄、陳正興、洪宏基、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楊德良、鍾立來、劉立偉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陳義麟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陳桂鴻、李家瑋、陳立言、李為民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呂學育、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徐文信、全湘偉、黃宏財、李明恭、李洋傑、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誠宗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077393" y="5732665"/>
            <a:ext cx="443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 </a:t>
            </a:r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made by</a:t>
            </a:r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</p:spTree>
    <p:extLst>
      <p:ext uri="{BB962C8B-B14F-4D97-AF65-F5344CB8AC3E}">
        <p14:creationId xmlns:p14="http://schemas.microsoft.com/office/powerpoint/2010/main" val="433368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 since1988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20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5311775"/>
            <a:ext cx="711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341938"/>
            <a:ext cx="6445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內容版面配置區 2"/>
          <p:cNvSpPr>
            <a:spLocks noGrp="1"/>
          </p:cNvSpPr>
          <p:nvPr>
            <p:ph idx="1"/>
          </p:nvPr>
        </p:nvSpPr>
        <p:spPr>
          <a:xfrm>
            <a:off x="2062163" y="1463675"/>
            <a:ext cx="7886700" cy="3444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India</a:t>
            </a:r>
          </a:p>
        </p:txBody>
      </p:sp>
      <p:pic>
        <p:nvPicPr>
          <p:cNvPr id="34824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79705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文字方塊 10"/>
          <p:cNvSpPr txBox="1">
            <a:spLocks noChangeArrowheads="1"/>
          </p:cNvSpPr>
          <p:nvPr/>
        </p:nvSpPr>
        <p:spPr bwMode="auto">
          <a:xfrm>
            <a:off x="3511550" y="33528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China</a:t>
            </a:r>
          </a:p>
        </p:txBody>
      </p:sp>
      <p:pic>
        <p:nvPicPr>
          <p:cNvPr id="34826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3744913"/>
            <a:ext cx="6334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3744913"/>
            <a:ext cx="6762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文字方塊 18"/>
          <p:cNvSpPr txBox="1">
            <a:spLocks noChangeArrowheads="1"/>
          </p:cNvSpPr>
          <p:nvPr/>
        </p:nvSpPr>
        <p:spPr bwMode="auto">
          <a:xfrm>
            <a:off x="1152525" y="283368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C.S. Nishad     K.G. Vijay</a:t>
            </a:r>
          </a:p>
        </p:txBody>
      </p:sp>
      <p:sp>
        <p:nvSpPr>
          <p:cNvPr id="34829" name="文字方塊 37"/>
          <p:cNvSpPr txBox="1">
            <a:spLocks noChangeArrowheads="1"/>
          </p:cNvSpPr>
          <p:nvPr/>
        </p:nvSpPr>
        <p:spPr bwMode="auto">
          <a:xfrm>
            <a:off x="2319338" y="466883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韓厚德     谷岩        傅卓佳    張耀明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30" name="文字方塊 28"/>
          <p:cNvSpPr txBox="1">
            <a:spLocks noChangeArrowheads="1"/>
          </p:cNvSpPr>
          <p:nvPr/>
        </p:nvSpPr>
        <p:spPr bwMode="auto">
          <a:xfrm>
            <a:off x="5718175" y="1489075"/>
            <a:ext cx="45688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ClrTx/>
              <a:buSzTx/>
              <a:buFontTx/>
              <a:buNone/>
            </a:pPr>
            <a:r>
              <a:rPr kumimoji="0" lang="en-US" altLang="zh-TW" sz="21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Canada</a:t>
            </a:r>
          </a:p>
        </p:txBody>
      </p:sp>
      <p:sp>
        <p:nvSpPr>
          <p:cNvPr id="34831" name="文字方塊 30"/>
          <p:cNvSpPr txBox="1">
            <a:spLocks noChangeArrowheads="1"/>
          </p:cNvSpPr>
          <p:nvPr/>
        </p:nvSpPr>
        <p:spPr bwMode="auto">
          <a:xfrm>
            <a:off x="5764213" y="2825750"/>
            <a:ext cx="4586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李子才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32" name="圖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t="2632" r="17844" b="18637"/>
          <a:stretch>
            <a:fillRect/>
          </a:stretch>
        </p:blipFill>
        <p:spPr bwMode="auto">
          <a:xfrm>
            <a:off x="5684838" y="1792288"/>
            <a:ext cx="1017587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圖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789113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圖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3744913"/>
            <a:ext cx="715962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圖片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744913"/>
            <a:ext cx="661987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6" name="內容版面配置區 2"/>
          <p:cNvSpPr txBox="1">
            <a:spLocks/>
          </p:cNvSpPr>
          <p:nvPr/>
        </p:nvSpPr>
        <p:spPr bwMode="auto">
          <a:xfrm>
            <a:off x="4208463" y="1493838"/>
            <a:ext cx="788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Kuwait</a:t>
            </a:r>
          </a:p>
        </p:txBody>
      </p:sp>
      <p:pic>
        <p:nvPicPr>
          <p:cNvPr id="34837" name="圖片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822450"/>
            <a:ext cx="100647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8" name="文字方塊 22"/>
          <p:cNvSpPr txBox="1">
            <a:spLocks noChangeArrowheads="1"/>
          </p:cNvSpPr>
          <p:nvPr/>
        </p:nvSpPr>
        <p:spPr bwMode="auto">
          <a:xfrm>
            <a:off x="4002088" y="2797175"/>
            <a:ext cx="4586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S.Neelamani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39" name="文字方塊 23"/>
          <p:cNvSpPr txBox="1">
            <a:spLocks noChangeArrowheads="1"/>
          </p:cNvSpPr>
          <p:nvPr/>
        </p:nvSpPr>
        <p:spPr bwMode="auto">
          <a:xfrm>
            <a:off x="4102100" y="5732463"/>
            <a:ext cx="4413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made by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 since1988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44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31" y="5959539"/>
            <a:ext cx="6032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" y="6322561"/>
            <a:ext cx="61436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文字方塊 14"/>
          <p:cNvSpPr txBox="1">
            <a:spLocks noChangeArrowheads="1"/>
          </p:cNvSpPr>
          <p:nvPr/>
        </p:nvSpPr>
        <p:spPr bwMode="auto">
          <a:xfrm>
            <a:off x="711200" y="1376363"/>
            <a:ext cx="4572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Taiwan</a:t>
            </a:r>
          </a:p>
        </p:txBody>
      </p:sp>
      <p:pic>
        <p:nvPicPr>
          <p:cNvPr id="3584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"/>
          <a:stretch>
            <a:fillRect/>
          </a:stretch>
        </p:blipFill>
        <p:spPr bwMode="auto">
          <a:xfrm>
            <a:off x="2232025" y="4186238"/>
            <a:ext cx="7858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圖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r="11684"/>
          <a:stretch>
            <a:fillRect/>
          </a:stretch>
        </p:blipFill>
        <p:spPr bwMode="auto">
          <a:xfrm>
            <a:off x="1790700" y="1676400"/>
            <a:ext cx="7731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圖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2881313"/>
            <a:ext cx="7350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圖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4132263"/>
            <a:ext cx="71596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圖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2890838"/>
            <a:ext cx="60007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圖片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26193"/>
          <a:stretch>
            <a:fillRect/>
          </a:stretch>
        </p:blipFill>
        <p:spPr bwMode="auto">
          <a:xfrm>
            <a:off x="6607175" y="1692275"/>
            <a:ext cx="8048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圖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704975"/>
            <a:ext cx="73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圖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7401"/>
          <a:stretch>
            <a:fillRect/>
          </a:stretch>
        </p:blipFill>
        <p:spPr bwMode="auto">
          <a:xfrm>
            <a:off x="1331913" y="2881313"/>
            <a:ext cx="7651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圖片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2863850"/>
            <a:ext cx="8556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圖片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2887663"/>
            <a:ext cx="704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圖片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887663"/>
            <a:ext cx="7254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r="18158"/>
          <a:stretch>
            <a:fillRect/>
          </a:stretch>
        </p:blipFill>
        <p:spPr bwMode="auto">
          <a:xfrm>
            <a:off x="5281613" y="4208463"/>
            <a:ext cx="7620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圖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r="21848"/>
          <a:stretch>
            <a:fillRect/>
          </a:stretch>
        </p:blipFill>
        <p:spPr bwMode="auto">
          <a:xfrm>
            <a:off x="2779713" y="1674813"/>
            <a:ext cx="71596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圖片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18085"/>
          <a:stretch>
            <a:fillRect/>
          </a:stretch>
        </p:blipFill>
        <p:spPr bwMode="auto">
          <a:xfrm>
            <a:off x="4649788" y="1674813"/>
            <a:ext cx="7699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圖片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t="21800" r="16890" b="-2"/>
          <a:stretch>
            <a:fillRect/>
          </a:stretch>
        </p:blipFill>
        <p:spPr bwMode="auto">
          <a:xfrm>
            <a:off x="5621338" y="1676400"/>
            <a:ext cx="808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圖片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r="22977"/>
          <a:stretch>
            <a:fillRect/>
          </a:stretch>
        </p:blipFill>
        <p:spPr bwMode="auto">
          <a:xfrm>
            <a:off x="3263900" y="4178300"/>
            <a:ext cx="6381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圖片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1417" r="18391"/>
          <a:stretch>
            <a:fillRect/>
          </a:stretch>
        </p:blipFill>
        <p:spPr bwMode="auto">
          <a:xfrm>
            <a:off x="8150225" y="4216400"/>
            <a:ext cx="6842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5" name="圖片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7" r="22765" b="31248"/>
          <a:stretch>
            <a:fillRect/>
          </a:stretch>
        </p:blipFill>
        <p:spPr bwMode="auto">
          <a:xfrm>
            <a:off x="7227888" y="4219575"/>
            <a:ext cx="6397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6" name="圖片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4" t="47301" b="2200"/>
          <a:stretch>
            <a:fillRect/>
          </a:stretch>
        </p:blipFill>
        <p:spPr bwMode="auto">
          <a:xfrm>
            <a:off x="831850" y="1670050"/>
            <a:ext cx="755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7" name="文字方塊 37"/>
          <p:cNvSpPr txBox="1">
            <a:spLocks noChangeArrowheads="1"/>
          </p:cNvSpPr>
          <p:nvPr/>
        </p:nvSpPr>
        <p:spPr bwMode="auto">
          <a:xfrm>
            <a:off x="1730375" y="2601913"/>
            <a:ext cx="837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郭世榮    葉為忠     曹登皓     林三賢      岳景雲     劉德源     張建仁</a:t>
            </a:r>
            <a:endParaRPr kumimoji="0"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68" name="文字方塊 40"/>
          <p:cNvSpPr txBox="1">
            <a:spLocks noChangeArrowheads="1"/>
          </p:cNvSpPr>
          <p:nvPr/>
        </p:nvSpPr>
        <p:spPr bwMode="auto">
          <a:xfrm>
            <a:off x="4086225" y="3851275"/>
            <a:ext cx="844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陳桂鴻     李家瑋      李為民     呂學育     徐文信</a:t>
            </a:r>
            <a:endParaRPr kumimoji="0"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69" name="圖片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5112" r="6961" b="26271"/>
          <a:stretch>
            <a:fillRect/>
          </a:stretch>
        </p:blipFill>
        <p:spPr bwMode="auto">
          <a:xfrm>
            <a:off x="2292350" y="2905125"/>
            <a:ext cx="7302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0" name="圖片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5"/>
          <a:stretch>
            <a:fillRect/>
          </a:stretch>
        </p:blipFill>
        <p:spPr bwMode="auto">
          <a:xfrm>
            <a:off x="3702050" y="1689100"/>
            <a:ext cx="7350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1" name="矩形 18"/>
          <p:cNvSpPr>
            <a:spLocks noChangeArrowheads="1"/>
          </p:cNvSpPr>
          <p:nvPr/>
        </p:nvSpPr>
        <p:spPr bwMode="auto">
          <a:xfrm>
            <a:off x="217488" y="5102225"/>
            <a:ext cx="9069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葉超雄       陳正興    洪宏基     楊德良      鍾立來     劉立偉      全湘偉    黃宏財     李明恭</a:t>
            </a:r>
            <a:endParaRPr lang="zh-TW" altLang="en-US" sz="12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72" name="矩形 19"/>
          <p:cNvSpPr>
            <a:spLocks noChangeArrowheads="1"/>
          </p:cNvSpPr>
          <p:nvPr/>
        </p:nvSpPr>
        <p:spPr bwMode="auto">
          <a:xfrm>
            <a:off x="819150" y="2586038"/>
            <a:ext cx="93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周宗仁 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73" name="矩形 22"/>
          <p:cNvSpPr>
            <a:spLocks noChangeArrowheads="1"/>
          </p:cNvSpPr>
          <p:nvPr/>
        </p:nvSpPr>
        <p:spPr bwMode="auto">
          <a:xfrm>
            <a:off x="3263900" y="3816350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陳義麟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74" name="圖片 3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4179888"/>
            <a:ext cx="7651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5" name="圖片 4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4" r="21246"/>
          <a:stretch>
            <a:fillRect/>
          </a:stretch>
        </p:blipFill>
        <p:spPr bwMode="auto">
          <a:xfrm>
            <a:off x="1381125" y="4194175"/>
            <a:ext cx="6905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6" name="矩形 24"/>
          <p:cNvSpPr>
            <a:spLocks noChangeArrowheads="1"/>
          </p:cNvSpPr>
          <p:nvPr/>
        </p:nvSpPr>
        <p:spPr bwMode="auto">
          <a:xfrm>
            <a:off x="1238250" y="3824288"/>
            <a:ext cx="191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李應德      陳立言</a:t>
            </a:r>
          </a:p>
        </p:txBody>
      </p:sp>
      <p:pic>
        <p:nvPicPr>
          <p:cNvPr id="35877" name="圖片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843213"/>
            <a:ext cx="76993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8" name="文字方塊 42"/>
          <p:cNvSpPr txBox="1">
            <a:spLocks noChangeArrowheads="1"/>
          </p:cNvSpPr>
          <p:nvPr/>
        </p:nvSpPr>
        <p:spPr bwMode="auto">
          <a:xfrm>
            <a:off x="4716016" y="6125542"/>
            <a:ext cx="4483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made by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  <p:pic>
        <p:nvPicPr>
          <p:cNvPr id="35879" name="圖片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89852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0" name="文字方塊 43"/>
          <p:cNvSpPr txBox="1">
            <a:spLocks noChangeArrowheads="1"/>
          </p:cNvSpPr>
          <p:nvPr/>
        </p:nvSpPr>
        <p:spPr bwMode="auto">
          <a:xfrm>
            <a:off x="7540625" y="890588"/>
            <a:ext cx="4619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陳正宗</a:t>
            </a:r>
          </a:p>
        </p:txBody>
      </p:sp>
      <p:pic>
        <p:nvPicPr>
          <p:cNvPr id="35881" name="圖片 1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23538"/>
          <a:stretch>
            <a:fillRect/>
          </a:stretch>
        </p:blipFill>
        <p:spPr bwMode="auto">
          <a:xfrm>
            <a:off x="4249738" y="4194175"/>
            <a:ext cx="7127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2" name="圖片 2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6" t="5074" r="18767" b="49532"/>
          <a:stretch>
            <a:fillRect/>
          </a:stretch>
        </p:blipFill>
        <p:spPr bwMode="auto">
          <a:xfrm>
            <a:off x="307975" y="2905125"/>
            <a:ext cx="74612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3" name="文字方塊 21"/>
          <p:cNvSpPr txBox="1">
            <a:spLocks noChangeArrowheads="1"/>
          </p:cNvSpPr>
          <p:nvPr/>
        </p:nvSpPr>
        <p:spPr bwMode="auto">
          <a:xfrm>
            <a:off x="265113" y="3824288"/>
            <a:ext cx="877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劉進賢</a:t>
            </a:r>
            <a:endParaRPr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4" name="矩形 18"/>
          <p:cNvSpPr>
            <a:spLocks noChangeArrowheads="1"/>
          </p:cNvSpPr>
          <p:nvPr/>
        </p:nvSpPr>
        <p:spPr bwMode="auto">
          <a:xfrm>
            <a:off x="539552" y="6445076"/>
            <a:ext cx="90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李洋傑</a:t>
            </a:r>
            <a:r>
              <a:rPr lang="zh-TW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     陳誠宗   </a:t>
            </a:r>
            <a:endParaRPr lang="zh-TW" altLang="en-US" sz="12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25" y="5508625"/>
            <a:ext cx="727604" cy="1349375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4" y="5465469"/>
            <a:ext cx="713977" cy="9519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350" y="692150"/>
            <a:ext cx="81915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dirty="0"/>
              <a:t>陳正宗特聘講座教授自1994年起</a:t>
            </a:r>
          </a:p>
          <a:p>
            <a:pPr>
              <a:defRPr/>
            </a:pPr>
            <a:r>
              <a:rPr lang="zh-TW" altLang="en-US" dirty="0"/>
              <a:t>建立NTOU/MSV團隊，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  4個博士</a:t>
            </a:r>
            <a:r>
              <a:rPr lang="zh-TW" altLang="en-US" dirty="0" smtClean="0"/>
              <a:t>生</a:t>
            </a:r>
            <a:r>
              <a:rPr lang="en-US" altLang="zh-TW" dirty="0" smtClean="0"/>
              <a:t>(PhD)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5</a:t>
            </a:r>
            <a:r>
              <a:rPr lang="en-US" altLang="zh-TW" dirty="0"/>
              <a:t>2</a:t>
            </a:r>
            <a:r>
              <a:rPr lang="zh-TW" altLang="en-US" dirty="0"/>
              <a:t>位碩士</a:t>
            </a:r>
            <a:r>
              <a:rPr lang="zh-TW" altLang="en-US" dirty="0" smtClean="0"/>
              <a:t>生</a:t>
            </a:r>
            <a:r>
              <a:rPr lang="en-US" altLang="zh-TW" dirty="0" smtClean="0"/>
              <a:t>(Master)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4</a:t>
            </a:r>
            <a:r>
              <a:rPr lang="en-US" altLang="zh-TW" dirty="0"/>
              <a:t>4 </a:t>
            </a:r>
            <a:r>
              <a:rPr lang="zh-TW" altLang="en-US" dirty="0"/>
              <a:t>位大學生 </a:t>
            </a:r>
            <a:r>
              <a:rPr lang="en-US" altLang="zh-TW" dirty="0" smtClean="0"/>
              <a:t>(under)</a:t>
            </a:r>
            <a:r>
              <a:rPr lang="zh-TW" altLang="en-US" dirty="0" smtClean="0"/>
              <a:t>  </a:t>
            </a:r>
            <a:r>
              <a:rPr lang="en-US" altLang="zh-TW" dirty="0"/>
              <a:t>totally 100 persons </a:t>
            </a:r>
          </a:p>
          <a:p>
            <a:pPr>
              <a:defRPr/>
            </a:pPr>
            <a:r>
              <a:rPr lang="en-US" altLang="zh-TW" dirty="0" smtClean="0"/>
              <a:t>255 </a:t>
            </a:r>
            <a:r>
              <a:rPr lang="en-US" altLang="zh-TW" dirty="0"/>
              <a:t>SCI papers</a:t>
            </a:r>
          </a:p>
          <a:p>
            <a:pPr>
              <a:defRPr/>
            </a:pPr>
            <a:r>
              <a:rPr lang="en-US" altLang="zh-TW" dirty="0"/>
              <a:t>87 various </a:t>
            </a:r>
            <a:r>
              <a:rPr lang="en-US" altLang="zh-TW" dirty="0" err="1"/>
              <a:t>sci</a:t>
            </a:r>
            <a:r>
              <a:rPr lang="en-US" altLang="zh-TW" dirty="0"/>
              <a:t> journals</a:t>
            </a:r>
          </a:p>
          <a:p>
            <a:pPr>
              <a:defRPr/>
            </a:pPr>
            <a:r>
              <a:rPr lang="en-US" altLang="zh-TW" dirty="0"/>
              <a:t>Failure  3 master students </a:t>
            </a:r>
          </a:p>
          <a:p>
            <a:pPr>
              <a:defRPr/>
            </a:pPr>
            <a:r>
              <a:rPr lang="zh-TW" altLang="en-US" dirty="0"/>
              <a:t>劉天賜、方銜尉、張嘉焜</a:t>
            </a:r>
            <a:endParaRPr lang="en-US" altLang="zh-TW" dirty="0"/>
          </a:p>
          <a:p>
            <a:pPr>
              <a:defRPr/>
            </a:pPr>
            <a:r>
              <a:rPr lang="en-US" altLang="zh-TW" dirty="0"/>
              <a:t>Failure of 2 years graduation </a:t>
            </a:r>
            <a:r>
              <a:rPr lang="zh-TW" altLang="en-US" dirty="0"/>
              <a:t>江立傑 楊政霖 </a:t>
            </a:r>
            <a:endParaRPr lang="en-US" altLang="zh-TW" dirty="0"/>
          </a:p>
          <a:p>
            <a:pPr>
              <a:defRPr/>
            </a:pPr>
            <a:r>
              <a:rPr lang="en-US" altLang="zh-TW" dirty="0"/>
              <a:t>Success of all graduated master students</a:t>
            </a:r>
          </a:p>
          <a:p>
            <a:pPr>
              <a:defRPr/>
            </a:pPr>
            <a:r>
              <a:rPr lang="en-US" altLang="zh-TW" dirty="0"/>
              <a:t>At least one </a:t>
            </a:r>
            <a:r>
              <a:rPr lang="en-US" altLang="zh-TW" dirty="0" err="1"/>
              <a:t>sci</a:t>
            </a:r>
            <a:r>
              <a:rPr lang="en-US" altLang="zh-TW" dirty="0"/>
              <a:t> paper for each one</a:t>
            </a:r>
          </a:p>
          <a:p>
            <a:pPr>
              <a:defRPr/>
            </a:pPr>
            <a:endParaRPr lang="en-US" altLang="zh-TW" dirty="0"/>
          </a:p>
        </p:txBody>
      </p:sp>
      <p:sp>
        <p:nvSpPr>
          <p:cNvPr id="43" name="標題 3"/>
          <p:cNvSpPr txBox="1">
            <a:spLocks/>
          </p:cNvSpPr>
          <p:nvPr/>
        </p:nvSpPr>
        <p:spPr bwMode="auto">
          <a:xfrm>
            <a:off x="611188" y="147638"/>
            <a:ext cx="78867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30 </a:t>
            </a:r>
            <a:r>
              <a:rPr lang="zh-TW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年成績單</a:t>
            </a: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since</a:t>
            </a:r>
            <a:r>
              <a:rPr lang="zh-TW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1994</a:t>
            </a:r>
            <a:endParaRPr lang="zh-TW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-108520" y="57944"/>
            <a:ext cx="12550080" cy="1210816"/>
          </a:xfrm>
        </p:spPr>
        <p:txBody>
          <a:bodyPr/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              NTOU MSV</a:t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學術三個一百、三個堅持及三難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2024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1268760"/>
            <a:ext cx="6551736" cy="5162649"/>
          </a:xfrm>
        </p:spPr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①發表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255)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②審過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種不同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(144)</a:t>
            </a: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③單篇論文被引用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(10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  (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446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ASCE,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492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ASME)</a:t>
            </a:r>
          </a:p>
          <a:p>
            <a:pPr marL="0" indent="0"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發表過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87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種不同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期刊論文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I.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大學部也會有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24)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II.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碩士班如期畢業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守了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III.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碩博士班學生論文均能在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期刊發表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  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守了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❶寫論文難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❷寫英文論文更難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❸第一次用英文寫論文是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難上加難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solidFill>
                  <a:schemeClr val="accent2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陳正宗特聘講座教授</a:t>
            </a:r>
          </a:p>
        </p:txBody>
      </p:sp>
      <p:sp>
        <p:nvSpPr>
          <p:cNvPr id="6149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237413" y="6413500"/>
            <a:ext cx="19050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/>
              <a:t>2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08" y="5528404"/>
            <a:ext cx="1326809" cy="11941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20" y="1874832"/>
            <a:ext cx="1593052" cy="11941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8953F7-9245-44F2-B472-B869ABB88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4285"/>
            <a:ext cx="2224220" cy="6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0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324"/>
          <p:cNvSpPr>
            <a:spLocks noChangeArrowheads="1"/>
          </p:cNvSpPr>
          <p:nvPr/>
        </p:nvSpPr>
        <p:spPr bwMode="auto">
          <a:xfrm rot="-10782491" flipH="1" flipV="1">
            <a:off x="4051300" y="465455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/>
          <a:p>
            <a:endParaRPr lang="zh-TW" altLang="en-US"/>
          </a:p>
        </p:txBody>
      </p:sp>
      <p:sp>
        <p:nvSpPr>
          <p:cNvPr id="3075" name="AutoShape 324"/>
          <p:cNvSpPr>
            <a:spLocks noChangeArrowheads="1"/>
          </p:cNvSpPr>
          <p:nvPr/>
        </p:nvSpPr>
        <p:spPr bwMode="auto">
          <a:xfrm rot="-10782491" flipH="1" flipV="1">
            <a:off x="4711700" y="2957513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/>
          <a:p>
            <a:endParaRPr lang="zh-TW" altLang="en-US"/>
          </a:p>
        </p:txBody>
      </p:sp>
      <p:sp>
        <p:nvSpPr>
          <p:cNvPr id="5765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04813"/>
          </a:xfrm>
          <a:gradFill rotWithShape="0">
            <a:gsLst>
              <a:gs pos="0">
                <a:srgbClr val="6BB2B2"/>
              </a:gs>
              <a:gs pos="50000">
                <a:srgbClr val="99FFFF"/>
              </a:gs>
              <a:gs pos="100000">
                <a:srgbClr val="6BB2B2"/>
              </a:gs>
            </a:gsLst>
            <a:lin ang="5400000" scaled="1"/>
          </a:gradFill>
          <a:ln w="76200" cap="flat">
            <a:solidFill>
              <a:schemeClr val="bg2"/>
            </a:solidFill>
            <a:miter lim="800000"/>
            <a:headEnd/>
            <a:tailEnd/>
          </a:ln>
        </p:spPr>
        <p:txBody>
          <a:bodyPr tIns="381000" bIns="381000" rtlCol="0">
            <a:normAutofit fontScale="90000"/>
          </a:bodyPr>
          <a:lstStyle/>
          <a:p>
            <a:pPr eaLnBrk="1" fontAlgn="b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國立台灣海洋大學力學聲響振動實驗室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(NTOU/MSV Lab)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2024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</a:endParaRPr>
          </a:p>
        </p:txBody>
      </p:sp>
      <p:sp>
        <p:nvSpPr>
          <p:cNvPr id="3077" name="Rectangle 226"/>
          <p:cNvSpPr>
            <a:spLocks noChangeArrowheads="1"/>
          </p:cNvSpPr>
          <p:nvPr/>
        </p:nvSpPr>
        <p:spPr bwMode="auto">
          <a:xfrm>
            <a:off x="6416675" y="2827338"/>
            <a:ext cx="287338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8" name="Rectangle 171" descr="信紙"/>
          <p:cNvSpPr>
            <a:spLocks noChangeArrowheads="1"/>
          </p:cNvSpPr>
          <p:nvPr/>
        </p:nvSpPr>
        <p:spPr bwMode="auto">
          <a:xfrm>
            <a:off x="3800475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9" name="Rectangle 203" descr="橡木色"/>
          <p:cNvSpPr>
            <a:spLocks noChangeArrowheads="1"/>
          </p:cNvSpPr>
          <p:nvPr/>
        </p:nvSpPr>
        <p:spPr bwMode="auto">
          <a:xfrm>
            <a:off x="5568950" y="1968500"/>
            <a:ext cx="719138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0" name="Rectangle 202" descr="橡木色"/>
          <p:cNvSpPr>
            <a:spLocks noChangeArrowheads="1"/>
          </p:cNvSpPr>
          <p:nvPr/>
        </p:nvSpPr>
        <p:spPr bwMode="auto">
          <a:xfrm>
            <a:off x="4852988" y="1970088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1" name="Rectangle 201" descr="橡木色"/>
          <p:cNvSpPr>
            <a:spLocks noChangeArrowheads="1"/>
          </p:cNvSpPr>
          <p:nvPr/>
        </p:nvSpPr>
        <p:spPr bwMode="auto">
          <a:xfrm>
            <a:off x="4106863" y="1966913"/>
            <a:ext cx="747712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2" name="Rectangle 185" descr="信紙"/>
          <p:cNvSpPr>
            <a:spLocks noChangeArrowheads="1"/>
          </p:cNvSpPr>
          <p:nvPr/>
        </p:nvSpPr>
        <p:spPr bwMode="auto">
          <a:xfrm>
            <a:off x="6308725" y="625475"/>
            <a:ext cx="360363" cy="5397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3" name="Rectangle 16"/>
          <p:cNvSpPr>
            <a:spLocks noChangeArrowheads="1"/>
          </p:cNvSpPr>
          <p:nvPr/>
        </p:nvSpPr>
        <p:spPr bwMode="auto">
          <a:xfrm>
            <a:off x="6411913" y="2279650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4" name="Rectangle 18"/>
          <p:cNvSpPr>
            <a:spLocks noChangeArrowheads="1"/>
          </p:cNvSpPr>
          <p:nvPr/>
        </p:nvSpPr>
        <p:spPr bwMode="auto">
          <a:xfrm>
            <a:off x="6411913" y="337502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5" name="Rectangle 19"/>
          <p:cNvSpPr>
            <a:spLocks noChangeArrowheads="1"/>
          </p:cNvSpPr>
          <p:nvPr/>
        </p:nvSpPr>
        <p:spPr bwMode="auto">
          <a:xfrm>
            <a:off x="6411913" y="392747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6" name="Rectangle 20"/>
          <p:cNvSpPr>
            <a:spLocks noChangeArrowheads="1"/>
          </p:cNvSpPr>
          <p:nvPr/>
        </p:nvSpPr>
        <p:spPr bwMode="auto">
          <a:xfrm>
            <a:off x="6413500" y="4476750"/>
            <a:ext cx="287338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7" name="AutoShape 27"/>
          <p:cNvSpPr>
            <a:spLocks noChangeAspect="1" noChangeArrowheads="1"/>
          </p:cNvSpPr>
          <p:nvPr/>
        </p:nvSpPr>
        <p:spPr bwMode="auto">
          <a:xfrm rot="10800000" flipH="1" flipV="1">
            <a:off x="3178175" y="1563688"/>
            <a:ext cx="360363" cy="3587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李應德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徐文信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范佳銘</a:t>
            </a:r>
          </a:p>
        </p:txBody>
      </p:sp>
      <p:sp>
        <p:nvSpPr>
          <p:cNvPr id="3088" name="Rectangle 42" descr="信紙"/>
          <p:cNvSpPr>
            <a:spLocks noChangeArrowheads="1"/>
          </p:cNvSpPr>
          <p:nvPr/>
        </p:nvSpPr>
        <p:spPr bwMode="auto">
          <a:xfrm>
            <a:off x="1692275" y="2841625"/>
            <a:ext cx="287338" cy="22431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9" name="AutoShape 44"/>
          <p:cNvSpPr>
            <a:spLocks noChangeArrowheads="1"/>
          </p:cNvSpPr>
          <p:nvPr/>
        </p:nvSpPr>
        <p:spPr bwMode="auto">
          <a:xfrm>
            <a:off x="2090738" y="5372100"/>
            <a:ext cx="287337" cy="287338"/>
          </a:xfrm>
          <a:prstGeom prst="upArrow">
            <a:avLst>
              <a:gd name="adj1" fmla="val 50000"/>
              <a:gd name="adj2" fmla="val 49996"/>
            </a:avLst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0" name="Rectangle 45"/>
          <p:cNvSpPr>
            <a:spLocks noChangeArrowheads="1"/>
          </p:cNvSpPr>
          <p:nvPr/>
        </p:nvSpPr>
        <p:spPr bwMode="auto">
          <a:xfrm>
            <a:off x="1990725" y="511651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入口</a:t>
            </a:r>
          </a:p>
        </p:txBody>
      </p:sp>
      <p:sp>
        <p:nvSpPr>
          <p:cNvPr id="3091" name="Rectangle 49"/>
          <p:cNvSpPr>
            <a:spLocks noChangeArrowheads="1"/>
          </p:cNvSpPr>
          <p:nvPr/>
        </p:nvSpPr>
        <p:spPr bwMode="auto">
          <a:xfrm>
            <a:off x="6411913" y="502602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92" name="Line 92"/>
          <p:cNvSpPr>
            <a:spLocks noChangeShapeType="1"/>
          </p:cNvSpPr>
          <p:nvPr/>
        </p:nvSpPr>
        <p:spPr bwMode="auto">
          <a:xfrm>
            <a:off x="1666875" y="627063"/>
            <a:ext cx="0" cy="5038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3" name="Line 93"/>
          <p:cNvSpPr>
            <a:spLocks noChangeShapeType="1"/>
          </p:cNvSpPr>
          <p:nvPr/>
        </p:nvSpPr>
        <p:spPr bwMode="auto">
          <a:xfrm>
            <a:off x="1866900" y="5659438"/>
            <a:ext cx="360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4" name="Line 97"/>
          <p:cNvSpPr>
            <a:spLocks noChangeShapeType="1"/>
          </p:cNvSpPr>
          <p:nvPr/>
        </p:nvSpPr>
        <p:spPr bwMode="auto">
          <a:xfrm flipV="1">
            <a:off x="6699250" y="620713"/>
            <a:ext cx="3175" cy="50720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5" name="Line 99"/>
          <p:cNvSpPr>
            <a:spLocks noChangeShapeType="1"/>
          </p:cNvSpPr>
          <p:nvPr/>
        </p:nvSpPr>
        <p:spPr bwMode="auto">
          <a:xfrm flipH="1" flipV="1">
            <a:off x="1685925" y="5267325"/>
            <a:ext cx="360363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6" name="Rectangle 54" descr="橡木色"/>
          <p:cNvSpPr>
            <a:spLocks noChangeArrowheads="1"/>
          </p:cNvSpPr>
          <p:nvPr/>
        </p:nvSpPr>
        <p:spPr bwMode="auto">
          <a:xfrm>
            <a:off x="3963988" y="3565525"/>
            <a:ext cx="847725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7" name="Rectangle 126" descr="橡木色"/>
          <p:cNvSpPr>
            <a:spLocks noChangeArrowheads="1"/>
          </p:cNvSpPr>
          <p:nvPr/>
        </p:nvSpPr>
        <p:spPr bwMode="auto">
          <a:xfrm>
            <a:off x="2698750" y="1987550"/>
            <a:ext cx="1408113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8" name="Rectangle 134" descr="信紙"/>
          <p:cNvSpPr>
            <a:spLocks noChangeArrowheads="1"/>
          </p:cNvSpPr>
          <p:nvPr/>
        </p:nvSpPr>
        <p:spPr bwMode="auto">
          <a:xfrm>
            <a:off x="2454275" y="4710113"/>
            <a:ext cx="719138" cy="9001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99" name="Rectangle 158" descr="橡木色"/>
          <p:cNvSpPr>
            <a:spLocks noChangeArrowheads="1"/>
          </p:cNvSpPr>
          <p:nvPr/>
        </p:nvSpPr>
        <p:spPr bwMode="auto">
          <a:xfrm>
            <a:off x="5553075" y="3565525"/>
            <a:ext cx="642938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00" name="Arc 159" descr="橡木色"/>
          <p:cNvSpPr>
            <a:spLocks/>
          </p:cNvSpPr>
          <p:nvPr/>
        </p:nvSpPr>
        <p:spPr bwMode="auto">
          <a:xfrm rot="5400000">
            <a:off x="4897438" y="5305425"/>
            <a:ext cx="287338" cy="287337"/>
          </a:xfrm>
          <a:custGeom>
            <a:avLst/>
            <a:gdLst>
              <a:gd name="T0" fmla="*/ 0 w 21712"/>
              <a:gd name="T1" fmla="*/ 0 h 21600"/>
              <a:gd name="T2" fmla="*/ 2147483647 w 21712"/>
              <a:gd name="T3" fmla="*/ 2147483647 h 21600"/>
              <a:gd name="T4" fmla="*/ 2147483647 w 21712"/>
              <a:gd name="T5" fmla="*/ 2147483647 h 21600"/>
              <a:gd name="T6" fmla="*/ 0 60000 65536"/>
              <a:gd name="T7" fmla="*/ 0 60000 65536"/>
              <a:gd name="T8" fmla="*/ 0 60000 65536"/>
              <a:gd name="T9" fmla="*/ 0 w 21712"/>
              <a:gd name="T10" fmla="*/ 0 h 21600"/>
              <a:gd name="T11" fmla="*/ 21712 w 217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12" h="21600" fill="none" extrusionOk="0">
                <a:moveTo>
                  <a:pt x="0" y="0"/>
                </a:moveTo>
                <a:cubicBezTo>
                  <a:pt x="37" y="0"/>
                  <a:pt x="74" y="-1"/>
                  <a:pt x="112" y="0"/>
                </a:cubicBezTo>
                <a:cubicBezTo>
                  <a:pt x="12041" y="0"/>
                  <a:pt x="21712" y="9670"/>
                  <a:pt x="21712" y="21600"/>
                </a:cubicBezTo>
              </a:path>
              <a:path w="21712" h="21600" stroke="0" extrusionOk="0">
                <a:moveTo>
                  <a:pt x="0" y="0"/>
                </a:moveTo>
                <a:cubicBezTo>
                  <a:pt x="37" y="0"/>
                  <a:pt x="74" y="-1"/>
                  <a:pt x="112" y="0"/>
                </a:cubicBezTo>
                <a:cubicBezTo>
                  <a:pt x="12041" y="0"/>
                  <a:pt x="21712" y="9670"/>
                  <a:pt x="21712" y="21600"/>
                </a:cubicBezTo>
                <a:lnTo>
                  <a:pt x="112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FFCC99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zh-TW" altLang="en-US"/>
          </a:p>
        </p:txBody>
      </p:sp>
      <p:sp>
        <p:nvSpPr>
          <p:cNvPr id="3101" name="Rectangle 166" descr="信紙"/>
          <p:cNvSpPr>
            <a:spLocks noChangeArrowheads="1"/>
          </p:cNvSpPr>
          <p:nvPr/>
        </p:nvSpPr>
        <p:spPr bwMode="auto">
          <a:xfrm>
            <a:off x="2711450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2" name="Text Box 169"/>
          <p:cNvSpPr txBox="1">
            <a:spLocks noChangeArrowheads="1"/>
          </p:cNvSpPr>
          <p:nvPr/>
        </p:nvSpPr>
        <p:spPr bwMode="auto">
          <a:xfrm>
            <a:off x="1781175" y="625475"/>
            <a:ext cx="900113" cy="3603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00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3103" name="Rectangle 170" descr="信紙"/>
          <p:cNvSpPr>
            <a:spLocks noChangeArrowheads="1"/>
          </p:cNvSpPr>
          <p:nvPr/>
        </p:nvSpPr>
        <p:spPr bwMode="auto">
          <a:xfrm>
            <a:off x="3254375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4" name="Rectangle 172" descr="信紙"/>
          <p:cNvSpPr>
            <a:spLocks noChangeArrowheads="1"/>
          </p:cNvSpPr>
          <p:nvPr/>
        </p:nvSpPr>
        <p:spPr bwMode="auto">
          <a:xfrm>
            <a:off x="4338638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5" name="Rectangle 173" descr="信紙"/>
          <p:cNvSpPr>
            <a:spLocks noChangeArrowheads="1"/>
          </p:cNvSpPr>
          <p:nvPr/>
        </p:nvSpPr>
        <p:spPr bwMode="auto">
          <a:xfrm>
            <a:off x="4870450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6" name="Rectangle 174" descr="信紙"/>
          <p:cNvSpPr>
            <a:spLocks noChangeArrowheads="1"/>
          </p:cNvSpPr>
          <p:nvPr/>
        </p:nvSpPr>
        <p:spPr bwMode="auto">
          <a:xfrm>
            <a:off x="5411788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7" name="Rectangle 177" descr="信紙"/>
          <p:cNvSpPr>
            <a:spLocks noChangeArrowheads="1"/>
          </p:cNvSpPr>
          <p:nvPr/>
        </p:nvSpPr>
        <p:spPr bwMode="auto">
          <a:xfrm>
            <a:off x="2974975" y="2276475"/>
            <a:ext cx="563563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8" name="Rectangle 178" descr="信紙"/>
          <p:cNvSpPr>
            <a:spLocks noChangeArrowheads="1"/>
          </p:cNvSpPr>
          <p:nvPr/>
        </p:nvSpPr>
        <p:spPr bwMode="auto">
          <a:xfrm>
            <a:off x="2428875" y="2276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9" name="Rectangle 180"/>
          <p:cNvSpPr>
            <a:spLocks noChangeArrowheads="1"/>
          </p:cNvSpPr>
          <p:nvPr/>
        </p:nvSpPr>
        <p:spPr bwMode="auto">
          <a:xfrm>
            <a:off x="5843588" y="1347788"/>
            <a:ext cx="823912" cy="900112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10" name="Rectangle 181"/>
          <p:cNvSpPr>
            <a:spLocks noChangeArrowheads="1"/>
          </p:cNvSpPr>
          <p:nvPr/>
        </p:nvSpPr>
        <p:spPr bwMode="auto">
          <a:xfrm>
            <a:off x="6248400" y="1171575"/>
            <a:ext cx="414338" cy="179388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11" name="Line 87"/>
          <p:cNvSpPr>
            <a:spLocks noChangeShapeType="1"/>
          </p:cNvSpPr>
          <p:nvPr/>
        </p:nvSpPr>
        <p:spPr bwMode="auto">
          <a:xfrm flipH="1">
            <a:off x="1666875" y="646113"/>
            <a:ext cx="5065713" cy="6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2" name="Line 101"/>
          <p:cNvSpPr>
            <a:spLocks noChangeShapeType="1"/>
          </p:cNvSpPr>
          <p:nvPr/>
        </p:nvSpPr>
        <p:spPr bwMode="auto">
          <a:xfrm flipH="1">
            <a:off x="2422525" y="2263775"/>
            <a:ext cx="426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3" name="Line 96"/>
          <p:cNvSpPr>
            <a:spLocks noChangeShapeType="1"/>
          </p:cNvSpPr>
          <p:nvPr/>
        </p:nvSpPr>
        <p:spPr bwMode="auto">
          <a:xfrm>
            <a:off x="2586038" y="5668963"/>
            <a:ext cx="4318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4" name="Rectangle 186" descr="橡木色"/>
          <p:cNvSpPr>
            <a:spLocks noChangeArrowheads="1"/>
          </p:cNvSpPr>
          <p:nvPr/>
        </p:nvSpPr>
        <p:spPr bwMode="auto">
          <a:xfrm>
            <a:off x="4821238" y="3563938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5" name="Rectangle 188" descr="橡木色"/>
          <p:cNvSpPr>
            <a:spLocks noChangeArrowheads="1"/>
          </p:cNvSpPr>
          <p:nvPr/>
        </p:nvSpPr>
        <p:spPr bwMode="auto">
          <a:xfrm rot="10800000">
            <a:off x="4899025" y="45799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6" name="Rectangle 191" descr="橡木色"/>
          <p:cNvSpPr>
            <a:spLocks noChangeArrowheads="1"/>
          </p:cNvSpPr>
          <p:nvPr/>
        </p:nvSpPr>
        <p:spPr bwMode="auto">
          <a:xfrm>
            <a:off x="4035425" y="5300663"/>
            <a:ext cx="857250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7" name="Rectangle 192" descr="橡木色"/>
          <p:cNvSpPr>
            <a:spLocks noChangeArrowheads="1"/>
          </p:cNvSpPr>
          <p:nvPr/>
        </p:nvSpPr>
        <p:spPr bwMode="auto">
          <a:xfrm rot="10800000">
            <a:off x="4899025" y="3860800"/>
            <a:ext cx="287338" cy="7191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8" name="Rectangle 193" descr="橡木色"/>
          <p:cNvSpPr>
            <a:spLocks noChangeArrowheads="1"/>
          </p:cNvSpPr>
          <p:nvPr/>
        </p:nvSpPr>
        <p:spPr bwMode="auto">
          <a:xfrm rot="10800000">
            <a:off x="5187950" y="3860800"/>
            <a:ext cx="287338" cy="7191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9" name="Rectangle 194" descr="橡木色"/>
          <p:cNvSpPr>
            <a:spLocks noChangeArrowheads="1"/>
          </p:cNvSpPr>
          <p:nvPr/>
        </p:nvSpPr>
        <p:spPr bwMode="auto">
          <a:xfrm rot="10800000">
            <a:off x="5187950" y="45799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0" name="Rectangle 195" descr="橡木色"/>
          <p:cNvSpPr>
            <a:spLocks noChangeArrowheads="1"/>
          </p:cNvSpPr>
          <p:nvPr/>
        </p:nvSpPr>
        <p:spPr bwMode="auto">
          <a:xfrm>
            <a:off x="5481638" y="5300663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1" name="Rectangle 196" descr="橡木色"/>
          <p:cNvSpPr>
            <a:spLocks noChangeArrowheads="1"/>
          </p:cNvSpPr>
          <p:nvPr/>
        </p:nvSpPr>
        <p:spPr bwMode="auto">
          <a:xfrm rot="5400000">
            <a:off x="3157538" y="3009900"/>
            <a:ext cx="890588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2" name="Rectangle 197" descr="橡木色"/>
          <p:cNvSpPr>
            <a:spLocks noChangeArrowheads="1"/>
          </p:cNvSpPr>
          <p:nvPr/>
        </p:nvSpPr>
        <p:spPr bwMode="auto">
          <a:xfrm rot="10800000">
            <a:off x="4395788" y="2852738"/>
            <a:ext cx="287337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3" name="Rectangle 199" descr="橡木色"/>
          <p:cNvSpPr>
            <a:spLocks noChangeArrowheads="1"/>
          </p:cNvSpPr>
          <p:nvPr/>
        </p:nvSpPr>
        <p:spPr bwMode="auto">
          <a:xfrm rot="10800000">
            <a:off x="5330825" y="28527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4" name="Rectangle 204" descr="橡木色"/>
          <p:cNvSpPr>
            <a:spLocks noChangeArrowheads="1"/>
          </p:cNvSpPr>
          <p:nvPr/>
        </p:nvSpPr>
        <p:spPr bwMode="auto">
          <a:xfrm>
            <a:off x="4106863" y="1412875"/>
            <a:ext cx="360362" cy="539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5" name="Rectangle 207" descr="橡木色"/>
          <p:cNvSpPr>
            <a:spLocks noChangeArrowheads="1"/>
          </p:cNvSpPr>
          <p:nvPr/>
        </p:nvSpPr>
        <p:spPr bwMode="auto">
          <a:xfrm>
            <a:off x="5554663" y="1419225"/>
            <a:ext cx="287337" cy="539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6" name="Line 82"/>
          <p:cNvSpPr>
            <a:spLocks noChangeShapeType="1"/>
          </p:cNvSpPr>
          <p:nvPr/>
        </p:nvSpPr>
        <p:spPr bwMode="auto">
          <a:xfrm rot="5400000">
            <a:off x="6608763" y="5405437"/>
            <a:ext cx="1588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27" name="Rectangle 187"/>
          <p:cNvSpPr>
            <a:spLocks noChangeArrowheads="1"/>
          </p:cNvSpPr>
          <p:nvPr/>
        </p:nvSpPr>
        <p:spPr bwMode="auto">
          <a:xfrm>
            <a:off x="3459163" y="3571875"/>
            <a:ext cx="508000" cy="576263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28" name="Text Box 233"/>
          <p:cNvSpPr txBox="1">
            <a:spLocks noChangeArrowheads="1"/>
          </p:cNvSpPr>
          <p:nvPr/>
        </p:nvSpPr>
        <p:spPr bwMode="auto">
          <a:xfrm>
            <a:off x="3340100" y="4305300"/>
            <a:ext cx="3683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29" name="AutoShape 240"/>
          <p:cNvSpPr>
            <a:spLocks noChangeArrowheads="1"/>
          </p:cNvSpPr>
          <p:nvPr/>
        </p:nvSpPr>
        <p:spPr bwMode="auto">
          <a:xfrm rot="10800000" flipH="1" flipV="1">
            <a:off x="4683125" y="1412875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陳正宗</a:t>
            </a:r>
          </a:p>
        </p:txBody>
      </p:sp>
      <p:sp>
        <p:nvSpPr>
          <p:cNvPr id="3130" name="Rectangle 242" descr="橡木色"/>
          <p:cNvSpPr>
            <a:spLocks noChangeArrowheads="1"/>
          </p:cNvSpPr>
          <p:nvPr/>
        </p:nvSpPr>
        <p:spPr bwMode="auto">
          <a:xfrm rot="10800000">
            <a:off x="2873375" y="2708275"/>
            <a:ext cx="574675" cy="9366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台</a:t>
            </a:r>
          </a:p>
        </p:txBody>
      </p:sp>
      <p:sp>
        <p:nvSpPr>
          <p:cNvPr id="3131" name="Oval 244" descr="橡樹"/>
          <p:cNvSpPr>
            <a:spLocks noChangeArrowheads="1"/>
          </p:cNvSpPr>
          <p:nvPr/>
        </p:nvSpPr>
        <p:spPr bwMode="auto">
          <a:xfrm>
            <a:off x="2882900" y="908050"/>
            <a:ext cx="936625" cy="504825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32" name="AutoShape 251"/>
          <p:cNvSpPr>
            <a:spLocks noChangeArrowheads="1"/>
          </p:cNvSpPr>
          <p:nvPr/>
        </p:nvSpPr>
        <p:spPr bwMode="auto">
          <a:xfrm rot="10800000" flipH="1" flipV="1">
            <a:off x="3098800" y="1412875"/>
            <a:ext cx="142875" cy="71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133" name="AutoShape 252"/>
          <p:cNvSpPr>
            <a:spLocks noChangeArrowheads="1"/>
          </p:cNvSpPr>
          <p:nvPr/>
        </p:nvSpPr>
        <p:spPr bwMode="auto">
          <a:xfrm rot="10800000" flipH="1" flipV="1">
            <a:off x="3459163" y="1412875"/>
            <a:ext cx="142875" cy="71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134" name="Rectangle 253" descr="信紙"/>
          <p:cNvSpPr>
            <a:spLocks noChangeArrowheads="1"/>
          </p:cNvSpPr>
          <p:nvPr/>
        </p:nvSpPr>
        <p:spPr bwMode="auto">
          <a:xfrm>
            <a:off x="2370138" y="1816100"/>
            <a:ext cx="319087" cy="4413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35" name="Picture 257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32388" y="4032250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6" name="Picture 258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32388" y="4867275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7" name="Picture 259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75262" y="305276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8" name="Picture 260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40225" y="3052763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9" name="Picture 261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03600" y="3052763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0" name="Picture 262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463" y="4060825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1" name="Picture 264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462" y="477996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2" name="Picture 265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32262" y="154781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" name="Picture 267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75063" y="1987550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4" name="printer2"/>
          <p:cNvSpPr>
            <a:spLocks noEditPoints="1" noChangeArrowheads="1"/>
          </p:cNvSpPr>
          <p:nvPr/>
        </p:nvSpPr>
        <p:spPr bwMode="auto">
          <a:xfrm rot="10800000">
            <a:off x="4125913" y="2008188"/>
            <a:ext cx="503237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sp>
        <p:nvSpPr>
          <p:cNvPr id="3145" name="printer2"/>
          <p:cNvSpPr>
            <a:spLocks noEditPoints="1" noChangeArrowheads="1"/>
          </p:cNvSpPr>
          <p:nvPr/>
        </p:nvSpPr>
        <p:spPr bwMode="auto">
          <a:xfrm rot="10800000">
            <a:off x="4683125" y="3600450"/>
            <a:ext cx="503238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sp>
        <p:nvSpPr>
          <p:cNvPr id="3146" name="printer2"/>
          <p:cNvSpPr>
            <a:spLocks noEditPoints="1" noChangeArrowheads="1"/>
          </p:cNvSpPr>
          <p:nvPr/>
        </p:nvSpPr>
        <p:spPr bwMode="auto">
          <a:xfrm rot="-5400000">
            <a:off x="5168107" y="4490244"/>
            <a:ext cx="360362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endParaRPr lang="zh-TW" altLang="en-US"/>
          </a:p>
        </p:txBody>
      </p:sp>
      <p:sp>
        <p:nvSpPr>
          <p:cNvPr id="3147" name="AutoShape 274"/>
          <p:cNvSpPr>
            <a:spLocks noChangeAspect="1" noChangeArrowheads="1"/>
          </p:cNvSpPr>
          <p:nvPr/>
        </p:nvSpPr>
        <p:spPr bwMode="auto">
          <a:xfrm rot="10800000" flipH="1" flipV="1">
            <a:off x="3708400" y="1581150"/>
            <a:ext cx="346075" cy="368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郭世榮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呂學育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李為民</a:t>
            </a:r>
          </a:p>
        </p:txBody>
      </p:sp>
      <p:sp>
        <p:nvSpPr>
          <p:cNvPr id="3148" name="AutoShape 275"/>
          <p:cNvSpPr>
            <a:spLocks noChangeAspect="1" noChangeArrowheads="1"/>
          </p:cNvSpPr>
          <p:nvPr/>
        </p:nvSpPr>
        <p:spPr bwMode="auto">
          <a:xfrm rot="10800000" flipH="1" flipV="1">
            <a:off x="2738438" y="1557338"/>
            <a:ext cx="334962" cy="3889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陳義麟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陳桂鴻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李家瑋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49" name="Rectangle 278" descr="橡木色"/>
          <p:cNvSpPr>
            <a:spLocks noChangeArrowheads="1"/>
          </p:cNvSpPr>
          <p:nvPr/>
        </p:nvSpPr>
        <p:spPr bwMode="auto">
          <a:xfrm>
            <a:off x="3675063" y="5300663"/>
            <a:ext cx="857250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50" name="Rectangle 284"/>
          <p:cNvSpPr>
            <a:spLocks noChangeArrowheads="1"/>
          </p:cNvSpPr>
          <p:nvPr/>
        </p:nvSpPr>
        <p:spPr bwMode="auto">
          <a:xfrm>
            <a:off x="3179763" y="4587875"/>
            <a:ext cx="503237" cy="973138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1" name="Rectangle 313"/>
          <p:cNvSpPr>
            <a:spLocks noChangeArrowheads="1"/>
          </p:cNvSpPr>
          <p:nvPr/>
        </p:nvSpPr>
        <p:spPr bwMode="auto">
          <a:xfrm>
            <a:off x="4167188" y="14239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52" name="Rectangle 315" descr="信紙"/>
          <p:cNvSpPr>
            <a:spLocks noChangeArrowheads="1"/>
          </p:cNvSpPr>
          <p:nvPr/>
        </p:nvSpPr>
        <p:spPr bwMode="auto">
          <a:xfrm>
            <a:off x="3538538" y="2284413"/>
            <a:ext cx="576262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3" name="Rectangle 316" descr="信紙"/>
          <p:cNvSpPr>
            <a:spLocks noChangeArrowheads="1"/>
          </p:cNvSpPr>
          <p:nvPr/>
        </p:nvSpPr>
        <p:spPr bwMode="auto">
          <a:xfrm>
            <a:off x="4114800" y="2284413"/>
            <a:ext cx="576263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4" name="Rectangle 317" descr="信紙"/>
          <p:cNvSpPr>
            <a:spLocks noChangeArrowheads="1"/>
          </p:cNvSpPr>
          <p:nvPr/>
        </p:nvSpPr>
        <p:spPr bwMode="auto">
          <a:xfrm>
            <a:off x="4691063" y="2284413"/>
            <a:ext cx="64770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5" name="Rectangle 319" descr="信紙"/>
          <p:cNvSpPr>
            <a:spLocks noChangeArrowheads="1"/>
          </p:cNvSpPr>
          <p:nvPr/>
        </p:nvSpPr>
        <p:spPr bwMode="auto">
          <a:xfrm>
            <a:off x="5338763" y="2284413"/>
            <a:ext cx="1008062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6" name="Rectangle 184" descr="信紙"/>
          <p:cNvSpPr>
            <a:spLocks noChangeArrowheads="1"/>
          </p:cNvSpPr>
          <p:nvPr/>
        </p:nvSpPr>
        <p:spPr bwMode="auto">
          <a:xfrm rot="-5400000">
            <a:off x="5160169" y="5128419"/>
            <a:ext cx="215900" cy="57626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600">
                <a:latin typeface="標楷體" panose="03000509000000000000" pitchFamily="65" charset="-120"/>
                <a:ea typeface="標楷體" panose="03000509000000000000" pitchFamily="65" charset="-120"/>
              </a:rPr>
              <a:t>SERVER</a:t>
            </a:r>
          </a:p>
        </p:txBody>
      </p:sp>
      <p:sp>
        <p:nvSpPr>
          <p:cNvPr id="3157" name="Rectangle 321" descr="橡木色"/>
          <p:cNvSpPr>
            <a:spLocks noChangeArrowheads="1"/>
          </p:cNvSpPr>
          <p:nvPr/>
        </p:nvSpPr>
        <p:spPr bwMode="auto">
          <a:xfrm>
            <a:off x="1704975" y="1131888"/>
            <a:ext cx="288925" cy="10795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pic>
        <p:nvPicPr>
          <p:cNvPr id="3158" name="Picture 280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11312" y="133191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9" name="printer2"/>
          <p:cNvSpPr>
            <a:spLocks noEditPoints="1" noChangeArrowheads="1"/>
          </p:cNvSpPr>
          <p:nvPr/>
        </p:nvSpPr>
        <p:spPr bwMode="auto">
          <a:xfrm rot="10800000">
            <a:off x="4330700" y="5308600"/>
            <a:ext cx="503238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pic>
        <p:nvPicPr>
          <p:cNvPr id="3160" name="Picture 323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7001">
            <a:off x="2908300" y="3132138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1" name="AutoShape 325"/>
          <p:cNvSpPr>
            <a:spLocks noChangeArrowheads="1"/>
          </p:cNvSpPr>
          <p:nvPr/>
        </p:nvSpPr>
        <p:spPr bwMode="auto">
          <a:xfrm rot="10800000" flipH="1" flipV="1">
            <a:off x="5554663" y="398145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周彥廷</a:t>
            </a:r>
          </a:p>
        </p:txBody>
      </p:sp>
      <p:sp>
        <p:nvSpPr>
          <p:cNvPr id="3162" name="AutoShape 326"/>
          <p:cNvSpPr>
            <a:spLocks noChangeArrowheads="1"/>
          </p:cNvSpPr>
          <p:nvPr/>
        </p:nvSpPr>
        <p:spPr bwMode="auto">
          <a:xfrm rot="10800000" flipH="1" flipV="1">
            <a:off x="5554663" y="466090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400">
                <a:latin typeface="Times New Roman" panose="02020603050405020304" pitchFamily="18" charset="0"/>
                <a:ea typeface="標楷體" panose="03000509000000000000" pitchFamily="65" charset="-120"/>
              </a:rPr>
              <a:t>高聖凱</a:t>
            </a:r>
            <a:endParaRPr kumimoji="0" lang="zh-TW" altLang="en-US" sz="1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63" name="AutoShape 118"/>
          <p:cNvSpPr>
            <a:spLocks noChangeArrowheads="1"/>
          </p:cNvSpPr>
          <p:nvPr/>
        </p:nvSpPr>
        <p:spPr bwMode="auto">
          <a:xfrm rot="-10782491" flipH="1" flipV="1">
            <a:off x="3835400" y="2963863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游以暄</a:t>
            </a:r>
            <a:endParaRPr kumimoji="0" lang="en-US" altLang="zh-TW" sz="140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04038" y="690563"/>
            <a:ext cx="1190625" cy="4502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6975475" y="1200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09" name="矩形 108"/>
          <p:cNvSpPr/>
          <p:nvPr/>
        </p:nvSpPr>
        <p:spPr>
          <a:xfrm>
            <a:off x="6975475" y="13525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0" name="矩形 109"/>
          <p:cNvSpPr/>
          <p:nvPr/>
        </p:nvSpPr>
        <p:spPr>
          <a:xfrm>
            <a:off x="6975475" y="15049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1" name="矩形 110"/>
          <p:cNvSpPr/>
          <p:nvPr/>
        </p:nvSpPr>
        <p:spPr>
          <a:xfrm>
            <a:off x="6975475" y="16573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2" name="矩形 111"/>
          <p:cNvSpPr/>
          <p:nvPr/>
        </p:nvSpPr>
        <p:spPr>
          <a:xfrm>
            <a:off x="6975475" y="18097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3" name="矩形 112"/>
          <p:cNvSpPr/>
          <p:nvPr/>
        </p:nvSpPr>
        <p:spPr>
          <a:xfrm>
            <a:off x="6975475" y="1962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4" name="矩形 113"/>
          <p:cNvSpPr/>
          <p:nvPr/>
        </p:nvSpPr>
        <p:spPr>
          <a:xfrm>
            <a:off x="6975475" y="21145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5" name="矩形 114"/>
          <p:cNvSpPr/>
          <p:nvPr/>
        </p:nvSpPr>
        <p:spPr>
          <a:xfrm>
            <a:off x="6975475" y="22669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6" name="矩形 115"/>
          <p:cNvSpPr/>
          <p:nvPr/>
        </p:nvSpPr>
        <p:spPr>
          <a:xfrm>
            <a:off x="6975475" y="24193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7" name="矩形 116"/>
          <p:cNvSpPr/>
          <p:nvPr/>
        </p:nvSpPr>
        <p:spPr>
          <a:xfrm>
            <a:off x="6975475" y="25717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8" name="矩形 117"/>
          <p:cNvSpPr/>
          <p:nvPr/>
        </p:nvSpPr>
        <p:spPr>
          <a:xfrm>
            <a:off x="6975475" y="2724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9" name="矩形 118"/>
          <p:cNvSpPr/>
          <p:nvPr/>
        </p:nvSpPr>
        <p:spPr>
          <a:xfrm>
            <a:off x="6975475" y="2881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0" name="矩形 119"/>
          <p:cNvSpPr/>
          <p:nvPr/>
        </p:nvSpPr>
        <p:spPr>
          <a:xfrm>
            <a:off x="6975475" y="3033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1" name="矩形 120"/>
          <p:cNvSpPr/>
          <p:nvPr/>
        </p:nvSpPr>
        <p:spPr>
          <a:xfrm>
            <a:off x="6975475" y="3186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2" name="矩形 121"/>
          <p:cNvSpPr/>
          <p:nvPr/>
        </p:nvSpPr>
        <p:spPr>
          <a:xfrm>
            <a:off x="6975475" y="3338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3" name="矩形 122"/>
          <p:cNvSpPr/>
          <p:nvPr/>
        </p:nvSpPr>
        <p:spPr>
          <a:xfrm>
            <a:off x="6975475" y="3490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4" name="矩形 123"/>
          <p:cNvSpPr/>
          <p:nvPr/>
        </p:nvSpPr>
        <p:spPr>
          <a:xfrm>
            <a:off x="6975475" y="3643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5" name="矩形 124"/>
          <p:cNvSpPr/>
          <p:nvPr/>
        </p:nvSpPr>
        <p:spPr>
          <a:xfrm>
            <a:off x="6975475" y="3795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6" name="矩形 125"/>
          <p:cNvSpPr/>
          <p:nvPr/>
        </p:nvSpPr>
        <p:spPr>
          <a:xfrm>
            <a:off x="6975475" y="3948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7" name="矩形 126"/>
          <p:cNvSpPr/>
          <p:nvPr/>
        </p:nvSpPr>
        <p:spPr>
          <a:xfrm>
            <a:off x="6975475" y="4100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8" name="矩形 127"/>
          <p:cNvSpPr/>
          <p:nvPr/>
        </p:nvSpPr>
        <p:spPr>
          <a:xfrm>
            <a:off x="6975475" y="4252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9" name="矩形 128"/>
          <p:cNvSpPr/>
          <p:nvPr/>
        </p:nvSpPr>
        <p:spPr>
          <a:xfrm>
            <a:off x="6975475" y="4405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0" name="矩形 129"/>
          <p:cNvSpPr/>
          <p:nvPr/>
        </p:nvSpPr>
        <p:spPr>
          <a:xfrm>
            <a:off x="6975475" y="4568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1" name="矩形 130"/>
          <p:cNvSpPr/>
          <p:nvPr/>
        </p:nvSpPr>
        <p:spPr>
          <a:xfrm>
            <a:off x="6975475" y="4721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2" name="矩形 131"/>
          <p:cNvSpPr/>
          <p:nvPr/>
        </p:nvSpPr>
        <p:spPr>
          <a:xfrm>
            <a:off x="6975475" y="4873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3" name="矩形 132"/>
          <p:cNvSpPr/>
          <p:nvPr/>
        </p:nvSpPr>
        <p:spPr>
          <a:xfrm>
            <a:off x="6975475" y="5026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4" name="矩形 133"/>
          <p:cNvSpPr/>
          <p:nvPr/>
        </p:nvSpPr>
        <p:spPr>
          <a:xfrm>
            <a:off x="6975475" y="5178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5" name="矩形 134"/>
          <p:cNvSpPr/>
          <p:nvPr/>
        </p:nvSpPr>
        <p:spPr>
          <a:xfrm>
            <a:off x="7959725" y="55499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6" name="矩形 135"/>
          <p:cNvSpPr/>
          <p:nvPr/>
        </p:nvSpPr>
        <p:spPr>
          <a:xfrm>
            <a:off x="7732713" y="57324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7" name="矩形 136"/>
          <p:cNvSpPr/>
          <p:nvPr/>
        </p:nvSpPr>
        <p:spPr>
          <a:xfrm>
            <a:off x="7732713" y="58848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8" name="矩形 137"/>
          <p:cNvSpPr/>
          <p:nvPr/>
        </p:nvSpPr>
        <p:spPr>
          <a:xfrm>
            <a:off x="7567613" y="556418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9" name="矩形 138"/>
          <p:cNvSpPr/>
          <p:nvPr/>
        </p:nvSpPr>
        <p:spPr>
          <a:xfrm>
            <a:off x="6742113" y="576580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0" name="矩形 139"/>
          <p:cNvSpPr/>
          <p:nvPr/>
        </p:nvSpPr>
        <p:spPr>
          <a:xfrm>
            <a:off x="6884988" y="5922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1" name="矩形 140"/>
          <p:cNvSpPr/>
          <p:nvPr/>
        </p:nvSpPr>
        <p:spPr>
          <a:xfrm>
            <a:off x="6884988" y="6075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2" name="矩形 141"/>
          <p:cNvSpPr/>
          <p:nvPr/>
        </p:nvSpPr>
        <p:spPr>
          <a:xfrm>
            <a:off x="6884988" y="6227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3" name="矩形 142"/>
          <p:cNvSpPr/>
          <p:nvPr/>
        </p:nvSpPr>
        <p:spPr>
          <a:xfrm>
            <a:off x="6884988" y="6373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4" name="矩形 143"/>
          <p:cNvSpPr/>
          <p:nvPr/>
        </p:nvSpPr>
        <p:spPr>
          <a:xfrm>
            <a:off x="7912100" y="1216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5" name="矩形 144"/>
          <p:cNvSpPr/>
          <p:nvPr/>
        </p:nvSpPr>
        <p:spPr>
          <a:xfrm>
            <a:off x="7912100" y="1368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6" name="矩形 145"/>
          <p:cNvSpPr/>
          <p:nvPr/>
        </p:nvSpPr>
        <p:spPr>
          <a:xfrm>
            <a:off x="7912100" y="1520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7" name="矩形 146"/>
          <p:cNvSpPr/>
          <p:nvPr/>
        </p:nvSpPr>
        <p:spPr>
          <a:xfrm>
            <a:off x="7912100" y="1673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8" name="矩形 147"/>
          <p:cNvSpPr/>
          <p:nvPr/>
        </p:nvSpPr>
        <p:spPr>
          <a:xfrm>
            <a:off x="7912100" y="1825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9" name="矩形 148"/>
          <p:cNvSpPr/>
          <p:nvPr/>
        </p:nvSpPr>
        <p:spPr>
          <a:xfrm>
            <a:off x="7912100" y="1978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0" name="矩形 149"/>
          <p:cNvSpPr/>
          <p:nvPr/>
        </p:nvSpPr>
        <p:spPr>
          <a:xfrm>
            <a:off x="7912100" y="2130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1" name="矩形 150"/>
          <p:cNvSpPr/>
          <p:nvPr/>
        </p:nvSpPr>
        <p:spPr>
          <a:xfrm>
            <a:off x="7912100" y="2282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2" name="矩形 151"/>
          <p:cNvSpPr/>
          <p:nvPr/>
        </p:nvSpPr>
        <p:spPr>
          <a:xfrm>
            <a:off x="7912100" y="2435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3" name="矩形 152"/>
          <p:cNvSpPr/>
          <p:nvPr/>
        </p:nvSpPr>
        <p:spPr>
          <a:xfrm>
            <a:off x="7912100" y="2587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4" name="矩形 153"/>
          <p:cNvSpPr/>
          <p:nvPr/>
        </p:nvSpPr>
        <p:spPr>
          <a:xfrm>
            <a:off x="7912100" y="2740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5" name="矩形 154"/>
          <p:cNvSpPr/>
          <p:nvPr/>
        </p:nvSpPr>
        <p:spPr>
          <a:xfrm>
            <a:off x="7912100" y="2895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6" name="矩形 155"/>
          <p:cNvSpPr/>
          <p:nvPr/>
        </p:nvSpPr>
        <p:spPr>
          <a:xfrm>
            <a:off x="7912100" y="30480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7" name="矩形 156"/>
          <p:cNvSpPr/>
          <p:nvPr/>
        </p:nvSpPr>
        <p:spPr>
          <a:xfrm>
            <a:off x="7912100" y="32004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8" name="矩形 157"/>
          <p:cNvSpPr/>
          <p:nvPr/>
        </p:nvSpPr>
        <p:spPr>
          <a:xfrm>
            <a:off x="7912100" y="33528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9" name="矩形 158"/>
          <p:cNvSpPr/>
          <p:nvPr/>
        </p:nvSpPr>
        <p:spPr>
          <a:xfrm>
            <a:off x="7912100" y="35052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0" name="矩形 159"/>
          <p:cNvSpPr/>
          <p:nvPr/>
        </p:nvSpPr>
        <p:spPr>
          <a:xfrm>
            <a:off x="7912100" y="3657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1" name="矩形 160"/>
          <p:cNvSpPr/>
          <p:nvPr/>
        </p:nvSpPr>
        <p:spPr>
          <a:xfrm>
            <a:off x="7912100" y="38100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2" name="矩形 161"/>
          <p:cNvSpPr/>
          <p:nvPr/>
        </p:nvSpPr>
        <p:spPr>
          <a:xfrm>
            <a:off x="7912100" y="39624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3" name="矩形 162"/>
          <p:cNvSpPr/>
          <p:nvPr/>
        </p:nvSpPr>
        <p:spPr>
          <a:xfrm>
            <a:off x="7912100" y="41148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4" name="矩形 163"/>
          <p:cNvSpPr/>
          <p:nvPr/>
        </p:nvSpPr>
        <p:spPr>
          <a:xfrm>
            <a:off x="7912100" y="42672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5" name="矩形 164"/>
          <p:cNvSpPr/>
          <p:nvPr/>
        </p:nvSpPr>
        <p:spPr>
          <a:xfrm>
            <a:off x="7912100" y="4419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6" name="矩形 165"/>
          <p:cNvSpPr/>
          <p:nvPr/>
        </p:nvSpPr>
        <p:spPr>
          <a:xfrm>
            <a:off x="7912100" y="4583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7" name="矩形 166"/>
          <p:cNvSpPr/>
          <p:nvPr/>
        </p:nvSpPr>
        <p:spPr>
          <a:xfrm>
            <a:off x="7912100" y="4735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8" name="矩形 167"/>
          <p:cNvSpPr/>
          <p:nvPr/>
        </p:nvSpPr>
        <p:spPr>
          <a:xfrm>
            <a:off x="7912100" y="4887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9" name="矩形 168"/>
          <p:cNvSpPr/>
          <p:nvPr/>
        </p:nvSpPr>
        <p:spPr>
          <a:xfrm>
            <a:off x="7912100" y="5040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0" name="矩形 169"/>
          <p:cNvSpPr/>
          <p:nvPr/>
        </p:nvSpPr>
        <p:spPr>
          <a:xfrm>
            <a:off x="7912100" y="5192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1" name="矩形 170"/>
          <p:cNvSpPr/>
          <p:nvPr/>
        </p:nvSpPr>
        <p:spPr>
          <a:xfrm>
            <a:off x="8896350" y="556418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2" name="矩形 171"/>
          <p:cNvSpPr/>
          <p:nvPr/>
        </p:nvSpPr>
        <p:spPr>
          <a:xfrm>
            <a:off x="8669338" y="5746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3" name="矩形 172"/>
          <p:cNvSpPr/>
          <p:nvPr/>
        </p:nvSpPr>
        <p:spPr>
          <a:xfrm>
            <a:off x="8669338" y="58991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4" name="矩形 173"/>
          <p:cNvSpPr/>
          <p:nvPr/>
        </p:nvSpPr>
        <p:spPr>
          <a:xfrm>
            <a:off x="8504238" y="557847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5" name="矩形 174"/>
          <p:cNvSpPr/>
          <p:nvPr/>
        </p:nvSpPr>
        <p:spPr>
          <a:xfrm>
            <a:off x="7678738" y="578008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6" name="矩形 175"/>
          <p:cNvSpPr/>
          <p:nvPr/>
        </p:nvSpPr>
        <p:spPr>
          <a:xfrm>
            <a:off x="7821613" y="59372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7" name="矩形 176"/>
          <p:cNvSpPr/>
          <p:nvPr/>
        </p:nvSpPr>
        <p:spPr>
          <a:xfrm>
            <a:off x="7821613" y="60896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8" name="矩形 177"/>
          <p:cNvSpPr/>
          <p:nvPr/>
        </p:nvSpPr>
        <p:spPr>
          <a:xfrm>
            <a:off x="7821613" y="62420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9" name="矩形 178"/>
          <p:cNvSpPr/>
          <p:nvPr/>
        </p:nvSpPr>
        <p:spPr>
          <a:xfrm>
            <a:off x="7821613" y="638810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3237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1279525"/>
            <a:ext cx="6699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8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3944938"/>
            <a:ext cx="6651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39" name="群組 3"/>
          <p:cNvGrpSpPr>
            <a:grpSpLocks/>
          </p:cNvGrpSpPr>
          <p:nvPr/>
        </p:nvGrpSpPr>
        <p:grpSpPr bwMode="auto">
          <a:xfrm rot="-5400000">
            <a:off x="3725863" y="2286000"/>
            <a:ext cx="1690688" cy="8491537"/>
            <a:chOff x="6457387" y="898168"/>
            <a:chExt cx="2024214" cy="5851884"/>
          </a:xfrm>
        </p:grpSpPr>
        <p:sp>
          <p:nvSpPr>
            <p:cNvPr id="3330" name="Line 97"/>
            <p:cNvSpPr>
              <a:spLocks noChangeShapeType="1"/>
            </p:cNvSpPr>
            <p:nvPr/>
          </p:nvSpPr>
          <p:spPr bwMode="auto">
            <a:xfrm flipV="1">
              <a:off x="6457387" y="1135569"/>
              <a:ext cx="3175" cy="50720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1" name="矩形 180"/>
            <p:cNvSpPr/>
            <p:nvPr/>
          </p:nvSpPr>
          <p:spPr>
            <a:xfrm>
              <a:off x="7284179" y="898168"/>
              <a:ext cx="1191719" cy="585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2" name="矩形 181"/>
            <p:cNvSpPr/>
            <p:nvPr/>
          </p:nvSpPr>
          <p:spPr>
            <a:xfrm>
              <a:off x="7358305" y="1136663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3" name="矩形 182"/>
            <p:cNvSpPr/>
            <p:nvPr/>
          </p:nvSpPr>
          <p:spPr>
            <a:xfrm>
              <a:off x="7358305" y="1290919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4" name="矩形 183"/>
            <p:cNvSpPr/>
            <p:nvPr/>
          </p:nvSpPr>
          <p:spPr>
            <a:xfrm>
              <a:off x="7358305" y="1442987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7358305" y="1595055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6" name="矩形 185"/>
            <p:cNvSpPr/>
            <p:nvPr/>
          </p:nvSpPr>
          <p:spPr>
            <a:xfrm>
              <a:off x="7358305" y="1747123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7" name="矩形 186"/>
            <p:cNvSpPr/>
            <p:nvPr/>
          </p:nvSpPr>
          <p:spPr>
            <a:xfrm>
              <a:off x="7358305" y="1900285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8" name="矩形 187"/>
            <p:cNvSpPr/>
            <p:nvPr/>
          </p:nvSpPr>
          <p:spPr>
            <a:xfrm>
              <a:off x="7358304" y="2051259"/>
              <a:ext cx="70325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9" name="矩形 188"/>
            <p:cNvSpPr/>
            <p:nvPr/>
          </p:nvSpPr>
          <p:spPr>
            <a:xfrm>
              <a:off x="7358305" y="220442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0" name="矩形 189"/>
            <p:cNvSpPr/>
            <p:nvPr/>
          </p:nvSpPr>
          <p:spPr>
            <a:xfrm>
              <a:off x="7358305" y="2356489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1" name="矩形 190"/>
            <p:cNvSpPr/>
            <p:nvPr/>
          </p:nvSpPr>
          <p:spPr>
            <a:xfrm>
              <a:off x="7358305" y="250965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2" name="矩形 191"/>
            <p:cNvSpPr/>
            <p:nvPr/>
          </p:nvSpPr>
          <p:spPr>
            <a:xfrm>
              <a:off x="7358305" y="2661720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3" name="矩形 192"/>
            <p:cNvSpPr/>
            <p:nvPr/>
          </p:nvSpPr>
          <p:spPr>
            <a:xfrm>
              <a:off x="7358304" y="2820351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4" name="矩形 193"/>
            <p:cNvSpPr/>
            <p:nvPr/>
          </p:nvSpPr>
          <p:spPr>
            <a:xfrm>
              <a:off x="7358305" y="2972420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5" name="矩形 194"/>
            <p:cNvSpPr/>
            <p:nvPr/>
          </p:nvSpPr>
          <p:spPr>
            <a:xfrm>
              <a:off x="7358304" y="312448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6" name="矩形 195"/>
            <p:cNvSpPr/>
            <p:nvPr/>
          </p:nvSpPr>
          <p:spPr>
            <a:xfrm>
              <a:off x="7358305" y="327655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7" name="矩形 196"/>
            <p:cNvSpPr/>
            <p:nvPr/>
          </p:nvSpPr>
          <p:spPr>
            <a:xfrm>
              <a:off x="7358305" y="3428624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8" name="矩形 197"/>
            <p:cNvSpPr/>
            <p:nvPr/>
          </p:nvSpPr>
          <p:spPr>
            <a:xfrm>
              <a:off x="7358305" y="3580692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9" name="矩形 198"/>
            <p:cNvSpPr/>
            <p:nvPr/>
          </p:nvSpPr>
          <p:spPr>
            <a:xfrm>
              <a:off x="7358304" y="3733854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0" name="矩形 199"/>
            <p:cNvSpPr/>
            <p:nvPr/>
          </p:nvSpPr>
          <p:spPr>
            <a:xfrm>
              <a:off x="7358305" y="388701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1" name="矩形 200"/>
            <p:cNvSpPr/>
            <p:nvPr/>
          </p:nvSpPr>
          <p:spPr>
            <a:xfrm>
              <a:off x="7358304" y="4039083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2" name="矩形 201"/>
            <p:cNvSpPr/>
            <p:nvPr/>
          </p:nvSpPr>
          <p:spPr>
            <a:xfrm>
              <a:off x="7358305" y="4191152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3" name="矩形 202"/>
            <p:cNvSpPr/>
            <p:nvPr/>
          </p:nvSpPr>
          <p:spPr>
            <a:xfrm>
              <a:off x="7358304" y="4346502"/>
              <a:ext cx="70325" cy="6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4" name="矩形 203"/>
            <p:cNvSpPr/>
            <p:nvPr/>
          </p:nvSpPr>
          <p:spPr>
            <a:xfrm>
              <a:off x="7358304" y="4507322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5" name="矩形 204"/>
            <p:cNvSpPr/>
            <p:nvPr/>
          </p:nvSpPr>
          <p:spPr>
            <a:xfrm>
              <a:off x="7358305" y="4659390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6" name="矩形 205"/>
            <p:cNvSpPr/>
            <p:nvPr/>
          </p:nvSpPr>
          <p:spPr>
            <a:xfrm>
              <a:off x="7358304" y="4811458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7" name="矩形 206"/>
            <p:cNvSpPr/>
            <p:nvPr/>
          </p:nvSpPr>
          <p:spPr>
            <a:xfrm>
              <a:off x="7358304" y="4964620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8" name="矩形 207"/>
            <p:cNvSpPr/>
            <p:nvPr/>
          </p:nvSpPr>
          <p:spPr>
            <a:xfrm>
              <a:off x="7358305" y="5116688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9" name="矩形 208"/>
            <p:cNvSpPr/>
            <p:nvPr/>
          </p:nvSpPr>
          <p:spPr>
            <a:xfrm>
              <a:off x="7358304" y="526875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0" name="矩形 209"/>
            <p:cNvSpPr/>
            <p:nvPr/>
          </p:nvSpPr>
          <p:spPr>
            <a:xfrm>
              <a:off x="7358305" y="5420825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1" name="矩形 210"/>
            <p:cNvSpPr/>
            <p:nvPr/>
          </p:nvSpPr>
          <p:spPr>
            <a:xfrm>
              <a:off x="7358305" y="557398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2" name="矩形 211"/>
            <p:cNvSpPr/>
            <p:nvPr/>
          </p:nvSpPr>
          <p:spPr>
            <a:xfrm>
              <a:off x="7358305" y="572496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3" name="矩形 212"/>
            <p:cNvSpPr/>
            <p:nvPr/>
          </p:nvSpPr>
          <p:spPr>
            <a:xfrm>
              <a:off x="7358305" y="5877028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4" name="矩形 213"/>
            <p:cNvSpPr/>
            <p:nvPr/>
          </p:nvSpPr>
          <p:spPr>
            <a:xfrm>
              <a:off x="7358304" y="6031284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5" name="矩形 214"/>
            <p:cNvSpPr/>
            <p:nvPr/>
          </p:nvSpPr>
          <p:spPr>
            <a:xfrm>
              <a:off x="7358305" y="618444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6" name="矩形 215"/>
            <p:cNvSpPr/>
            <p:nvPr/>
          </p:nvSpPr>
          <p:spPr>
            <a:xfrm>
              <a:off x="7358305" y="6335421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7" name="矩形 216"/>
            <p:cNvSpPr/>
            <p:nvPr/>
          </p:nvSpPr>
          <p:spPr>
            <a:xfrm>
              <a:off x="7358305" y="6482019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8" name="矩形 217"/>
            <p:cNvSpPr/>
            <p:nvPr/>
          </p:nvSpPr>
          <p:spPr>
            <a:xfrm>
              <a:off x="8407473" y="115526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07473" y="1306234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0" name="矩形 219"/>
            <p:cNvSpPr/>
            <p:nvPr/>
          </p:nvSpPr>
          <p:spPr>
            <a:xfrm>
              <a:off x="8407473" y="1459396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1" name="矩形 220"/>
            <p:cNvSpPr/>
            <p:nvPr/>
          </p:nvSpPr>
          <p:spPr>
            <a:xfrm>
              <a:off x="8407474" y="1610371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2" name="矩形 221"/>
            <p:cNvSpPr/>
            <p:nvPr/>
          </p:nvSpPr>
          <p:spPr>
            <a:xfrm>
              <a:off x="8407474" y="1763533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3" name="矩形 222"/>
            <p:cNvSpPr/>
            <p:nvPr/>
          </p:nvSpPr>
          <p:spPr>
            <a:xfrm>
              <a:off x="8407474" y="1915601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4" name="矩形 223"/>
            <p:cNvSpPr/>
            <p:nvPr/>
          </p:nvSpPr>
          <p:spPr>
            <a:xfrm>
              <a:off x="8407474" y="2067669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5" name="矩形 224"/>
            <p:cNvSpPr/>
            <p:nvPr/>
          </p:nvSpPr>
          <p:spPr>
            <a:xfrm>
              <a:off x="8407474" y="2219737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6" name="矩形 225"/>
            <p:cNvSpPr/>
            <p:nvPr/>
          </p:nvSpPr>
          <p:spPr>
            <a:xfrm>
              <a:off x="8407474" y="2372899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7" name="矩形 226"/>
            <p:cNvSpPr/>
            <p:nvPr/>
          </p:nvSpPr>
          <p:spPr>
            <a:xfrm>
              <a:off x="8407473" y="2526061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8" name="矩形 227"/>
            <p:cNvSpPr/>
            <p:nvPr/>
          </p:nvSpPr>
          <p:spPr>
            <a:xfrm>
              <a:off x="8407473" y="2678129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9" name="矩形 228"/>
            <p:cNvSpPr/>
            <p:nvPr/>
          </p:nvSpPr>
          <p:spPr>
            <a:xfrm>
              <a:off x="8407474" y="2833479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0" name="矩形 229"/>
            <p:cNvSpPr/>
            <p:nvPr/>
          </p:nvSpPr>
          <p:spPr>
            <a:xfrm>
              <a:off x="8407474" y="2985548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1" name="矩形 230"/>
            <p:cNvSpPr/>
            <p:nvPr/>
          </p:nvSpPr>
          <p:spPr>
            <a:xfrm>
              <a:off x="8407474" y="3137615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2" name="矩形 231"/>
            <p:cNvSpPr/>
            <p:nvPr/>
          </p:nvSpPr>
          <p:spPr>
            <a:xfrm>
              <a:off x="8407473" y="3289683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3" name="矩形 232"/>
            <p:cNvSpPr/>
            <p:nvPr/>
          </p:nvSpPr>
          <p:spPr>
            <a:xfrm>
              <a:off x="8407474" y="3441751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4" name="矩形 233"/>
            <p:cNvSpPr/>
            <p:nvPr/>
          </p:nvSpPr>
          <p:spPr>
            <a:xfrm>
              <a:off x="8407474" y="3596008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5" name="矩形 234"/>
            <p:cNvSpPr/>
            <p:nvPr/>
          </p:nvSpPr>
          <p:spPr>
            <a:xfrm>
              <a:off x="8407474" y="3746982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6" name="矩形 235"/>
            <p:cNvSpPr/>
            <p:nvPr/>
          </p:nvSpPr>
          <p:spPr>
            <a:xfrm>
              <a:off x="8407474" y="390014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7" name="矩形 236"/>
            <p:cNvSpPr/>
            <p:nvPr/>
          </p:nvSpPr>
          <p:spPr>
            <a:xfrm>
              <a:off x="8407473" y="4053306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8" name="矩形 237"/>
            <p:cNvSpPr/>
            <p:nvPr/>
          </p:nvSpPr>
          <p:spPr>
            <a:xfrm>
              <a:off x="8407473" y="4206468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9" name="矩形 238"/>
            <p:cNvSpPr/>
            <p:nvPr/>
          </p:nvSpPr>
          <p:spPr>
            <a:xfrm>
              <a:off x="8407474" y="435744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0" name="矩形 239"/>
            <p:cNvSpPr/>
            <p:nvPr/>
          </p:nvSpPr>
          <p:spPr>
            <a:xfrm>
              <a:off x="8407474" y="452154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1" name="矩形 240"/>
            <p:cNvSpPr/>
            <p:nvPr/>
          </p:nvSpPr>
          <p:spPr>
            <a:xfrm>
              <a:off x="8407473" y="467361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2" name="矩形 241"/>
            <p:cNvSpPr/>
            <p:nvPr/>
          </p:nvSpPr>
          <p:spPr>
            <a:xfrm>
              <a:off x="8407473" y="4826774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3" name="矩形 242"/>
            <p:cNvSpPr/>
            <p:nvPr/>
          </p:nvSpPr>
          <p:spPr>
            <a:xfrm>
              <a:off x="8407474" y="497884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4" name="矩形 243"/>
            <p:cNvSpPr/>
            <p:nvPr/>
          </p:nvSpPr>
          <p:spPr>
            <a:xfrm>
              <a:off x="8407473" y="5130910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5" name="矩形 244"/>
            <p:cNvSpPr/>
            <p:nvPr/>
          </p:nvSpPr>
          <p:spPr>
            <a:xfrm>
              <a:off x="8407473" y="5284072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6" name="矩形 245"/>
            <p:cNvSpPr/>
            <p:nvPr/>
          </p:nvSpPr>
          <p:spPr>
            <a:xfrm>
              <a:off x="8407474" y="5436140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7" name="矩形 246"/>
            <p:cNvSpPr/>
            <p:nvPr/>
          </p:nvSpPr>
          <p:spPr>
            <a:xfrm>
              <a:off x="8407474" y="558711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8" name="矩形 247"/>
            <p:cNvSpPr/>
            <p:nvPr/>
          </p:nvSpPr>
          <p:spPr>
            <a:xfrm>
              <a:off x="8407473" y="574137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9" name="矩形 248"/>
            <p:cNvSpPr/>
            <p:nvPr/>
          </p:nvSpPr>
          <p:spPr>
            <a:xfrm>
              <a:off x="8407474" y="5893439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0" name="矩形 249"/>
            <p:cNvSpPr/>
            <p:nvPr/>
          </p:nvSpPr>
          <p:spPr>
            <a:xfrm>
              <a:off x="8407473" y="604660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1" name="矩形 250"/>
            <p:cNvSpPr/>
            <p:nvPr/>
          </p:nvSpPr>
          <p:spPr>
            <a:xfrm>
              <a:off x="8407473" y="6198668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2" name="矩形 251"/>
            <p:cNvSpPr/>
            <p:nvPr/>
          </p:nvSpPr>
          <p:spPr>
            <a:xfrm>
              <a:off x="8407474" y="6350737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3" name="矩形 252"/>
            <p:cNvSpPr/>
            <p:nvPr/>
          </p:nvSpPr>
          <p:spPr>
            <a:xfrm>
              <a:off x="8407474" y="6495147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47109" y="1407962"/>
            <a:ext cx="618025" cy="596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4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5027" y="2566629"/>
            <a:ext cx="564551" cy="75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5" name="Picture 80" descr="范佳銘 老師"/>
          <p:cNvPicPr>
            <a:picLocks noChangeAspect="1" noChangeArrowheads="1"/>
          </p:cNvPicPr>
          <p:nvPr/>
        </p:nvPicPr>
        <p:blipFill rotWithShape="1">
          <a:blip r:embed="rId11"/>
          <a:srcRect t="6504" r="91" b="14838"/>
          <a:stretch/>
        </p:blipFill>
        <p:spPr bwMode="auto">
          <a:xfrm>
            <a:off x="3628231" y="5935649"/>
            <a:ext cx="460203" cy="522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55" name="Picture 255" descr="http://www.hc.cust.edu.tw/ase/image00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66210" y="5927818"/>
            <a:ext cx="437131" cy="56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19068" y="5926300"/>
            <a:ext cx="406446" cy="541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" name="Picture 12" descr="_users_pic_80_8446ae9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61690" y="5901001"/>
            <a:ext cx="431530" cy="57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46" name="圖片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5886450"/>
            <a:ext cx="5730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7" name="AutoShape 282"/>
          <p:cNvSpPr>
            <a:spLocks noChangeArrowheads="1"/>
          </p:cNvSpPr>
          <p:nvPr/>
        </p:nvSpPr>
        <p:spPr bwMode="auto">
          <a:xfrm rot="10800000" flipH="1" flipV="1">
            <a:off x="4022725" y="3987800"/>
            <a:ext cx="558800" cy="5445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248" name="AutoShape 324"/>
          <p:cNvSpPr>
            <a:spLocks noChangeArrowheads="1"/>
          </p:cNvSpPr>
          <p:nvPr/>
        </p:nvSpPr>
        <p:spPr bwMode="auto">
          <a:xfrm rot="-10782491" flipH="1" flipV="1">
            <a:off x="5678488" y="2960688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陳正宗</a:t>
            </a:r>
          </a:p>
        </p:txBody>
      </p:sp>
      <p:pic>
        <p:nvPicPr>
          <p:cNvPr id="261" name="Picture 255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784829" y="5884863"/>
            <a:ext cx="471865" cy="568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3" name="矩形 262"/>
          <p:cNvSpPr/>
          <p:nvPr/>
        </p:nvSpPr>
        <p:spPr>
          <a:xfrm>
            <a:off x="7912100" y="7699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4" name="矩形 263"/>
          <p:cNvSpPr/>
          <p:nvPr/>
        </p:nvSpPr>
        <p:spPr>
          <a:xfrm>
            <a:off x="7912100" y="9223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5" name="矩形 264"/>
          <p:cNvSpPr/>
          <p:nvPr/>
        </p:nvSpPr>
        <p:spPr>
          <a:xfrm>
            <a:off x="7912100" y="10747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6" name="矩形 265"/>
          <p:cNvSpPr/>
          <p:nvPr/>
        </p:nvSpPr>
        <p:spPr>
          <a:xfrm>
            <a:off x="6975475" y="7445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7" name="矩形 266"/>
          <p:cNvSpPr/>
          <p:nvPr/>
        </p:nvSpPr>
        <p:spPr>
          <a:xfrm>
            <a:off x="6975475" y="8969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8" name="矩形 267"/>
          <p:cNvSpPr/>
          <p:nvPr/>
        </p:nvSpPr>
        <p:spPr>
          <a:xfrm>
            <a:off x="6975475" y="10493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56" name="文字方塊 268"/>
          <p:cNvSpPr txBox="1">
            <a:spLocks noChangeArrowheads="1"/>
          </p:cNvSpPr>
          <p:nvPr/>
        </p:nvSpPr>
        <p:spPr bwMode="auto">
          <a:xfrm>
            <a:off x="3713163" y="1042988"/>
            <a:ext cx="87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標楷體" panose="03000509000000000000" pitchFamily="65" charset="-120"/>
                <a:ea typeface="標楷體" panose="03000509000000000000" pitchFamily="65" charset="-120"/>
              </a:rPr>
              <a:t>顧問團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019925" y="6640513"/>
            <a:ext cx="188753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050">
                <a:solidFill>
                  <a:schemeClr val="bg2"/>
                </a:solidFill>
                <a:ea typeface="新細明體" charset="-120"/>
              </a:rPr>
              <a:t>MSVlab2022</a:t>
            </a:r>
            <a:r>
              <a:rPr lang="zh-TW" altLang="en-US" sz="1050">
                <a:solidFill>
                  <a:schemeClr val="bg2"/>
                </a:solidFill>
                <a:ea typeface="新細明體" charset="-120"/>
              </a:rPr>
              <a:t>座位</a:t>
            </a:r>
            <a:r>
              <a:rPr lang="zh-TW" altLang="en-US" sz="1050" dirty="0">
                <a:solidFill>
                  <a:schemeClr val="bg2"/>
                </a:solidFill>
                <a:ea typeface="新細明體" charset="-120"/>
              </a:rPr>
              <a:t>表 浩真製表</a:t>
            </a:r>
            <a:endParaRPr lang="en-US" altLang="zh-TW" sz="1050" dirty="0">
              <a:solidFill>
                <a:schemeClr val="bg2"/>
              </a:solidFill>
              <a:ea typeface="新細明體" charset="-120"/>
            </a:endParaRPr>
          </a:p>
        </p:txBody>
      </p:sp>
      <p:sp>
        <p:nvSpPr>
          <p:cNvPr id="3258" name="AutoShape 282"/>
          <p:cNvSpPr>
            <a:spLocks noChangeArrowheads="1"/>
          </p:cNvSpPr>
          <p:nvPr/>
        </p:nvSpPr>
        <p:spPr bwMode="auto">
          <a:xfrm rot="10800000" flipH="1" flipV="1">
            <a:off x="2362200" y="3170238"/>
            <a:ext cx="439738" cy="4397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pic>
        <p:nvPicPr>
          <p:cNvPr id="3259" name="Picture 230" descr="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903538"/>
            <a:ext cx="9271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60" name="圖片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4398963"/>
            <a:ext cx="7127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矩形 272"/>
          <p:cNvSpPr/>
          <p:nvPr/>
        </p:nvSpPr>
        <p:spPr>
          <a:xfrm>
            <a:off x="333375" y="815975"/>
            <a:ext cx="1190625" cy="4502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4" name="矩形 273"/>
          <p:cNvSpPr/>
          <p:nvPr/>
        </p:nvSpPr>
        <p:spPr>
          <a:xfrm>
            <a:off x="404813" y="1325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5" name="矩形 274"/>
          <p:cNvSpPr/>
          <p:nvPr/>
        </p:nvSpPr>
        <p:spPr>
          <a:xfrm>
            <a:off x="404813" y="1477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6" name="矩形 275"/>
          <p:cNvSpPr/>
          <p:nvPr/>
        </p:nvSpPr>
        <p:spPr>
          <a:xfrm>
            <a:off x="404813" y="1630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7" name="矩形 276"/>
          <p:cNvSpPr/>
          <p:nvPr/>
        </p:nvSpPr>
        <p:spPr>
          <a:xfrm>
            <a:off x="404813" y="1782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8" name="矩形 277"/>
          <p:cNvSpPr/>
          <p:nvPr/>
        </p:nvSpPr>
        <p:spPr>
          <a:xfrm>
            <a:off x="404813" y="19351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9" name="矩形 278"/>
          <p:cNvSpPr/>
          <p:nvPr/>
        </p:nvSpPr>
        <p:spPr>
          <a:xfrm>
            <a:off x="404813" y="2087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0" name="矩形 279"/>
          <p:cNvSpPr/>
          <p:nvPr/>
        </p:nvSpPr>
        <p:spPr>
          <a:xfrm>
            <a:off x="404813" y="2239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1" name="矩形 280"/>
          <p:cNvSpPr/>
          <p:nvPr/>
        </p:nvSpPr>
        <p:spPr>
          <a:xfrm>
            <a:off x="404813" y="2392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2" name="矩形 281"/>
          <p:cNvSpPr/>
          <p:nvPr/>
        </p:nvSpPr>
        <p:spPr>
          <a:xfrm>
            <a:off x="404813" y="2544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3" name="矩形 282"/>
          <p:cNvSpPr/>
          <p:nvPr/>
        </p:nvSpPr>
        <p:spPr>
          <a:xfrm>
            <a:off x="404813" y="26971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4" name="矩形 283"/>
          <p:cNvSpPr/>
          <p:nvPr/>
        </p:nvSpPr>
        <p:spPr>
          <a:xfrm>
            <a:off x="404813" y="2849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5" name="矩形 284"/>
          <p:cNvSpPr/>
          <p:nvPr/>
        </p:nvSpPr>
        <p:spPr>
          <a:xfrm>
            <a:off x="404813" y="3006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6" name="矩形 285"/>
          <p:cNvSpPr/>
          <p:nvPr/>
        </p:nvSpPr>
        <p:spPr>
          <a:xfrm>
            <a:off x="404813" y="3159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7" name="矩形 286"/>
          <p:cNvSpPr/>
          <p:nvPr/>
        </p:nvSpPr>
        <p:spPr>
          <a:xfrm>
            <a:off x="404813" y="3311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8" name="矩形 287"/>
          <p:cNvSpPr/>
          <p:nvPr/>
        </p:nvSpPr>
        <p:spPr>
          <a:xfrm>
            <a:off x="404813" y="3463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9" name="矩形 288"/>
          <p:cNvSpPr/>
          <p:nvPr/>
        </p:nvSpPr>
        <p:spPr>
          <a:xfrm>
            <a:off x="404813" y="3616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0" name="矩形 289"/>
          <p:cNvSpPr/>
          <p:nvPr/>
        </p:nvSpPr>
        <p:spPr>
          <a:xfrm>
            <a:off x="404813" y="3768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1" name="矩形 290"/>
          <p:cNvSpPr/>
          <p:nvPr/>
        </p:nvSpPr>
        <p:spPr>
          <a:xfrm>
            <a:off x="404813" y="3921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2" name="矩形 291"/>
          <p:cNvSpPr/>
          <p:nvPr/>
        </p:nvSpPr>
        <p:spPr>
          <a:xfrm>
            <a:off x="404813" y="4073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3" name="矩形 292"/>
          <p:cNvSpPr/>
          <p:nvPr/>
        </p:nvSpPr>
        <p:spPr>
          <a:xfrm>
            <a:off x="404813" y="4225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4" name="矩形 293"/>
          <p:cNvSpPr/>
          <p:nvPr/>
        </p:nvSpPr>
        <p:spPr>
          <a:xfrm>
            <a:off x="404813" y="4378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5" name="矩形 294"/>
          <p:cNvSpPr/>
          <p:nvPr/>
        </p:nvSpPr>
        <p:spPr>
          <a:xfrm>
            <a:off x="404813" y="4530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6" name="矩形 295"/>
          <p:cNvSpPr/>
          <p:nvPr/>
        </p:nvSpPr>
        <p:spPr>
          <a:xfrm>
            <a:off x="404813" y="4694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7" name="矩形 296"/>
          <p:cNvSpPr/>
          <p:nvPr/>
        </p:nvSpPr>
        <p:spPr>
          <a:xfrm>
            <a:off x="404813" y="4846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8" name="矩形 297"/>
          <p:cNvSpPr/>
          <p:nvPr/>
        </p:nvSpPr>
        <p:spPr>
          <a:xfrm>
            <a:off x="404813" y="4999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9" name="矩形 298"/>
          <p:cNvSpPr/>
          <p:nvPr/>
        </p:nvSpPr>
        <p:spPr>
          <a:xfrm>
            <a:off x="404813" y="5151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0" name="矩形 299"/>
          <p:cNvSpPr/>
          <p:nvPr/>
        </p:nvSpPr>
        <p:spPr>
          <a:xfrm>
            <a:off x="404813" y="5303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1" name="矩形 300"/>
          <p:cNvSpPr/>
          <p:nvPr/>
        </p:nvSpPr>
        <p:spPr>
          <a:xfrm>
            <a:off x="1341438" y="1341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2" name="矩形 301"/>
          <p:cNvSpPr/>
          <p:nvPr/>
        </p:nvSpPr>
        <p:spPr>
          <a:xfrm>
            <a:off x="1341438" y="1493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3" name="矩形 302"/>
          <p:cNvSpPr/>
          <p:nvPr/>
        </p:nvSpPr>
        <p:spPr>
          <a:xfrm>
            <a:off x="1341438" y="1646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4" name="矩形 303"/>
          <p:cNvSpPr/>
          <p:nvPr/>
        </p:nvSpPr>
        <p:spPr>
          <a:xfrm>
            <a:off x="1341438" y="1798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5" name="矩形 304"/>
          <p:cNvSpPr/>
          <p:nvPr/>
        </p:nvSpPr>
        <p:spPr>
          <a:xfrm>
            <a:off x="1341438" y="1951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6" name="矩形 305"/>
          <p:cNvSpPr/>
          <p:nvPr/>
        </p:nvSpPr>
        <p:spPr>
          <a:xfrm>
            <a:off x="1341438" y="2103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7" name="矩形 306"/>
          <p:cNvSpPr/>
          <p:nvPr/>
        </p:nvSpPr>
        <p:spPr>
          <a:xfrm>
            <a:off x="1341438" y="2255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8" name="矩形 307"/>
          <p:cNvSpPr/>
          <p:nvPr/>
        </p:nvSpPr>
        <p:spPr>
          <a:xfrm>
            <a:off x="1341438" y="2408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9" name="矩形 308"/>
          <p:cNvSpPr/>
          <p:nvPr/>
        </p:nvSpPr>
        <p:spPr>
          <a:xfrm>
            <a:off x="1341438" y="2560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0" name="矩形 309"/>
          <p:cNvSpPr/>
          <p:nvPr/>
        </p:nvSpPr>
        <p:spPr>
          <a:xfrm>
            <a:off x="1341438" y="2713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1" name="矩形 310"/>
          <p:cNvSpPr/>
          <p:nvPr/>
        </p:nvSpPr>
        <p:spPr>
          <a:xfrm>
            <a:off x="1341438" y="2865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2" name="矩形 311"/>
          <p:cNvSpPr/>
          <p:nvPr/>
        </p:nvSpPr>
        <p:spPr>
          <a:xfrm>
            <a:off x="1341438" y="3021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3" name="矩形 312"/>
          <p:cNvSpPr/>
          <p:nvPr/>
        </p:nvSpPr>
        <p:spPr>
          <a:xfrm>
            <a:off x="1341438" y="31734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4" name="矩形 313"/>
          <p:cNvSpPr/>
          <p:nvPr/>
        </p:nvSpPr>
        <p:spPr>
          <a:xfrm>
            <a:off x="1341438" y="3325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5" name="矩形 314"/>
          <p:cNvSpPr/>
          <p:nvPr/>
        </p:nvSpPr>
        <p:spPr>
          <a:xfrm>
            <a:off x="1341438" y="34782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6" name="矩形 315"/>
          <p:cNvSpPr/>
          <p:nvPr/>
        </p:nvSpPr>
        <p:spPr>
          <a:xfrm>
            <a:off x="1341438" y="36306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7" name="矩形 316"/>
          <p:cNvSpPr/>
          <p:nvPr/>
        </p:nvSpPr>
        <p:spPr>
          <a:xfrm>
            <a:off x="1341438" y="3783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8" name="矩形 317"/>
          <p:cNvSpPr/>
          <p:nvPr/>
        </p:nvSpPr>
        <p:spPr>
          <a:xfrm>
            <a:off x="1341438" y="39354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9" name="矩形 318"/>
          <p:cNvSpPr/>
          <p:nvPr/>
        </p:nvSpPr>
        <p:spPr>
          <a:xfrm>
            <a:off x="1341438" y="4087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0" name="矩形 319"/>
          <p:cNvSpPr/>
          <p:nvPr/>
        </p:nvSpPr>
        <p:spPr>
          <a:xfrm>
            <a:off x="1341438" y="42402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1" name="矩形 320"/>
          <p:cNvSpPr/>
          <p:nvPr/>
        </p:nvSpPr>
        <p:spPr>
          <a:xfrm>
            <a:off x="1341438" y="43926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2" name="矩形 321"/>
          <p:cNvSpPr/>
          <p:nvPr/>
        </p:nvSpPr>
        <p:spPr>
          <a:xfrm>
            <a:off x="1341438" y="4545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3" name="矩形 322"/>
          <p:cNvSpPr/>
          <p:nvPr/>
        </p:nvSpPr>
        <p:spPr>
          <a:xfrm>
            <a:off x="1341438" y="4708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4" name="矩形 323"/>
          <p:cNvSpPr/>
          <p:nvPr/>
        </p:nvSpPr>
        <p:spPr>
          <a:xfrm>
            <a:off x="1341438" y="4860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5" name="矩形 324"/>
          <p:cNvSpPr/>
          <p:nvPr/>
        </p:nvSpPr>
        <p:spPr>
          <a:xfrm>
            <a:off x="1341438" y="5013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6" name="矩形 325"/>
          <p:cNvSpPr/>
          <p:nvPr/>
        </p:nvSpPr>
        <p:spPr>
          <a:xfrm>
            <a:off x="1341438" y="5165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7" name="矩形 326"/>
          <p:cNvSpPr/>
          <p:nvPr/>
        </p:nvSpPr>
        <p:spPr>
          <a:xfrm>
            <a:off x="1341438" y="5318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2" name="矩形 331"/>
          <p:cNvSpPr/>
          <p:nvPr/>
        </p:nvSpPr>
        <p:spPr>
          <a:xfrm>
            <a:off x="1341438" y="8953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3" name="矩形 332"/>
          <p:cNvSpPr/>
          <p:nvPr/>
        </p:nvSpPr>
        <p:spPr>
          <a:xfrm>
            <a:off x="1341438" y="1047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4" name="矩形 333"/>
          <p:cNvSpPr/>
          <p:nvPr/>
        </p:nvSpPr>
        <p:spPr>
          <a:xfrm>
            <a:off x="1341438" y="12001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5" name="矩形 334"/>
          <p:cNvSpPr/>
          <p:nvPr/>
        </p:nvSpPr>
        <p:spPr>
          <a:xfrm>
            <a:off x="404813" y="8699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6" name="矩形 335"/>
          <p:cNvSpPr/>
          <p:nvPr/>
        </p:nvSpPr>
        <p:spPr>
          <a:xfrm>
            <a:off x="404813" y="10223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7" name="矩形 336"/>
          <p:cNvSpPr/>
          <p:nvPr/>
        </p:nvSpPr>
        <p:spPr>
          <a:xfrm>
            <a:off x="404813" y="1174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42" name="矩形 341"/>
          <p:cNvSpPr/>
          <p:nvPr/>
        </p:nvSpPr>
        <p:spPr bwMode="auto">
          <a:xfrm rot="16200000">
            <a:off x="445294" y="5671344"/>
            <a:ext cx="61912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44" name="矩形 343"/>
          <p:cNvSpPr/>
          <p:nvPr/>
        </p:nvSpPr>
        <p:spPr bwMode="auto">
          <a:xfrm rot="16200000">
            <a:off x="451643" y="6552407"/>
            <a:ext cx="61913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24" name="AutoShape 282"/>
          <p:cNvSpPr>
            <a:spLocks noChangeArrowheads="1"/>
          </p:cNvSpPr>
          <p:nvPr/>
        </p:nvSpPr>
        <p:spPr bwMode="auto">
          <a:xfrm rot="10800000" flipH="1" flipV="1">
            <a:off x="2355850" y="2654300"/>
            <a:ext cx="444500" cy="495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325" name="矩形 4"/>
          <p:cNvSpPr>
            <a:spLocks noChangeArrowheads="1"/>
          </p:cNvSpPr>
          <p:nvPr/>
        </p:nvSpPr>
        <p:spPr bwMode="auto">
          <a:xfrm>
            <a:off x="4627563" y="3136900"/>
            <a:ext cx="722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詹于葶</a:t>
            </a:r>
            <a:endParaRPr kumimoji="0" lang="en-US" altLang="zh-TW" sz="140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409" name="Picture 33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6575" y="900113"/>
            <a:ext cx="7159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410" name="Picture 33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34988" y="3070225"/>
            <a:ext cx="7207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411" name="Picture 339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31813" y="4156075"/>
            <a:ext cx="731837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329" name="圖片 3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r="7224"/>
          <a:stretch>
            <a:fillRect/>
          </a:stretch>
        </p:blipFill>
        <p:spPr bwMode="auto">
          <a:xfrm>
            <a:off x="536575" y="2022475"/>
            <a:ext cx="704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2380117"/>
            <a:ext cx="3962400" cy="2077583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294535" y="332656"/>
            <a:ext cx="6268190" cy="1526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邊界元素法   阿基里斯腱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BEM/BIEM</a:t>
            </a: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</a:t>
            </a:r>
            <a:r>
              <a:rPr lang="en-US" altLang="zh-TW" sz="4050" b="1" dirty="0" err="1">
                <a:solidFill>
                  <a:srgbClr val="FF0000"/>
                </a:solidFill>
                <a:effectLst/>
              </a:rPr>
              <a:t>achilles</a:t>
            </a:r>
            <a:r>
              <a:rPr lang="en-US" altLang="zh-TW" sz="4050" b="1" dirty="0">
                <a:solidFill>
                  <a:srgbClr val="FF0000"/>
                </a:solidFill>
                <a:effectLst/>
              </a:rPr>
              <a:t> tendon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35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7" y="1805279"/>
            <a:ext cx="5194370" cy="354720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799985" y="4720605"/>
            <a:ext cx="6268190" cy="1526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Failure of BIEM/BEM</a:t>
            </a:r>
          </a:p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for the special case</a:t>
            </a:r>
          </a:p>
          <a:p>
            <a:pPr algn="l"/>
            <a:endParaRPr lang="en-US" altLang="zh-TW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35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915962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7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774297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0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068090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3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22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5682" y="332656"/>
            <a:ext cx="10845110" cy="1562805"/>
          </a:xfrm>
        </p:spPr>
        <p:txBody>
          <a:bodyPr>
            <a:normAutofit fontScale="90000"/>
          </a:bodyPr>
          <a:lstStyle/>
          <a:p>
            <a:r>
              <a:rPr lang="en-US" altLang="zh-TW" sz="2025" dirty="0"/>
              <a:t>NTOU/MSV </a:t>
            </a:r>
            <a:r>
              <a:rPr lang="zh-TW" altLang="en-US" sz="2025" dirty="0"/>
              <a:t>雙</a:t>
            </a:r>
            <a:r>
              <a:rPr lang="zh-TW" altLang="en-US" sz="2025" dirty="0" smtClean="0"/>
              <a:t>陳</a:t>
            </a:r>
            <a:r>
              <a:rPr lang="zh-TW" altLang="en-US" sz="2025" dirty="0">
                <a:solidFill>
                  <a:srgbClr val="0070C0"/>
                </a:solidFill>
              </a:rPr>
              <a:t>雙李</a:t>
            </a:r>
            <a:r>
              <a:rPr lang="en-US" altLang="zh-TW" sz="2025" dirty="0" smtClean="0">
                <a:solidFill>
                  <a:srgbClr val="FF0000"/>
                </a:solidFill>
              </a:rPr>
              <a:t>-</a:t>
            </a:r>
            <a:r>
              <a:rPr lang="zh-TW" altLang="en-US" sz="2025" dirty="0" smtClean="0">
                <a:solidFill>
                  <a:srgbClr val="FF0000"/>
                </a:solidFill>
              </a:rPr>
              <a:t>一高地</a:t>
            </a:r>
            <a:r>
              <a:rPr lang="zh-TW" altLang="en-US" sz="2025" dirty="0">
                <a:solidFill>
                  <a:srgbClr val="FF0000"/>
                </a:solidFill>
              </a:rPr>
              <a:t>虎</a:t>
            </a:r>
            <a:r>
              <a:rPr lang="zh-TW" altLang="en-US" sz="2025" dirty="0"/>
              <a:t>登百岳一步一腳印 </a:t>
            </a:r>
            <a:r>
              <a:rPr lang="en-US" altLang="zh-TW" sz="2025" dirty="0" smtClean="0"/>
              <a:t>Jan.20, 2025</a:t>
            </a:r>
            <a:r>
              <a:rPr lang="zh-TW" altLang="en-US" sz="2025" dirty="0" smtClean="0"/>
              <a:t>  </a:t>
            </a:r>
            <a:r>
              <a:rPr lang="en-US" altLang="zh-TW" sz="2025" dirty="0" smtClean="0"/>
              <a:t>(undergoing)</a:t>
            </a:r>
            <a:r>
              <a:rPr lang="en-US" altLang="zh-TW" sz="2025" dirty="0"/>
              <a:t/>
            </a:r>
            <a:br>
              <a:rPr lang="en-US" altLang="zh-TW" sz="2025" dirty="0"/>
            </a:br>
            <a:r>
              <a:rPr lang="en-US" altLang="zh-TW" sz="2700" dirty="0"/>
              <a:t/>
            </a:r>
            <a:br>
              <a:rPr lang="en-US" altLang="zh-TW" sz="2700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7425631" y="5824289"/>
            <a:ext cx="2360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登百岳中</a:t>
            </a:r>
            <a:r>
              <a:rPr lang="en-US" altLang="zh-TW" sz="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2021.ppt   j t </a:t>
            </a:r>
            <a:r>
              <a:rPr lang="en-US" altLang="zh-TW" sz="900" dirty="0" err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chen</a:t>
            </a:r>
            <a:endParaRPr lang="zh-TW" altLang="en-US" sz="9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3779" y="764704"/>
          <a:ext cx="9162372" cy="5492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655">
                  <a:extLst>
                    <a:ext uri="{9D8B030D-6E8A-4147-A177-3AD203B41FA5}">
                      <a16:colId xmlns:a16="http://schemas.microsoft.com/office/drawing/2014/main" val="1369820716"/>
                    </a:ext>
                  </a:extLst>
                </a:gridCol>
                <a:gridCol w="666206">
                  <a:extLst>
                    <a:ext uri="{9D8B030D-6E8A-4147-A177-3AD203B41FA5}">
                      <a16:colId xmlns:a16="http://schemas.microsoft.com/office/drawing/2014/main" val="4238617902"/>
                    </a:ext>
                  </a:extLst>
                </a:gridCol>
                <a:gridCol w="5730660">
                  <a:extLst>
                    <a:ext uri="{9D8B030D-6E8A-4147-A177-3AD203B41FA5}">
                      <a16:colId xmlns:a16="http://schemas.microsoft.com/office/drawing/2014/main" val="561037694"/>
                    </a:ext>
                  </a:extLst>
                </a:gridCol>
                <a:gridCol w="648431">
                  <a:extLst>
                    <a:ext uri="{9D8B030D-6E8A-4147-A177-3AD203B41FA5}">
                      <a16:colId xmlns:a16="http://schemas.microsoft.com/office/drawing/2014/main" val="608833635"/>
                    </a:ext>
                  </a:extLst>
                </a:gridCol>
                <a:gridCol w="664607">
                  <a:extLst>
                    <a:ext uri="{9D8B030D-6E8A-4147-A177-3AD203B41FA5}">
                      <a16:colId xmlns:a16="http://schemas.microsoft.com/office/drawing/2014/main" val="1252395920"/>
                    </a:ext>
                  </a:extLst>
                </a:gridCol>
                <a:gridCol w="790813">
                  <a:extLst>
                    <a:ext uri="{9D8B030D-6E8A-4147-A177-3AD203B41FA5}">
                      <a16:colId xmlns:a16="http://schemas.microsoft.com/office/drawing/2014/main" val="2187974708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JOURNAL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TOPIC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DATE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STATUS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REMARK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38901390"/>
                  </a:ext>
                </a:extLst>
              </a:tr>
              <a:tr h="238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JOM </a:t>
                      </a:r>
                      <a:r>
                        <a:rPr lang="en-US" altLang="zh-TW" sz="800" kern="12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(Ma)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</a:t>
                      </a: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Application of boundary integral quadrature method to torsion problems of an isotropic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                                   bar containing edge cracks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Accepted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Oct.10.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43971224"/>
                  </a:ext>
                </a:extLst>
              </a:tr>
              <a:tr h="238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陳桂鴻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EABE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Application of Defined Auxiliary System in the Method of Layer Potentials for Solving the Stokes Flow Problem</a:t>
                      </a:r>
                      <a:endParaRPr lang="zh-TW" altLang="zh-TW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zh-TW" altLang="en-US" sz="800" kern="12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Accepted</a:t>
                      </a:r>
                      <a:endParaRPr lang="zh-TW" altLang="en-US" sz="800" kern="12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Dec25,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5477661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Vijay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Renew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Energy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 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Enhanced Hydrodynamic Performance by a Half-</a:t>
                      </a:r>
                      <a:r>
                        <a:rPr lang="en-US" altLang="zh-TW" sz="800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Aerofoil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Floating Wave Energy</a:t>
                      </a: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fr-FR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Converter Device in Oblique Waves</a:t>
                      </a:r>
                      <a:endParaRPr lang="zh-TW" altLang="zh-TW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Under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rev</a:t>
                      </a: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Aug.01, </a:t>
                      </a: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2941659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陳桂鴻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NMPDE</a:t>
                      </a:r>
                      <a:endParaRPr lang="zh-TW" altLang="en-US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Novel Adaptive Mesh Refinement in Boundary Element Method</a:t>
                      </a: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using null-field BIE (NMPDE/IJCM/CMAME)</a:t>
                      </a:r>
                      <a:endParaRPr lang="zh-TW" altLang="zh-TW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Under rev</a:t>
                      </a:r>
                      <a:endParaRPr lang="zh-TW" altLang="en-US" sz="9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Oct10, 2024</a:t>
                      </a:r>
                      <a:endParaRPr lang="en-US" altLang="zh-TW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1461844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李子才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Numer.Funct.Anal.Optim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Error Analysis of Discrete Null Field Equation Method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for Solving Laplace’s Equation; Circular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Pseudo-boundaries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Under rev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en-US" altLang="zh-TW" sz="8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Dec.11,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63006726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陳桂鴻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AMM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 boundary element method for solving the Helmholtz equation of complex wave number for the damped wave equation</a:t>
                      </a:r>
                      <a:endParaRPr lang="zh-TW" altLang="zh-TW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Submitted</a:t>
                      </a: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Jan.1,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9910"/>
                  </a:ext>
                </a:extLst>
              </a:tr>
              <a:tr h="2099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BIMAS</a:t>
                      </a:r>
                      <a:endParaRPr lang="zh-TW" altLang="en-US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Null-field boundary integral formulation for boundary value problems using degenerate kernels of curvilinear coordinates</a:t>
                      </a:r>
                      <a:endParaRPr lang="zh-TW" altLang="zh-TW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9877283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臧紀甯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AIAA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Thermal stress of a free truss subjected to temperature change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14104645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Physic E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Degenerate</a:t>
                      </a:r>
                      <a:r>
                        <a:rPr lang="en-US" altLang="zh-TW" sz="900" kern="12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scale of  2.5 </a:t>
                      </a:r>
                      <a:r>
                        <a:rPr lang="en-US" altLang="zh-TW" sz="900" kern="12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gon</a:t>
                      </a:r>
                      <a:r>
                        <a:rPr lang="en-US" altLang="zh-TW" sz="900" kern="12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shape:  conjecture and numerical demonstration</a:t>
                      </a:r>
                      <a:endParaRPr lang="zh-TW" altLang="zh-TW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71419270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高浩真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JVET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 solutions and FEM results for a </a:t>
                      </a:r>
                      <a:r>
                        <a:rPr lang="en-US" altLang="zh-TW" sz="900" kern="12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canti;ever</a:t>
                      </a: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beam with end springs subjected to support motion  </a:t>
                      </a:r>
                      <a:endParaRPr lang="zh-TW" altLang="zh-TW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準備中 </a:t>
                      </a:r>
                      <a:endParaRPr lang="en-US" altLang="zh-TW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2821584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TCFD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</a:t>
                      </a: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 solution for potential flow across two unequal cylinders using the BIE</a:t>
                      </a:r>
                      <a:endParaRPr lang="zh-TW" altLang="zh-TW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Under rev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Nov.1,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39220590"/>
                  </a:ext>
                </a:extLst>
              </a:tr>
              <a:tr h="2087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</a:t>
                      </a: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郭世榮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900" kern="12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Proc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Math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study and numerical implementation of n star </a:t>
                      </a:r>
                      <a:r>
                        <a:rPr lang="en-US" altLang="zh-TW" sz="900" kern="12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gon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endParaRPr lang="zh-TW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02877510"/>
                  </a:ext>
                </a:extLst>
              </a:tr>
              <a:tr h="1881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李子才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Evaluation on Integrals Involving Near Singularity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based on </a:t>
                      </a:r>
                      <a:r>
                        <a:rPr lang="en-US" altLang="zh-TW" sz="900" kern="12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Sinh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-transformation and Mini-rules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8992796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李應德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IJES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Null-field integral equation approach for piezoelectricity problems with arbitrary elliptical inclusions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5287844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JCP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 BEM is necessary – self-regularization technique ?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745277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紀昭銘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CAEE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Is Mohr Circle a Math or Engineering Problem? A case study on 2004 Taiwan P.E. Exam of Structure Engineering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9041775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EABE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BEM is necessary -  CHEEF idea ?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7967468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JLFNV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Is CHIEF necessary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21543514"/>
                  </a:ext>
                </a:extLst>
              </a:tr>
              <a:tr h="2472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CAEE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\dot {Q} =WQ 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7974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26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ChangeArrowheads="1"/>
          </p:cNvSpPr>
          <p:nvPr/>
        </p:nvSpPr>
        <p:spPr bwMode="auto">
          <a:xfrm>
            <a:off x="2822575" y="1966913"/>
            <a:ext cx="184150" cy="300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zh-TW" sz="1350"/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8642350" y="6651625"/>
            <a:ext cx="466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800">
                <a:latin typeface="Times New Roman" panose="02020603050405020304" pitchFamily="18" charset="0"/>
                <a:ea typeface="華康唐風隸" pitchFamily="49" charset="-120"/>
              </a:rPr>
              <a:t>2025.3</a:t>
            </a:r>
          </a:p>
        </p:txBody>
      </p:sp>
      <p:sp>
        <p:nvSpPr>
          <p:cNvPr id="33797" name="矩形 1"/>
          <p:cNvSpPr>
            <a:spLocks noChangeArrowheads="1"/>
          </p:cNvSpPr>
          <p:nvPr/>
        </p:nvSpPr>
        <p:spPr bwMode="auto">
          <a:xfrm>
            <a:off x="684213" y="4316413"/>
            <a:ext cx="5605462" cy="2565400"/>
          </a:xfrm>
          <a:prstGeom prst="rect">
            <a:avLst/>
          </a:prstGeom>
          <a:noFill/>
          <a:ln>
            <a:noFill/>
          </a:ln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72000" algn="dist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zh-TW" sz="5100" spc="-300" dirty="0">
                <a:latin typeface="華康唐風隸" panose="03000909000000000000" pitchFamily="65" charset="-120"/>
                <a:ea typeface="華康唐風隸" panose="03000909000000000000" pitchFamily="65" charset="-120"/>
              </a:rPr>
              <a:t>有朋千里至</a:t>
            </a:r>
          </a:p>
          <a:p>
            <a:pPr marL="72000" algn="dist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zh-TW" sz="5100" spc="-300" dirty="0">
                <a:latin typeface="華康唐風隸" panose="03000909000000000000" pitchFamily="65" charset="-120"/>
                <a:ea typeface="華康唐風隸" panose="03000909000000000000" pitchFamily="65" charset="-120"/>
              </a:rPr>
              <a:t>探究享同行</a:t>
            </a:r>
          </a:p>
          <a:p>
            <a:pPr marL="72000" algn="dist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en-US" sz="5100" spc="-300" dirty="0">
                <a:latin typeface="華康唐風隸" panose="03000909000000000000" pitchFamily="65" charset="-120"/>
                <a:ea typeface="華康唐風隸" panose="03000909000000000000" pitchFamily="65" charset="-120"/>
              </a:rPr>
              <a:t>樂此</a:t>
            </a:r>
            <a:r>
              <a:rPr lang="zh-TW" altLang="zh-TW" sz="5100" spc="-300" dirty="0">
                <a:latin typeface="華康唐風隸" panose="03000909000000000000" pitchFamily="65" charset="-120"/>
                <a:ea typeface="華康唐風隸" panose="03000909000000000000" pitchFamily="65" charset="-120"/>
              </a:rPr>
              <a:t>交流會</a:t>
            </a:r>
          </a:p>
          <a:p>
            <a:pPr marL="72000" algn="dist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zh-TW" sz="5100" spc="-300" dirty="0">
                <a:latin typeface="華康唐風隸" panose="03000909000000000000" pitchFamily="65" charset="-120"/>
                <a:ea typeface="華康唐風隸" panose="03000909000000000000" pitchFamily="65" charset="-120"/>
              </a:rPr>
              <a:t>吐言猶繞梁</a:t>
            </a:r>
            <a:endParaRPr lang="zh-TW" altLang="zh-TW" sz="5100" kern="1000" spc="-300" dirty="0">
              <a:latin typeface="華康唐風隸" panose="02010609010101010101" pitchFamily="49" charset="-120"/>
              <a:ea typeface="華康唐風隸" panose="02010609010101010101" pitchFamily="49" charset="-12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7023100" y="115888"/>
            <a:ext cx="1549400" cy="5616575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eaVert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ts val="600"/>
              </a:spcBef>
              <a:defRPr/>
            </a:pPr>
            <a:r>
              <a:rPr lang="zh-TW" altLang="en-US" sz="3200" kern="0" dirty="0">
                <a:solidFill>
                  <a:srgbClr val="FF0000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贈</a:t>
            </a:r>
            <a:r>
              <a:rPr lang="zh-TW" altLang="en-US" sz="3200" kern="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野田尚昭教授</a:t>
            </a:r>
            <a:r>
              <a:rPr lang="zh-TW" altLang="en-US" sz="3200" kern="0" dirty="0">
                <a:solidFill>
                  <a:srgbClr val="FF0000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      </a:t>
            </a:r>
            <a:r>
              <a:rPr lang="en-US" altLang="zh-TW" sz="2800" kern="0" dirty="0">
                <a:solidFill>
                  <a:srgbClr val="FF0000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/>
            </a:r>
            <a:br>
              <a:rPr lang="en-US" altLang="zh-TW" sz="2800" kern="0" dirty="0">
                <a:solidFill>
                  <a:srgbClr val="FF0000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      </a:t>
            </a:r>
            <a:endParaRPr lang="en-US" altLang="zh-TW" sz="1600" dirty="0">
              <a:solidFill>
                <a:srgbClr val="0000FF"/>
              </a:solidFill>
              <a:latin typeface="華康唐風隸" panose="02010609010101010101" pitchFamily="49" charset="-120"/>
              <a:ea typeface="華康唐風隸" panose="02010609010101010101" pitchFamily="49" charset="-120"/>
            </a:endParaRPr>
          </a:p>
          <a:p>
            <a:pPr algn="l" eaLnBrk="1" hangingPunct="1">
              <a:lnSpc>
                <a:spcPct val="75000"/>
              </a:lnSpc>
              <a:spcBef>
                <a:spcPts val="600"/>
              </a:spcBef>
              <a:defRPr/>
            </a:pPr>
            <a:r>
              <a:rPr lang="zh-TW" altLang="en-US" sz="16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                               </a:t>
            </a:r>
            <a:r>
              <a:rPr lang="zh-TW" altLang="en-US" sz="19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國立台灣海洋大學</a:t>
            </a:r>
            <a:endParaRPr lang="en-US" altLang="zh-TW" sz="1900" dirty="0">
              <a:solidFill>
                <a:srgbClr val="0000FF"/>
              </a:solidFill>
              <a:latin typeface="華康唐風隸" panose="02010609010101010101" pitchFamily="49" charset="-120"/>
              <a:ea typeface="華康唐風隸" panose="02010609010101010101" pitchFamily="49" charset="-120"/>
            </a:endParaRPr>
          </a:p>
          <a:p>
            <a:pPr algn="l" eaLnBrk="1" hangingPunct="1">
              <a:lnSpc>
                <a:spcPct val="75000"/>
              </a:lnSpc>
              <a:spcBef>
                <a:spcPts val="600"/>
              </a:spcBef>
              <a:defRPr/>
            </a:pPr>
            <a:r>
              <a:rPr lang="zh-TW" altLang="en-US" sz="19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         </a:t>
            </a:r>
            <a:r>
              <a:rPr lang="zh-TW" altLang="en-US" sz="2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                                                                                                                                                                   </a:t>
            </a:r>
            <a:r>
              <a:rPr lang="zh-TW" altLang="en-US" sz="19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河工系師生  </a:t>
            </a:r>
            <a:r>
              <a:rPr lang="zh-TW" altLang="en-US" sz="1900" dirty="0">
                <a:solidFill>
                  <a:srgbClr val="FF0000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同賀</a:t>
            </a:r>
            <a:endParaRPr lang="zh-TW" altLang="en-US" sz="1600" kern="0" dirty="0">
              <a:solidFill>
                <a:srgbClr val="FF0000"/>
              </a:solidFill>
              <a:latin typeface="華康唐風隸" panose="02010609010101010101" pitchFamily="49" charset="-120"/>
              <a:ea typeface="華康唐風隸" panose="02010609010101010101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71550" y="1976438"/>
            <a:ext cx="53181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u="sng" spc="-300" dirty="0">
                <a:solidFill>
                  <a:srgbClr val="FF0000"/>
                </a:solidFill>
                <a:latin typeface="細明體-ExtB" panose="02020500000000000000" pitchFamily="18" charset="-120"/>
                <a:ea typeface="細明體-ExtB" panose="02020500000000000000" pitchFamily="18" charset="-120"/>
              </a:rPr>
              <a:t>此空白處貼上當日合影為佳</a:t>
            </a:r>
            <a:endParaRPr lang="zh-TW" altLang="en-US" sz="3600" u="sng" dirty="0">
              <a:solidFill>
                <a:srgbClr val="FF0000"/>
              </a:solidFill>
              <a:latin typeface="細明體-ExtB" panose="02020500000000000000" pitchFamily="18" charset="-120"/>
              <a:ea typeface="細明體-ExtB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44750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47" descr="「陳俶季」的圖片搜尋結果"/>
          <p:cNvSpPr>
            <a:spLocks noChangeAspect="1" noChangeArrowheads="1"/>
          </p:cNvSpPr>
          <p:nvPr/>
        </p:nvSpPr>
        <p:spPr bwMode="auto">
          <a:xfrm>
            <a:off x="454183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3200">
              <a:latin typeface="Times New Roman" panose="02020603050405020304" pitchFamily="18" charset="0"/>
            </a:endParaRPr>
          </a:p>
        </p:txBody>
      </p:sp>
      <p:graphicFrame>
        <p:nvGraphicFramePr>
          <p:cNvPr id="48131" name="物件 24"/>
          <p:cNvGraphicFramePr>
            <a:graphicFrameLocks noChangeAspect="1"/>
          </p:cNvGraphicFramePr>
          <p:nvPr/>
        </p:nvGraphicFramePr>
        <p:xfrm>
          <a:off x="6146800" y="2576513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48131" name="物件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2576513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標題 1"/>
          <p:cNvSpPr>
            <a:spLocks noGrp="1"/>
          </p:cNvSpPr>
          <p:nvPr>
            <p:ph type="title"/>
          </p:nvPr>
        </p:nvSpPr>
        <p:spPr>
          <a:xfrm>
            <a:off x="323850" y="0"/>
            <a:ext cx="8534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4000" dirty="0"/>
              <a:t>【</a:t>
            </a:r>
            <a:r>
              <a:rPr lang="zh-TW" altLang="en-US" sz="4000" dirty="0"/>
              <a:t>海大河工系實驗室介紹</a:t>
            </a:r>
            <a:r>
              <a:rPr lang="en-US" altLang="zh-TW" sz="4000" dirty="0"/>
              <a:t>】</a:t>
            </a:r>
            <a:br>
              <a:rPr lang="en-US" altLang="zh-TW" sz="4000" dirty="0"/>
            </a:br>
            <a:r>
              <a:rPr lang="en-US" altLang="zh-TW" sz="4000" dirty="0"/>
              <a:t>                                   NTOU MSV</a:t>
            </a:r>
            <a:r>
              <a:rPr lang="zh-TW" altLang="en-US" sz="4000" dirty="0"/>
              <a:t>研究團隊</a:t>
            </a:r>
          </a:p>
        </p:txBody>
      </p:sp>
      <p:pic>
        <p:nvPicPr>
          <p:cNvPr id="2" name="【海大河工系實驗室介紹】NTOU MSV研究團隊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258" y="1385888"/>
            <a:ext cx="8448940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757E6-B324-46DA-BAF9-79113F337553}" type="slidenum">
              <a:rPr lang="en-US" altLang="zh-TW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US" altLang="zh-TW" sz="1400"/>
          </a:p>
        </p:txBody>
      </p:sp>
      <p:sp>
        <p:nvSpPr>
          <p:cNvPr id="49156" name="矩形 3"/>
          <p:cNvSpPr>
            <a:spLocks noChangeArrowheads="1"/>
          </p:cNvSpPr>
          <p:nvPr/>
        </p:nvSpPr>
        <p:spPr bwMode="auto">
          <a:xfrm>
            <a:off x="-34925" y="115888"/>
            <a:ext cx="91789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>
                <a:latin typeface="Times New Roman" panose="02020603050405020304" pitchFamily="18" charset="0"/>
              </a:rPr>
              <a:t>【</a:t>
            </a:r>
            <a:r>
              <a:rPr lang="zh-TW" altLang="en-US" sz="3200">
                <a:latin typeface="Times New Roman" panose="02020603050405020304" pitchFamily="18" charset="0"/>
              </a:rPr>
              <a:t>海大河工系教師與研究室介紹</a:t>
            </a:r>
            <a:r>
              <a:rPr lang="en-US" altLang="zh-TW" sz="3200">
                <a:latin typeface="Times New Roman" panose="02020603050405020304" pitchFamily="18" charset="0"/>
              </a:rPr>
              <a:t>】</a:t>
            </a:r>
            <a:r>
              <a:rPr lang="zh-TW" altLang="en-US" sz="3200">
                <a:latin typeface="Times New Roman" panose="02020603050405020304" pitchFamily="18" charset="0"/>
              </a:rPr>
              <a:t>力學聲響振動實驗室  </a:t>
            </a:r>
            <a:r>
              <a:rPr lang="en-US" altLang="zh-TW" sz="3200">
                <a:latin typeface="Times New Roman" panose="02020603050405020304" pitchFamily="18" charset="0"/>
              </a:rPr>
              <a:t>MSVLAB</a:t>
            </a:r>
            <a:endParaRPr lang="zh-TW" altLang="en-US" sz="3200">
              <a:latin typeface="Times New Roman" panose="02020603050405020304" pitchFamily="18" charset="0"/>
            </a:endParaRPr>
          </a:p>
        </p:txBody>
      </p:sp>
      <p:pic>
        <p:nvPicPr>
          <p:cNvPr id="3" name="【海大河工系教師與研究室介紹】力學聲響振動實驗室  MSVL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412776"/>
            <a:ext cx="844893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74" y="1922669"/>
            <a:ext cx="3961134" cy="3961134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899693" y="1449740"/>
            <a:ext cx="10889752" cy="10782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700" dirty="0">
                <a:solidFill>
                  <a:srgbClr val="FF0000"/>
                </a:solidFill>
              </a:rPr>
              <a:t>邊界元 來結緣 </a:t>
            </a:r>
            <a:r>
              <a:rPr lang="en-US" altLang="zh-TW" sz="2700" dirty="0">
                <a:solidFill>
                  <a:srgbClr val="FF0000"/>
                </a:solidFill>
              </a:rPr>
              <a:t>Line group</a:t>
            </a:r>
            <a:r>
              <a:rPr lang="zh-TW" altLang="en-US" sz="2700" dirty="0">
                <a:solidFill>
                  <a:srgbClr val="FF0000"/>
                </a:solidFill>
              </a:rPr>
              <a:t>  學術俱樂部 </a:t>
            </a:r>
            <a:endParaRPr lang="en-US" altLang="zh-TW" sz="2700" dirty="0">
              <a:solidFill>
                <a:srgbClr val="FF0000"/>
              </a:solidFill>
            </a:endParaRPr>
          </a:p>
          <a:p>
            <a:r>
              <a:rPr lang="zh-TW" altLang="en-US" sz="2700" dirty="0">
                <a:solidFill>
                  <a:srgbClr val="FF0000"/>
                </a:solidFill>
              </a:rPr>
              <a:t> </a:t>
            </a:r>
            <a:endParaRPr lang="en-US" altLang="zh-TW" sz="2700" dirty="0">
              <a:solidFill>
                <a:srgbClr val="FF0000"/>
              </a:solidFill>
            </a:endParaRPr>
          </a:p>
          <a:p>
            <a:r>
              <a:rPr lang="zh-TW" altLang="en-US" sz="2700" dirty="0">
                <a:solidFill>
                  <a:srgbClr val="FF0000"/>
                </a:solidFill>
              </a:rPr>
              <a:t> </a:t>
            </a:r>
            <a:r>
              <a:rPr lang="en-US" altLang="zh-TW" sz="2700" dirty="0">
                <a:solidFill>
                  <a:srgbClr val="FF0000"/>
                </a:solidFill>
              </a:rPr>
              <a:t>(</a:t>
            </a:r>
            <a:r>
              <a:rPr lang="zh-TW" altLang="en-US" sz="2700" dirty="0">
                <a:solidFill>
                  <a:srgbClr val="FF0000"/>
                </a:solidFill>
              </a:rPr>
              <a:t>我們不是邊緣人</a:t>
            </a:r>
            <a:r>
              <a:rPr lang="en-US" altLang="zh-TW" sz="2700" dirty="0">
                <a:solidFill>
                  <a:srgbClr val="FF0000"/>
                </a:solidFill>
              </a:rPr>
              <a:t>)</a:t>
            </a:r>
            <a:endParaRPr lang="zh-TW" altLang="en-US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36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0605JUA\Desktop\110b4e12e218a20ada8c328a81564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909638"/>
            <a:ext cx="13557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88138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D3F7BB-ED6D-4FEC-BA1D-5650BEBA4B7F}" type="slidenum">
              <a:rPr kumimoji="0" lang="zh-TW" altLang="en-US" sz="12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kumimoji="0" lang="zh-TW" altLang="en-US" sz="1200">
              <a:latin typeface="Times New Roman" panose="02020603050405020304" pitchFamily="18" charset="0"/>
            </a:endParaRPr>
          </a:p>
        </p:txBody>
      </p:sp>
      <p:grpSp>
        <p:nvGrpSpPr>
          <p:cNvPr id="45060" name="群組 1"/>
          <p:cNvGrpSpPr>
            <a:grpSpLocks noChangeAspect="1"/>
          </p:cNvGrpSpPr>
          <p:nvPr/>
        </p:nvGrpSpPr>
        <p:grpSpPr bwMode="auto">
          <a:xfrm>
            <a:off x="5715000" y="188913"/>
            <a:ext cx="3389313" cy="6299200"/>
            <a:chOff x="5508104" y="144288"/>
            <a:chExt cx="3587750" cy="6669088"/>
          </a:xfrm>
        </p:grpSpPr>
        <p:pic>
          <p:nvPicPr>
            <p:cNvPr id="45068" name="圖片 112" descr="b88陳正宗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629" y="144288"/>
              <a:ext cx="4032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4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839" y="1167492"/>
              <a:ext cx="545703" cy="57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68" y="4485307"/>
              <a:ext cx="4429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25" y="2320741"/>
              <a:ext cx="472301" cy="54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2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280" y="657994"/>
              <a:ext cx="3905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844" y="1732582"/>
              <a:ext cx="517748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4043" y="1271413"/>
              <a:ext cx="447675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5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9" y="1696863"/>
              <a:ext cx="5556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6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2" y="4213969"/>
              <a:ext cx="56515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7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92" y="1768301"/>
              <a:ext cx="419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8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14" y="3356992"/>
              <a:ext cx="405580" cy="52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9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967" y="2853844"/>
              <a:ext cx="38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0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04" y="3354213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1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442" y="1265063"/>
              <a:ext cx="534987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2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742" y="4927426"/>
              <a:ext cx="455612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3" name="Picture 2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29" y="2731913"/>
              <a:ext cx="3937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4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151" y="2708100"/>
              <a:ext cx="4699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5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641" y="4725144"/>
              <a:ext cx="569913" cy="70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6" name="Picture 24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566" y="3357810"/>
              <a:ext cx="4460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7" name="Picture 2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92" y="3889201"/>
              <a:ext cx="4794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8" name="Picture 2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595" y="4397201"/>
              <a:ext cx="54133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9" name="Picture 2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67" y="2057226"/>
              <a:ext cx="5238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0" name="Picture 29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42" y="3914601"/>
              <a:ext cx="439737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1" name="Picture 31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592" y="620688"/>
              <a:ext cx="5461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2" name="Picture 3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79" y="1193626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3" name="Picture 3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567" y="2879551"/>
              <a:ext cx="34925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4" name="Picture 3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541" y="4003501"/>
              <a:ext cx="56197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5" name="Picture 35" descr="Chi-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766" y="161900"/>
              <a:ext cx="360363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6" name="Picture 36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967" y="1739725"/>
              <a:ext cx="433387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7" name="Picture 37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933" y="592362"/>
              <a:ext cx="484187" cy="74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8" name="Picture 38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17" y="4690888"/>
              <a:ext cx="4572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9" name="Picture 39" descr="DSCF0813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392" y="1728613"/>
              <a:ext cx="3810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0" name="Picture 40" descr="P124018600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03" y="2290733"/>
              <a:ext cx="4619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1" name="Picture 41" descr="153459156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68" y="360188"/>
              <a:ext cx="45085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2" name="Picture 42" descr="P1000510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292" y="188888"/>
              <a:ext cx="4048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3" name="Picture 47" descr="wu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04" y="5802138"/>
              <a:ext cx="4318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4" name="Picture 5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692" y="3356992"/>
              <a:ext cx="433387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5" name="Picture 53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04" y="5871988"/>
              <a:ext cx="4191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6" name="Picture 54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292" y="6283151"/>
              <a:ext cx="46037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7" name="Picture 60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2626"/>
              <a:ext cx="4238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8" name="Picture 64" descr="YORK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460" y="2185417"/>
              <a:ext cx="40798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9" name="Picture 65" descr="m-ilchen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51" y="692696"/>
              <a:ext cx="581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0" name="Picture 66" descr="JJ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217" y="5333826"/>
              <a:ext cx="4381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1" name="Picture 67" descr="LJ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67" y="5368751"/>
              <a:ext cx="4365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2" name="Picture 68" descr="WS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629" y="2431978"/>
              <a:ext cx="427038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3" name="Picture 8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292" y="2276872"/>
              <a:ext cx="3317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4" name="Picture 2" descr="C:\Users\0605JUA\Desktop\IMG_1997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094" y="2879551"/>
              <a:ext cx="452636" cy="56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5" name="Picture 3" descr="C:\Users\0605JUA\Desktop\10528591_834208599930949_1848048398_o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814" y="3284983"/>
              <a:ext cx="453163" cy="6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矩形 57"/>
            <p:cNvSpPr/>
            <p:nvPr/>
          </p:nvSpPr>
          <p:spPr>
            <a:xfrm>
              <a:off x="6825573" y="2878815"/>
              <a:ext cx="504133" cy="4722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pic>
          <p:nvPicPr>
            <p:cNvPr id="45117" name="Picture 4" descr="C:\Users\0605JUA\Desktop\10436218_771851279515226_3747084481612684895_n(3)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984" y="3872053"/>
              <a:ext cx="397638" cy="3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8" name="Picture 30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367" y="3872053"/>
              <a:ext cx="468313" cy="60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9" name="Picture 26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869" y="1312661"/>
              <a:ext cx="360696" cy="500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1" name="群組 2"/>
          <p:cNvGrpSpPr>
            <a:grpSpLocks/>
          </p:cNvGrpSpPr>
          <p:nvPr/>
        </p:nvGrpSpPr>
        <p:grpSpPr bwMode="auto">
          <a:xfrm>
            <a:off x="-728663" y="209550"/>
            <a:ext cx="6251576" cy="6343650"/>
            <a:chOff x="-604440" y="4816842"/>
            <a:chExt cx="6250930" cy="6343710"/>
          </a:xfrm>
        </p:grpSpPr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-604440" y="4816842"/>
              <a:ext cx="6122355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16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  <a:hlinkClick r:id="rId56"/>
                </a:rPr>
                <a:t>http://msvlab.hre.ntou.edu.tw/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Since 1999</a:t>
              </a: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>
              <a:off x="19384" y="5064494"/>
              <a:ext cx="5623932" cy="1323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dirty="0">
                  <a:solidFill>
                    <a:srgbClr val="6600FF"/>
                  </a:solidFill>
                  <a:latin typeface="+mj-ea"/>
                  <a:ea typeface="+mj-ea"/>
                </a:rPr>
                <a:t>Welcome to visit the web site of MSVLAB/NTOU</a:t>
              </a:r>
            </a:p>
          </p:txBody>
        </p:sp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309867" y="10760498"/>
              <a:ext cx="5336623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E mail: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jtchen@mail.ntou.edu.tw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endParaRPr lang="en-US" altLang="zh-TW" sz="2800" i="1" u="sng" dirty="0">
                <a:solidFill>
                  <a:srgbClr val="0099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1" name="矩形圖說文字 50"/>
          <p:cNvSpPr/>
          <p:nvPr/>
        </p:nvSpPr>
        <p:spPr>
          <a:xfrm>
            <a:off x="5921375" y="549275"/>
            <a:ext cx="539750" cy="579438"/>
          </a:xfrm>
          <a:prstGeom prst="wedgeRectCallout">
            <a:avLst>
              <a:gd name="adj1" fmla="val -57787"/>
              <a:gd name="adj2" fmla="val 8221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45063" name="Picture 1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547688"/>
            <a:ext cx="4968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0605CKI\Desktop\Group\IMG_8421.JP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3"/>
            <a:ext cx="5568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2730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NTOU/MSV 101 in Taiwan (</a:t>
            </a:r>
            <a:r>
              <a:rPr lang="zh-TW" altLang="en-US"/>
              <a:t>台灣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C219B4-C6BE-4A4A-A393-8F0425953DFB}" type="slidenum">
              <a:rPr lang="zh-TW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zh-TW" altLang="en-US" sz="1400"/>
          </a:p>
        </p:txBody>
      </p:sp>
      <p:pic>
        <p:nvPicPr>
          <p:cNvPr id="4710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533650"/>
            <a:ext cx="1547812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文字方塊 5"/>
          <p:cNvSpPr txBox="1">
            <a:spLocks noChangeArrowheads="1"/>
          </p:cNvSpPr>
          <p:nvPr/>
        </p:nvSpPr>
        <p:spPr bwMode="auto">
          <a:xfrm>
            <a:off x="179388" y="5795963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Candara" panose="020E0502030303020204" pitchFamily="34" charset="0"/>
              </a:rPr>
              <a:t>Taipei 101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pic>
        <p:nvPicPr>
          <p:cNvPr id="47111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66913"/>
            <a:ext cx="2730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文字方塊 7"/>
          <p:cNvSpPr txBox="1">
            <a:spLocks noChangeArrowheads="1"/>
          </p:cNvSpPr>
          <p:nvPr/>
        </p:nvSpPr>
        <p:spPr bwMode="auto">
          <a:xfrm>
            <a:off x="107950" y="162877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Candara" panose="020E0502030303020204" pitchFamily="34" charset="0"/>
              </a:rPr>
              <a:t>Keelung 101</a:t>
            </a:r>
            <a:r>
              <a:rPr kumimoji="0" lang="zh-TW" altLang="en-US" sz="1800">
                <a:latin typeface="Candara" panose="020E0502030303020204" pitchFamily="34" charset="0"/>
              </a:rPr>
              <a:t> </a:t>
            </a:r>
            <a:r>
              <a:rPr kumimoji="0" lang="en-US" altLang="zh-TW" sz="1800">
                <a:latin typeface="Candara" panose="020E0502030303020204" pitchFamily="34" charset="0"/>
              </a:rPr>
              <a:t>bus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pic>
        <p:nvPicPr>
          <p:cNvPr id="47113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4149725"/>
            <a:ext cx="27305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文字方塊 9"/>
          <p:cNvSpPr txBox="1">
            <a:spLocks noChangeArrowheads="1"/>
          </p:cNvSpPr>
          <p:nvPr/>
        </p:nvSpPr>
        <p:spPr bwMode="auto">
          <a:xfrm>
            <a:off x="2555875" y="6092825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latin typeface="Candara" panose="020E0502030303020204" pitchFamily="34" charset="0"/>
              </a:rPr>
              <a:t>金瓜石</a:t>
            </a:r>
            <a:r>
              <a:rPr kumimoji="0" lang="en-US" altLang="zh-TW" sz="1800">
                <a:latin typeface="Candara" panose="020E0502030303020204" pitchFamily="34" charset="0"/>
              </a:rPr>
              <a:t>101</a:t>
            </a:r>
            <a:r>
              <a:rPr kumimoji="0" lang="zh-TW" altLang="en-US" sz="1800">
                <a:latin typeface="Candara" panose="020E0502030303020204" pitchFamily="34" charset="0"/>
              </a:rPr>
              <a:t> </a:t>
            </a:r>
            <a:r>
              <a:rPr kumimoji="0" lang="en-US" altLang="zh-TW" sz="1800">
                <a:latin typeface="Candara" panose="020E0502030303020204" pitchFamily="34" charset="0"/>
              </a:rPr>
              <a:t>Hotel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sp>
        <p:nvSpPr>
          <p:cNvPr id="47115" name="文字方塊 11"/>
          <p:cNvSpPr txBox="1">
            <a:spLocks noChangeArrowheads="1"/>
          </p:cNvSpPr>
          <p:nvPr/>
        </p:nvSpPr>
        <p:spPr bwMode="auto">
          <a:xfrm>
            <a:off x="5148263" y="205105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chemeClr val="bg1"/>
                </a:solidFill>
                <a:latin typeface="Candara" panose="020E0502030303020204" pitchFamily="34" charset="0"/>
              </a:rPr>
              <a:t>Keelung 101 Hill</a:t>
            </a:r>
            <a:endParaRPr kumimoji="0" lang="zh-TW" altLang="en-US" sz="18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7116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149725"/>
            <a:ext cx="378777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文字方塊 13"/>
          <p:cNvSpPr txBox="1">
            <a:spLocks noChangeArrowheads="1"/>
          </p:cNvSpPr>
          <p:nvPr/>
        </p:nvSpPr>
        <p:spPr bwMode="auto">
          <a:xfrm>
            <a:off x="5219700" y="6156325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  <a:latin typeface="Candara" panose="020E0502030303020204" pitchFamily="34" charset="0"/>
              </a:rPr>
              <a:t>101</a:t>
            </a:r>
            <a:r>
              <a:rPr kumimoji="0" lang="zh-TW" altLang="en-US" sz="1800" b="1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kumimoji="0" lang="en-US" altLang="zh-TW" sz="1800" b="1">
                <a:solidFill>
                  <a:srgbClr val="FF0000"/>
                </a:solidFill>
                <a:latin typeface="Candara" panose="020E0502030303020204" pitchFamily="34" charset="0"/>
              </a:rPr>
              <a:t>MOST project</a:t>
            </a:r>
            <a:endParaRPr kumimoji="0" lang="zh-TW" alt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541338" y="5084763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b="1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                  </a:t>
            </a:r>
            <a:endParaRPr lang="en-US" altLang="zh-TW" sz="3200" b="1">
              <a:solidFill>
                <a:schemeClr val="tx2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1619250" y="300038"/>
            <a:ext cx="6446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>
                <a:latin typeface="Times New Roman" panose="02020603050405020304" pitchFamily="18" charset="0"/>
              </a:rPr>
              <a:t>Welcome to visit NTOU/MSV</a:t>
            </a:r>
          </a:p>
        </p:txBody>
      </p:sp>
      <p:pic>
        <p:nvPicPr>
          <p:cNvPr id="54276" name="Picture 2" descr="C:\Users\0605CKI\Desktop\MSV-win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63625"/>
            <a:ext cx="6992938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矩形 2"/>
          <p:cNvSpPr>
            <a:spLocks noChangeArrowheads="1"/>
          </p:cNvSpPr>
          <p:nvPr/>
        </p:nvSpPr>
        <p:spPr bwMode="auto">
          <a:xfrm>
            <a:off x="179388" y="2060575"/>
            <a:ext cx="1416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>
                <a:solidFill>
                  <a:srgbClr val="FF0000"/>
                </a:solidFill>
                <a:latin typeface="Times New Roman" panose="02020603050405020304" pitchFamily="18" charset="0"/>
              </a:rPr>
              <a:t>MSV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窗外</a:t>
            </a:r>
            <a:endParaRPr lang="en-US" altLang="zh-TW" sz="4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邊界元 來結緣</a:t>
            </a:r>
          </a:p>
        </p:txBody>
      </p:sp>
      <p:sp>
        <p:nvSpPr>
          <p:cNvPr id="55299" name="文字方塊 4"/>
          <p:cNvSpPr txBox="1">
            <a:spLocks noChangeArrowheads="1"/>
          </p:cNvSpPr>
          <p:nvPr/>
        </p:nvSpPr>
        <p:spPr bwMode="auto">
          <a:xfrm>
            <a:off x="5076825" y="6210300"/>
            <a:ext cx="4714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檔名：邊界緣</a:t>
            </a:r>
            <a:r>
              <a:rPr lang="en-US" altLang="zh-TW"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2019.ppt</a:t>
            </a:r>
            <a:endParaRPr lang="zh-TW" altLang="en-US" sz="320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5300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0013"/>
            <a:ext cx="43719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文字方塊 3"/>
          <p:cNvSpPr txBox="1">
            <a:spLocks noChangeArrowheads="1"/>
          </p:cNvSpPr>
          <p:nvPr/>
        </p:nvSpPr>
        <p:spPr bwMode="auto">
          <a:xfrm>
            <a:off x="3605213" y="5291138"/>
            <a:ext cx="208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歡迎入群 學術分享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ChangeArrowheads="1"/>
          </p:cNvSpPr>
          <p:nvPr/>
        </p:nvSpPr>
        <p:spPr bwMode="auto">
          <a:xfrm>
            <a:off x="2822575" y="1966913"/>
            <a:ext cx="184150" cy="300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zh-TW" sz="1350"/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8642350" y="6651625"/>
            <a:ext cx="466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800">
                <a:latin typeface="Times New Roman" panose="02020603050405020304" pitchFamily="18" charset="0"/>
                <a:ea typeface="華康唐風隸" pitchFamily="49" charset="-120"/>
              </a:rPr>
              <a:t>2025.3</a:t>
            </a:r>
          </a:p>
        </p:txBody>
      </p:sp>
      <p:sp>
        <p:nvSpPr>
          <p:cNvPr id="2" name="AutoShape 2"/>
          <p:cNvSpPr txBox="1">
            <a:spLocks noChangeArrowheads="1"/>
          </p:cNvSpPr>
          <p:nvPr/>
        </p:nvSpPr>
        <p:spPr bwMode="auto">
          <a:xfrm>
            <a:off x="7385050" y="400050"/>
            <a:ext cx="1549400" cy="5616575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eaVert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ts val="600"/>
              </a:spcBef>
              <a:defRPr/>
            </a:pPr>
            <a:r>
              <a:rPr lang="zh-TW" altLang="en-US" sz="3200" kern="0" dirty="0">
                <a:solidFill>
                  <a:srgbClr val="FF0000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贈</a:t>
            </a:r>
            <a:r>
              <a:rPr lang="zh-TW" altLang="en-US" sz="3200" kern="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野田尚昭教授</a:t>
            </a:r>
            <a:r>
              <a:rPr lang="zh-TW" altLang="en-US" sz="3200" kern="0" dirty="0">
                <a:solidFill>
                  <a:srgbClr val="FF0000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      </a:t>
            </a:r>
            <a:r>
              <a:rPr lang="en-US" altLang="zh-TW" sz="2800" kern="0" dirty="0">
                <a:solidFill>
                  <a:srgbClr val="FF0000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/>
            </a:r>
            <a:br>
              <a:rPr lang="en-US" altLang="zh-TW" sz="2800" kern="0" dirty="0">
                <a:solidFill>
                  <a:srgbClr val="FF0000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      </a:t>
            </a:r>
            <a:endParaRPr lang="en-US" altLang="zh-TW" sz="1600" dirty="0">
              <a:solidFill>
                <a:srgbClr val="0000FF"/>
              </a:solidFill>
              <a:latin typeface="華康唐風隸" panose="02010609010101010101" pitchFamily="49" charset="-120"/>
              <a:ea typeface="華康唐風隸" panose="02010609010101010101" pitchFamily="49" charset="-120"/>
            </a:endParaRPr>
          </a:p>
          <a:p>
            <a:pPr algn="l" eaLnBrk="1" hangingPunct="1">
              <a:lnSpc>
                <a:spcPct val="75000"/>
              </a:lnSpc>
              <a:spcBef>
                <a:spcPts val="600"/>
              </a:spcBef>
              <a:defRPr/>
            </a:pPr>
            <a:r>
              <a:rPr lang="zh-TW" altLang="en-US" sz="16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                               </a:t>
            </a:r>
            <a:r>
              <a:rPr lang="zh-TW" altLang="en-US" sz="19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國立台灣海洋大學</a:t>
            </a:r>
            <a:endParaRPr lang="en-US" altLang="zh-TW" sz="1900" dirty="0">
              <a:solidFill>
                <a:srgbClr val="0000FF"/>
              </a:solidFill>
              <a:latin typeface="華康唐風隸" panose="02010609010101010101" pitchFamily="49" charset="-120"/>
              <a:ea typeface="華康唐風隸" panose="02010609010101010101" pitchFamily="49" charset="-120"/>
            </a:endParaRPr>
          </a:p>
          <a:p>
            <a:pPr algn="l" eaLnBrk="1" hangingPunct="1">
              <a:lnSpc>
                <a:spcPct val="75000"/>
              </a:lnSpc>
              <a:spcBef>
                <a:spcPts val="600"/>
              </a:spcBef>
              <a:defRPr/>
            </a:pPr>
            <a:r>
              <a:rPr lang="zh-TW" altLang="en-US" sz="19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         </a:t>
            </a:r>
            <a:r>
              <a:rPr lang="zh-TW" altLang="en-US" sz="2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                                                                                                                                                                   </a:t>
            </a:r>
            <a:r>
              <a:rPr lang="zh-TW" altLang="en-US" sz="1900" dirty="0">
                <a:solidFill>
                  <a:srgbClr val="0000FF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河工系師生  </a:t>
            </a:r>
            <a:r>
              <a:rPr lang="zh-TW" altLang="en-US" sz="1900" dirty="0">
                <a:solidFill>
                  <a:srgbClr val="FF0000"/>
                </a:solidFill>
                <a:latin typeface="華康唐風隸" panose="02010609010101010101" pitchFamily="49" charset="-120"/>
                <a:ea typeface="華康唐風隸" panose="02010609010101010101" pitchFamily="49" charset="-120"/>
              </a:rPr>
              <a:t>同賀</a:t>
            </a:r>
            <a:endParaRPr lang="zh-TW" altLang="en-US" sz="1600" kern="0" dirty="0">
              <a:solidFill>
                <a:srgbClr val="FF0000"/>
              </a:solidFill>
              <a:latin typeface="華康唐風隸" panose="02010609010101010101" pitchFamily="49" charset="-120"/>
              <a:ea typeface="華康唐風隸" panose="02010609010101010101" pitchFamily="49" charset="-120"/>
            </a:endParaRPr>
          </a:p>
        </p:txBody>
      </p:sp>
      <p:pic>
        <p:nvPicPr>
          <p:cNvPr id="4101" name="圖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3748088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35413" y="465138"/>
            <a:ext cx="3222625" cy="381635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2000" indent="0" algn="dist">
              <a:lnSpc>
                <a:spcPts val="5000"/>
              </a:lnSpc>
              <a:spcBef>
                <a:spcPts val="180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zh-TW" sz="5200" spc="-300" dirty="0">
                <a:latin typeface="華康唐風隸" panose="03000909000000000000" pitchFamily="65" charset="-120"/>
                <a:ea typeface="華康唐風隸" panose="03000909000000000000" pitchFamily="65" charset="-120"/>
              </a:rPr>
              <a:t>有朋千里至</a:t>
            </a:r>
          </a:p>
          <a:p>
            <a:pPr marL="72000" indent="0" algn="dist">
              <a:lnSpc>
                <a:spcPts val="5000"/>
              </a:lnSpc>
              <a:spcBef>
                <a:spcPts val="180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zh-TW" sz="5200" spc="-300" dirty="0">
                <a:latin typeface="華康唐風隸" panose="03000909000000000000" pitchFamily="65" charset="-120"/>
                <a:ea typeface="華康唐風隸" panose="03000909000000000000" pitchFamily="65" charset="-120"/>
              </a:rPr>
              <a:t>探究享同行</a:t>
            </a:r>
          </a:p>
          <a:p>
            <a:pPr marL="72000" indent="0" algn="dist">
              <a:lnSpc>
                <a:spcPts val="5000"/>
              </a:lnSpc>
              <a:spcBef>
                <a:spcPts val="180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en-US" sz="5200" spc="-300" dirty="0">
                <a:latin typeface="華康唐風隸" panose="03000909000000000000" pitchFamily="65" charset="-120"/>
                <a:ea typeface="華康唐風隸" panose="03000909000000000000" pitchFamily="65" charset="-120"/>
              </a:rPr>
              <a:t>樂此</a:t>
            </a:r>
            <a:r>
              <a:rPr lang="zh-TW" altLang="zh-TW" sz="5200" spc="-300" dirty="0">
                <a:latin typeface="華康唐風隸" panose="03000909000000000000" pitchFamily="65" charset="-120"/>
                <a:ea typeface="華康唐風隸" panose="03000909000000000000" pitchFamily="65" charset="-120"/>
              </a:rPr>
              <a:t>交流會</a:t>
            </a:r>
          </a:p>
          <a:p>
            <a:pPr marL="72000" indent="0" algn="dist">
              <a:lnSpc>
                <a:spcPts val="5000"/>
              </a:lnSpc>
              <a:spcBef>
                <a:spcPts val="180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zh-TW" sz="5200" spc="-300" dirty="0">
                <a:latin typeface="華康唐風隸" panose="03000909000000000000" pitchFamily="65" charset="-120"/>
                <a:ea typeface="華康唐風隸" panose="03000909000000000000" pitchFamily="65" charset="-120"/>
              </a:rPr>
              <a:t>吐言猶繞梁</a:t>
            </a:r>
            <a:endParaRPr lang="en-US" altLang="zh-TW" sz="5200" kern="0" dirty="0">
              <a:ea typeface="華康唐風隸" panose="02010609010101010101" pitchFamily="49" charset="-120"/>
            </a:endParaRPr>
          </a:p>
        </p:txBody>
      </p:sp>
      <p:sp>
        <p:nvSpPr>
          <p:cNvPr id="4103" name="文字方塊 5"/>
          <p:cNvSpPr txBox="1">
            <a:spLocks noChangeArrowheads="1"/>
          </p:cNvSpPr>
          <p:nvPr/>
        </p:nvSpPr>
        <p:spPr bwMode="auto">
          <a:xfrm>
            <a:off x="209550" y="5081588"/>
            <a:ext cx="66976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friend arrives from distant lands;</a:t>
            </a:r>
            <a:br>
              <a:rPr lang="en-US" altLang="zh-TW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400">
                <a:latin typeface="Times New Roman" panose="02020603050405020304" pitchFamily="18" charset="0"/>
                <a:cs typeface="Times New Roman" panose="02020603050405020304" pitchFamily="18" charset="0"/>
              </a:rPr>
              <a:t>Sharing his research with peers;</a:t>
            </a:r>
            <a:br>
              <a:rPr lang="en-US" altLang="zh-TW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Together, we engage in scholarly delight;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cs typeface="Times New Roman" panose="02020603050405020304" pitchFamily="18" charset="0"/>
              </a:rPr>
              <a:t>As your words linger, echoing in the air.</a:t>
            </a:r>
            <a:endParaRPr lang="zh-TW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126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6872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6876256" cy="51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08720"/>
            <a:ext cx="4846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4850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34296"/>
            <a:ext cx="4844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一般會議">
  <a:themeElements>
    <a:clrScheme name="">
      <a:dk1>
        <a:srgbClr val="6600FF"/>
      </a:dk1>
      <a:lt1>
        <a:srgbClr val="FFFFFF"/>
      </a:lt1>
      <a:dk2>
        <a:srgbClr val="3333CC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5600DA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一般會議">
      <a:majorFont>
        <a:latin typeface="Arial Narrow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一般會議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一般會議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一般會議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Office\Templates\1028\一般會議.pot</Template>
  <TotalTime>13173</TotalTime>
  <Words>3755</Words>
  <Application>Microsoft Office PowerPoint</Application>
  <PresentationFormat>投影片</PresentationFormat>
  <Paragraphs>668</Paragraphs>
  <Slides>36</Slides>
  <Notes>20</Notes>
  <HiddenSlides>0</HiddenSlides>
  <MMClips>2</MMClips>
  <ScaleCrop>false</ScaleCrop>
  <HeadingPairs>
    <vt:vector size="8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56" baseType="lpstr">
      <vt:lpstr>細明體</vt:lpstr>
      <vt:lpstr>細明體-ExtB</vt:lpstr>
      <vt:lpstr>華康唐風隸</vt:lpstr>
      <vt:lpstr>微軟正黑體</vt:lpstr>
      <vt:lpstr>微軟正黑體 Light</vt:lpstr>
      <vt:lpstr>新細明體</vt:lpstr>
      <vt:lpstr>標楷體</vt:lpstr>
      <vt:lpstr>Arial</vt:lpstr>
      <vt:lpstr>Arial Narrow</vt:lpstr>
      <vt:lpstr>Bradley Hand ITC</vt:lpstr>
      <vt:lpstr>Calibri</vt:lpstr>
      <vt:lpstr>Candara</vt:lpstr>
      <vt:lpstr>Comic Sans MS</vt:lpstr>
      <vt:lpstr>Cooper Black</vt:lpstr>
      <vt:lpstr>Forte</vt:lpstr>
      <vt:lpstr>Tahoma</vt:lpstr>
      <vt:lpstr>Times New Roman</vt:lpstr>
      <vt:lpstr>Wingdings</vt:lpstr>
      <vt:lpstr>一般會議</vt:lpstr>
      <vt:lpstr>Equation</vt:lpstr>
      <vt:lpstr>Welcome Prof. Noda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2025 BEM Activities in Taiwan</vt:lpstr>
      <vt:lpstr>PowerPoint 簡報</vt:lpstr>
      <vt:lpstr>NTOU/MSV Collaborators since1988-2025</vt:lpstr>
      <vt:lpstr>NTOU/MSV Collaborators since1988</vt:lpstr>
      <vt:lpstr>NTOU/MSV Collaborators since1988</vt:lpstr>
      <vt:lpstr>PowerPoint 簡報</vt:lpstr>
      <vt:lpstr>               NTOU MSV      學術三個一百、三個堅持及三難2024</vt:lpstr>
      <vt:lpstr>國立台灣海洋大學力學聲響振動實驗室(NTOU/MSV Lab) 2024</vt:lpstr>
      <vt:lpstr>PowerPoint 簡報</vt:lpstr>
      <vt:lpstr>NTOU/MSV 雙陳雙李-一高地虎登百岳一步一腳印 Jan.20, 2025  (undergoing)    </vt:lpstr>
      <vt:lpstr>【海大河工系實驗室介紹】                                    NTOU MSV研究團隊</vt:lpstr>
      <vt:lpstr>PowerPoint 簡報</vt:lpstr>
      <vt:lpstr>PowerPoint 簡報</vt:lpstr>
      <vt:lpstr>PowerPoint 簡報</vt:lpstr>
      <vt:lpstr>NTOU/MSV 101 in Taiwan (台灣)</vt:lpstr>
      <vt:lpstr>PowerPoint 簡報</vt:lpstr>
      <vt:lpstr>邊界元 來結緣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0605CKI</dc:creator>
  <cp:lastModifiedBy>user</cp:lastModifiedBy>
  <cp:revision>1111</cp:revision>
  <cp:lastPrinted>2019-04-28T23:47:27Z</cp:lastPrinted>
  <dcterms:created xsi:type="dcterms:W3CDTF">1601-01-01T00:00:00Z</dcterms:created>
  <dcterms:modified xsi:type="dcterms:W3CDTF">2025-03-05T15:24:48Z</dcterms:modified>
</cp:coreProperties>
</file>