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888" r:id="rId2"/>
    <p:sldId id="950" r:id="rId3"/>
    <p:sldId id="941" r:id="rId4"/>
    <p:sldId id="936" r:id="rId5"/>
    <p:sldId id="932" r:id="rId6"/>
    <p:sldId id="933" r:id="rId7"/>
    <p:sldId id="934" r:id="rId8"/>
    <p:sldId id="865" r:id="rId9"/>
    <p:sldId id="953" r:id="rId10"/>
    <p:sldId id="954" r:id="rId11"/>
    <p:sldId id="955" r:id="rId12"/>
    <p:sldId id="833" r:id="rId13"/>
    <p:sldId id="960" r:id="rId14"/>
    <p:sldId id="938" r:id="rId15"/>
    <p:sldId id="827" r:id="rId16"/>
    <p:sldId id="957" r:id="rId17"/>
    <p:sldId id="958" r:id="rId18"/>
    <p:sldId id="959" r:id="rId19"/>
    <p:sldId id="828" r:id="rId20"/>
    <p:sldId id="873" r:id="rId21"/>
    <p:sldId id="884" r:id="rId22"/>
    <p:sldId id="931" r:id="rId23"/>
    <p:sldId id="909" r:id="rId24"/>
    <p:sldId id="956" r:id="rId25"/>
    <p:sldId id="812" r:id="rId26"/>
    <p:sldId id="813" r:id="rId27"/>
    <p:sldId id="918" r:id="rId28"/>
    <p:sldId id="730" r:id="rId29"/>
    <p:sldId id="804" r:id="rId30"/>
    <p:sldId id="754" r:id="rId31"/>
    <p:sldId id="836" r:id="rId32"/>
  </p:sldIdLst>
  <p:sldSz cx="9144000" cy="6858000" type="overhead"/>
  <p:notesSz cx="6797675" cy="987425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D0CFF"/>
    <a:srgbClr val="CC6600"/>
    <a:srgbClr val="FF0000"/>
    <a:srgbClr val="333399"/>
    <a:srgbClr val="00CC00"/>
    <a:srgbClr val="33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82D68-3E89-433C-B1BE-A1BCBEA4861E}" v="67" dt="2024-07-31T16:43:21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61" autoAdjust="0"/>
    <p:restoredTop sz="92934" autoAdjust="0"/>
  </p:normalViewPr>
  <p:slideViewPr>
    <p:cSldViewPr>
      <p:cViewPr varScale="1">
        <p:scale>
          <a:sx n="71" d="100"/>
          <a:sy n="71" d="100"/>
        </p:scale>
        <p:origin x="3202" y="34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66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8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-Wei Lee" userId="f9c3afff93362bc3" providerId="LiveId" clId="{C1D82D68-3E89-433C-B1BE-A1BCBEA4861E}"/>
    <pc:docChg chg="undo custSel addSld delSld modSld sldOrd">
      <pc:chgData name="Jia-Wei Lee" userId="f9c3afff93362bc3" providerId="LiveId" clId="{C1D82D68-3E89-433C-B1BE-A1BCBEA4861E}" dt="2024-07-31T16:43:44.554" v="234"/>
      <pc:docMkLst>
        <pc:docMk/>
      </pc:docMkLst>
      <pc:sldChg chg="ord">
        <pc:chgData name="Jia-Wei Lee" userId="f9c3afff93362bc3" providerId="LiveId" clId="{C1D82D68-3E89-433C-B1BE-A1BCBEA4861E}" dt="2024-07-31T16:38:10.915" v="194"/>
        <pc:sldMkLst>
          <pc:docMk/>
          <pc:sldMk cId="0" sldId="826"/>
        </pc:sldMkLst>
      </pc:sldChg>
      <pc:sldChg chg="ord">
        <pc:chgData name="Jia-Wei Lee" userId="f9c3afff93362bc3" providerId="LiveId" clId="{C1D82D68-3E89-433C-B1BE-A1BCBEA4861E}" dt="2024-07-31T16:36:15.852" v="191"/>
        <pc:sldMkLst>
          <pc:docMk/>
          <pc:sldMk cId="0" sldId="862"/>
        </pc:sldMkLst>
      </pc:sldChg>
      <pc:sldChg chg="delSp">
        <pc:chgData name="Jia-Wei Lee" userId="f9c3afff93362bc3" providerId="LiveId" clId="{C1D82D68-3E89-433C-B1BE-A1BCBEA4861E}" dt="2024-07-31T16:37:09.750" v="192" actId="478"/>
        <pc:sldMkLst>
          <pc:docMk/>
          <pc:sldMk cId="0" sldId="863"/>
        </pc:sldMkLst>
        <pc:spChg chg="del">
          <ac:chgData name="Jia-Wei Lee" userId="f9c3afff93362bc3" providerId="LiveId" clId="{C1D82D68-3E89-433C-B1BE-A1BCBEA4861E}" dt="2024-07-31T16:37:09.750" v="192" actId="478"/>
          <ac:spMkLst>
            <pc:docMk/>
            <pc:sldMk cId="0" sldId="863"/>
            <ac:spMk id="59" creationId="{00000000-0000-0000-0000-000000000000}"/>
          </ac:spMkLst>
        </pc:spChg>
        <pc:picChg chg="del">
          <ac:chgData name="Jia-Wei Lee" userId="f9c3afff93362bc3" providerId="LiveId" clId="{C1D82D68-3E89-433C-B1BE-A1BCBEA4861E}" dt="2024-07-31T16:37:09.750" v="192" actId="478"/>
          <ac:picMkLst>
            <pc:docMk/>
            <pc:sldMk cId="0" sldId="863"/>
            <ac:picMk id="23579" creationId="{00000000-0000-0000-0000-000000000000}"/>
          </ac:picMkLst>
        </pc:picChg>
      </pc:sldChg>
      <pc:sldChg chg="ord">
        <pc:chgData name="Jia-Wei Lee" userId="f9c3afff93362bc3" providerId="LiveId" clId="{C1D82D68-3E89-433C-B1BE-A1BCBEA4861E}" dt="2024-07-31T16:34:10.713" v="187"/>
        <pc:sldMkLst>
          <pc:docMk/>
          <pc:sldMk cId="0" sldId="868"/>
        </pc:sldMkLst>
      </pc:sldChg>
      <pc:sldChg chg="modSp del mod ord">
        <pc:chgData name="Jia-Wei Lee" userId="f9c3afff93362bc3" providerId="LiveId" clId="{C1D82D68-3E89-433C-B1BE-A1BCBEA4861E}" dt="2024-07-31T16:43:06.439" v="228" actId="47"/>
        <pc:sldMkLst>
          <pc:docMk/>
          <pc:sldMk cId="0" sldId="871"/>
        </pc:sldMkLst>
        <pc:spChg chg="mod">
          <ac:chgData name="Jia-Wei Lee" userId="f9c3afff93362bc3" providerId="LiveId" clId="{C1D82D68-3E89-433C-B1BE-A1BCBEA4861E}" dt="2024-07-31T16:39:34.300" v="199" actId="1076"/>
          <ac:spMkLst>
            <pc:docMk/>
            <pc:sldMk cId="0" sldId="871"/>
            <ac:spMk id="36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39:42.711" v="203" actId="14100"/>
          <ac:spMkLst>
            <pc:docMk/>
            <pc:sldMk cId="0" sldId="871"/>
            <ac:spMk id="81" creationId="{00000000-0000-0000-0000-000000000000}"/>
          </ac:spMkLst>
        </pc:spChg>
      </pc:sldChg>
      <pc:sldChg chg="modSp mod">
        <pc:chgData name="Jia-Wei Lee" userId="f9c3afff93362bc3" providerId="LiveId" clId="{C1D82D68-3E89-433C-B1BE-A1BCBEA4861E}" dt="2024-07-29T15:06:05.987" v="19" actId="27636"/>
        <pc:sldMkLst>
          <pc:docMk/>
          <pc:sldMk cId="2129327842" sldId="882"/>
        </pc:sldMkLst>
        <pc:spChg chg="mod">
          <ac:chgData name="Jia-Wei Lee" userId="f9c3afff93362bc3" providerId="LiveId" clId="{C1D82D68-3E89-433C-B1BE-A1BCBEA4861E}" dt="2024-07-29T15:06:05.987" v="19" actId="27636"/>
          <ac:spMkLst>
            <pc:docMk/>
            <pc:sldMk cId="2129327842" sldId="882"/>
            <ac:spMk id="21507" creationId="{00000000-0000-0000-0000-000000000000}"/>
          </ac:spMkLst>
        </pc:spChg>
      </pc:sldChg>
      <pc:sldChg chg="ord">
        <pc:chgData name="Jia-Wei Lee" userId="f9c3afff93362bc3" providerId="LiveId" clId="{C1D82D68-3E89-433C-B1BE-A1BCBEA4861E}" dt="2024-07-31T16:34:41.914" v="189"/>
        <pc:sldMkLst>
          <pc:docMk/>
          <pc:sldMk cId="1102591213" sldId="883"/>
        </pc:sldMkLst>
      </pc:sldChg>
      <pc:sldChg chg="modSp mod ord">
        <pc:chgData name="Jia-Wei Lee" userId="f9c3afff93362bc3" providerId="LiveId" clId="{C1D82D68-3E89-433C-B1BE-A1BCBEA4861E}" dt="2024-07-31T16:33:39.236" v="185"/>
        <pc:sldMkLst>
          <pc:docMk/>
          <pc:sldMk cId="2414996475" sldId="887"/>
        </pc:sldMkLst>
        <pc:spChg chg="mod">
          <ac:chgData name="Jia-Wei Lee" userId="f9c3afff93362bc3" providerId="LiveId" clId="{C1D82D68-3E89-433C-B1BE-A1BCBEA4861E}" dt="2024-07-29T14:58:14.755" v="16" actId="20577"/>
          <ac:spMkLst>
            <pc:docMk/>
            <pc:sldMk cId="2414996475" sldId="887"/>
            <ac:spMk id="2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23:21.349" v="148" actId="1036"/>
          <ac:spMkLst>
            <pc:docMk/>
            <pc:sldMk cId="2414996475" sldId="887"/>
            <ac:spMk id="8" creationId="{064A86E0-7CE7-4590-9776-34E97D7467B8}"/>
          </ac:spMkLst>
        </pc:spChg>
      </pc:sldChg>
      <pc:sldChg chg="modSp mod">
        <pc:chgData name="Jia-Wei Lee" userId="f9c3afff93362bc3" providerId="LiveId" clId="{C1D82D68-3E89-433C-B1BE-A1BCBEA4861E}" dt="2024-07-31T16:25:02.853" v="183" actId="1036"/>
        <pc:sldMkLst>
          <pc:docMk/>
          <pc:sldMk cId="2832424443" sldId="888"/>
        </pc:sldMkLst>
        <pc:spChg chg="mod">
          <ac:chgData name="Jia-Wei Lee" userId="f9c3afff93362bc3" providerId="LiveId" clId="{C1D82D68-3E89-433C-B1BE-A1BCBEA4861E}" dt="2024-07-31T16:24:38.884" v="182" actId="20577"/>
          <ac:spMkLst>
            <pc:docMk/>
            <pc:sldMk cId="2832424443" sldId="888"/>
            <ac:spMk id="7" creationId="{7C089DF5-14C5-4B40-A580-22C7B39E2854}"/>
          </ac:spMkLst>
        </pc:spChg>
        <pc:picChg chg="mod">
          <ac:chgData name="Jia-Wei Lee" userId="f9c3afff93362bc3" providerId="LiveId" clId="{C1D82D68-3E89-433C-B1BE-A1BCBEA4861E}" dt="2024-07-31T16:25:02.853" v="183" actId="1036"/>
          <ac:picMkLst>
            <pc:docMk/>
            <pc:sldMk cId="2832424443" sldId="888"/>
            <ac:picMk id="3" creationId="{00000000-0000-0000-0000-000000000000}"/>
          </ac:picMkLst>
        </pc:picChg>
      </pc:sldChg>
      <pc:sldChg chg="modSp">
        <pc:chgData name="Jia-Wei Lee" userId="f9c3afff93362bc3" providerId="LiveId" clId="{C1D82D68-3E89-433C-B1BE-A1BCBEA4861E}" dt="2024-07-31T16:40:58.350" v="217" actId="1076"/>
        <pc:sldMkLst>
          <pc:docMk/>
          <pc:sldMk cId="3047764711" sldId="889"/>
        </pc:sldMkLst>
        <pc:spChg chg="mod">
          <ac:chgData name="Jia-Wei Lee" userId="f9c3afff93362bc3" providerId="LiveId" clId="{C1D82D68-3E89-433C-B1BE-A1BCBEA4861E}" dt="2024-07-31T16:40:58.350" v="217" actId="1076"/>
          <ac:spMkLst>
            <pc:docMk/>
            <pc:sldMk cId="3047764711" sldId="889"/>
            <ac:spMk id="7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47.220" v="211" actId="1076"/>
          <ac:spMkLst>
            <pc:docMk/>
            <pc:sldMk cId="3047764711" sldId="889"/>
            <ac:spMk id="8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53.829" v="214" actId="14100"/>
          <ac:spMkLst>
            <pc:docMk/>
            <pc:sldMk cId="3047764711" sldId="889"/>
            <ac:spMk id="9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43.299" v="209" actId="1076"/>
          <ac:spMkLst>
            <pc:docMk/>
            <pc:sldMk cId="3047764711" sldId="889"/>
            <ac:spMk id="12" creationId="{00000000-0000-0000-0000-000000000000}"/>
          </ac:spMkLst>
        </pc:spChg>
        <pc:spChg chg="mod">
          <ac:chgData name="Jia-Wei Lee" userId="f9c3afff93362bc3" providerId="LiveId" clId="{C1D82D68-3E89-433C-B1BE-A1BCBEA4861E}" dt="2024-07-31T16:40:36.040" v="207" actId="1036"/>
          <ac:spMkLst>
            <pc:docMk/>
            <pc:sldMk cId="3047764711" sldId="889"/>
            <ac:spMk id="15" creationId="{00000000-0000-0000-0000-000000000000}"/>
          </ac:spMkLst>
        </pc:spChg>
        <pc:picChg chg="mod">
          <ac:chgData name="Jia-Wei Lee" userId="f9c3afff93362bc3" providerId="LiveId" clId="{C1D82D68-3E89-433C-B1BE-A1BCBEA4861E}" dt="2024-07-31T16:40:44.984" v="210" actId="1076"/>
          <ac:picMkLst>
            <pc:docMk/>
            <pc:sldMk cId="3047764711" sldId="889"/>
            <ac:picMk id="5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49.570" v="212" actId="1076"/>
          <ac:picMkLst>
            <pc:docMk/>
            <pc:sldMk cId="3047764711" sldId="889"/>
            <ac:picMk id="6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56.080" v="216" actId="1076"/>
          <ac:picMkLst>
            <pc:docMk/>
            <pc:sldMk cId="3047764711" sldId="889"/>
            <ac:picMk id="10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9.772" v="208" actId="1076"/>
          <ac:picMkLst>
            <pc:docMk/>
            <pc:sldMk cId="3047764711" sldId="889"/>
            <ac:picMk id="11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6.040" v="207" actId="1036"/>
          <ac:picMkLst>
            <pc:docMk/>
            <pc:sldMk cId="3047764711" sldId="889"/>
            <ac:picMk id="13" creationId="{00000000-0000-0000-0000-000000000000}"/>
          </ac:picMkLst>
        </pc:picChg>
        <pc:picChg chg="mod">
          <ac:chgData name="Jia-Wei Lee" userId="f9c3afff93362bc3" providerId="LiveId" clId="{C1D82D68-3E89-433C-B1BE-A1BCBEA4861E}" dt="2024-07-31T16:40:36.040" v="207" actId="1036"/>
          <ac:picMkLst>
            <pc:docMk/>
            <pc:sldMk cId="3047764711" sldId="889"/>
            <ac:picMk id="14" creationId="{00000000-0000-0000-0000-000000000000}"/>
          </ac:picMkLst>
        </pc:picChg>
      </pc:sldChg>
      <pc:sldChg chg="ord">
        <pc:chgData name="Jia-Wei Lee" userId="f9c3afff93362bc3" providerId="LiveId" clId="{C1D82D68-3E89-433C-B1BE-A1BCBEA4861E}" dt="2024-07-31T16:41:25.670" v="219"/>
        <pc:sldMkLst>
          <pc:docMk/>
          <pc:sldMk cId="1656584257" sldId="891"/>
        </pc:sldMkLst>
      </pc:sldChg>
      <pc:sldChg chg="ord">
        <pc:chgData name="Jia-Wei Lee" userId="f9c3afff93362bc3" providerId="LiveId" clId="{C1D82D68-3E89-433C-B1BE-A1BCBEA4861E}" dt="2024-07-31T16:41:43.537" v="221"/>
        <pc:sldMkLst>
          <pc:docMk/>
          <pc:sldMk cId="4148378086" sldId="893"/>
        </pc:sldMkLst>
      </pc:sldChg>
      <pc:sldChg chg="modSp">
        <pc:chgData name="Jia-Wei Lee" userId="f9c3afff93362bc3" providerId="LiveId" clId="{C1D82D68-3E89-433C-B1BE-A1BCBEA4861E}" dt="2024-07-31T16:42:18.095" v="223"/>
        <pc:sldMkLst>
          <pc:docMk/>
          <pc:sldMk cId="2696377124" sldId="898"/>
        </pc:sldMkLst>
        <pc:graphicFrameChg chg="mod">
          <ac:chgData name="Jia-Wei Lee" userId="f9c3afff93362bc3" providerId="LiveId" clId="{C1D82D68-3E89-433C-B1BE-A1BCBEA4861E}" dt="2024-07-31T16:42:18.095" v="223"/>
          <ac:graphicFrameMkLst>
            <pc:docMk/>
            <pc:sldMk cId="2696377124" sldId="898"/>
            <ac:graphicFrameMk id="21" creationId="{00000000-0000-0000-0000-000000000000}"/>
          </ac:graphicFrameMkLst>
        </pc:graphicFrameChg>
      </pc:sldChg>
      <pc:sldChg chg="del ord">
        <pc:chgData name="Jia-Wei Lee" userId="f9c3afff93362bc3" providerId="LiveId" clId="{C1D82D68-3E89-433C-B1BE-A1BCBEA4861E}" dt="2024-07-31T16:43:12.465" v="229" actId="2696"/>
        <pc:sldMkLst>
          <pc:docMk/>
          <pc:sldMk cId="2579334677" sldId="903"/>
        </pc:sldMkLst>
      </pc:sldChg>
      <pc:sldChg chg="modSp add mod ord">
        <pc:chgData name="Jia-Wei Lee" userId="f9c3afff93362bc3" providerId="LiveId" clId="{C1D82D68-3E89-433C-B1BE-A1BCBEA4861E}" dt="2024-07-31T16:43:44.554" v="234"/>
        <pc:sldMkLst>
          <pc:docMk/>
          <pc:sldMk cId="3981347608" sldId="903"/>
        </pc:sldMkLst>
        <pc:spChg chg="mod">
          <ac:chgData name="Jia-Wei Lee" userId="f9c3afff93362bc3" providerId="LiveId" clId="{C1D82D68-3E89-433C-B1BE-A1BCBEA4861E}" dt="2024-07-31T16:43:37.227" v="232" actId="14100"/>
          <ac:spMkLst>
            <pc:docMk/>
            <pc:sldMk cId="3981347608" sldId="903"/>
            <ac:spMk id="36" creationId="{00000000-0000-0000-0000-000000000000}"/>
          </ac:spMkLst>
        </pc:spChg>
      </pc:sldChg>
      <pc:sldChg chg="addSp delSp modSp new del mod">
        <pc:chgData name="Jia-Wei Lee" userId="f9c3afff93362bc3" providerId="LiveId" clId="{C1D82D68-3E89-433C-B1BE-A1BCBEA4861E}" dt="2024-07-29T15:25:34.123" v="123" actId="2696"/>
        <pc:sldMkLst>
          <pc:docMk/>
          <pc:sldMk cId="2750787746" sldId="924"/>
        </pc:sldMkLst>
        <pc:spChg chg="mod">
          <ac:chgData name="Jia-Wei Lee" userId="f9c3afff93362bc3" providerId="LiveId" clId="{C1D82D68-3E89-433C-B1BE-A1BCBEA4861E}" dt="2024-07-29T15:17:19.583" v="122" actId="20577"/>
          <ac:spMkLst>
            <pc:docMk/>
            <pc:sldMk cId="2750787746" sldId="924"/>
            <ac:spMk id="2" creationId="{FCC4FA33-30C5-4D6D-461C-4FDA1E8195A3}"/>
          </ac:spMkLst>
        </pc:spChg>
        <pc:spChg chg="del">
          <ac:chgData name="Jia-Wei Lee" userId="f9c3afff93362bc3" providerId="LiveId" clId="{C1D82D68-3E89-433C-B1BE-A1BCBEA4861E}" dt="2024-07-29T15:06:05.951" v="18" actId="478"/>
          <ac:spMkLst>
            <pc:docMk/>
            <pc:sldMk cId="2750787746" sldId="924"/>
            <ac:spMk id="3" creationId="{C2A3B586-1209-2C19-36DC-05555AE6EE82}"/>
          </ac:spMkLst>
        </pc:spChg>
        <pc:spChg chg="add mod">
          <ac:chgData name="Jia-Wei Lee" userId="f9c3afff93362bc3" providerId="LiveId" clId="{C1D82D68-3E89-433C-B1BE-A1BCBEA4861E}" dt="2024-07-29T15:17:16.168" v="120" actId="1076"/>
          <ac:spMkLst>
            <pc:docMk/>
            <pc:sldMk cId="2750787746" sldId="924"/>
            <ac:spMk id="5" creationId="{250FA8EA-DE2F-B1FD-B9D4-CE3CAFECAC28}"/>
          </ac:spMkLst>
        </pc:spChg>
        <pc:picChg chg="add mod">
          <ac:chgData name="Jia-Wei Lee" userId="f9c3afff93362bc3" providerId="LiveId" clId="{C1D82D68-3E89-433C-B1BE-A1BCBEA4861E}" dt="2024-07-29T15:11:37.831" v="58" actId="1076"/>
          <ac:picMkLst>
            <pc:docMk/>
            <pc:sldMk cId="2750787746" sldId="924"/>
            <ac:picMk id="55298" creationId="{EE035E53-0A48-2327-8BE9-D2EE9D16DFFB}"/>
          </ac:picMkLst>
        </pc:picChg>
        <pc:picChg chg="add del mod">
          <ac:chgData name="Jia-Wei Lee" userId="f9c3afff93362bc3" providerId="LiveId" clId="{C1D82D68-3E89-433C-B1BE-A1BCBEA4861E}" dt="2024-07-29T15:10:37.581" v="38" actId="478"/>
          <ac:picMkLst>
            <pc:docMk/>
            <pc:sldMk cId="2750787746" sldId="924"/>
            <ac:picMk id="55300" creationId="{7156EA72-CABC-9305-9688-7078AEF4C8AF}"/>
          </ac:picMkLst>
        </pc:picChg>
        <pc:picChg chg="add mod">
          <ac:chgData name="Jia-Wei Lee" userId="f9c3afff93362bc3" providerId="LiveId" clId="{C1D82D68-3E89-433C-B1BE-A1BCBEA4861E}" dt="2024-07-29T15:11:21.404" v="52" actId="1076"/>
          <ac:picMkLst>
            <pc:docMk/>
            <pc:sldMk cId="2750787746" sldId="924"/>
            <ac:picMk id="55302" creationId="{4CFC59AE-C8A7-EC15-8C3B-49A642C33337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Study on the degenerate problems in BEM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B38B479-8C36-4F74-A5CC-F14ACD690F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39775"/>
            <a:ext cx="4935537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89475"/>
            <a:ext cx="4984750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4E003C4-8062-4BAC-B791-0ED2375480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539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3581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A20967D-2443-453E-A6FE-55010098973E}" type="slidenum">
              <a:rPr lang="en-US" altLang="zh-TW"/>
              <a:pPr>
                <a:spcBef>
                  <a:spcPct val="0"/>
                </a:spcBef>
              </a:pPr>
              <a:t>22</a:t>
            </a:fld>
            <a:endParaRPr lang="en-US" altLang="zh-TW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6338"/>
          </a:xfrm>
          <a:ln w="12699"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3162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129" tIns="47565" rIns="95129" bIns="47565" anchor="ctr"/>
          <a:lstStyle/>
          <a:p>
            <a:pPr defTabSz="762000" eaLnBrk="1" hangingPunct="1"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297470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918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1863" y="741363"/>
            <a:ext cx="4933950" cy="3702050"/>
          </a:xfrm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460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09613" indent="-2730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092200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530350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1966913" indent="-217488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4241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8813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3385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795713" indent="-217488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C671B50-48BE-4193-97CA-404BE5357635}" type="slidenum">
              <a:rPr lang="zh-TW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FF2B-419A-430B-9A97-B90B5D052B25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6571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D4FF2B-419A-430B-9A97-B90B5D052B25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816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803275" indent="-307975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2366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7319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227263" indent="-246063"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CF14DAB7-2004-4F35-8B8E-58F860C602BD}" type="slidenum">
              <a:rPr lang="zh-TW" altLang="en-US" smtClean="0">
                <a:latin typeface="Arial" panose="020B0604020202020204" pitchFamily="34" charset="0"/>
              </a:rPr>
              <a:pPr/>
              <a:t>7</a:t>
            </a:fld>
            <a:endParaRPr lang="zh-TW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22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286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F22146E-B3D3-4B4C-ABB0-8602F7C52FB3}" type="slidenum">
              <a:rPr lang="zh-CN" altLang="en-US" sz="1200" smtClean="0"/>
              <a:pPr/>
              <a:t>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98EBB-3929-4A0B-81E8-6846192ADC7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076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1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15963" indent="-2746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0172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543050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1984375" indent="-2190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4415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8987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3559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13175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0221275-BFE0-4053-96A9-08AC65829448}" type="slidenum">
              <a:rPr lang="zh-TW" altLang="en-US" sz="1300" smtClean="0"/>
              <a:pPr>
                <a:spcBef>
                  <a:spcPct val="0"/>
                </a:spcBef>
              </a:pPr>
              <a:t>11</a:t>
            </a:fld>
            <a:endParaRPr lang="en-US" altLang="zh-TW" sz="1300" smtClean="0"/>
          </a:p>
        </p:txBody>
      </p:sp>
    </p:spTree>
    <p:extLst>
      <p:ext uri="{BB962C8B-B14F-4D97-AF65-F5344CB8AC3E}">
        <p14:creationId xmlns:p14="http://schemas.microsoft.com/office/powerpoint/2010/main" val="538566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E003C4-8062-4BAC-B791-0ED2375480AD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7252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66CD2-9B74-4581-BF2C-4D90420F2234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876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85634-BD5D-4C6A-980F-61575A6E9917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71585-BDC1-496A-8440-17F4D51CB4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4155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345FE-C3E3-4FC7-A9CE-086FD503B67C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29DF-C8B3-46BD-AF5A-03EC84296F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32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609600"/>
            <a:ext cx="21336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81000" y="609600"/>
            <a:ext cx="62484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E616B-7146-4D54-A3B0-69BA4E8A8B88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5709-B067-4330-A25C-0D930537D6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602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534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2819400" y="1981200"/>
            <a:ext cx="6096000" cy="4114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31CAA-D799-4F17-9497-37E3F1583E45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7294A-F2FE-42B4-B8EB-6100D8DC06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2925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381000" y="609600"/>
            <a:ext cx="8534400" cy="5486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66B2C-E640-4CF8-AE66-76D312B6F7F4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A312E-2186-46AC-8934-B30305AF6E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2486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76238" y="73025"/>
            <a:ext cx="3633787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050" dirty="0">
                <a:solidFill>
                  <a:srgbClr val="1F1F1F"/>
                </a:solidFill>
                <a:latin typeface="Cooper Black" panose="0208090404030B020404" pitchFamily="18" charset="0"/>
              </a:rPr>
              <a:t>National Taiwan Ocean University</a:t>
            </a:r>
            <a:endParaRPr lang="zh-TW" altLang="en-US" sz="1050" dirty="0">
              <a:solidFill>
                <a:srgbClr val="1F1F1F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文字方塊 2"/>
          <p:cNvSpPr txBox="1">
            <a:spLocks noChangeArrowheads="1"/>
          </p:cNvSpPr>
          <p:nvPr userDrawn="1"/>
        </p:nvSpPr>
        <p:spPr bwMode="auto">
          <a:xfrm>
            <a:off x="3354388" y="6450013"/>
            <a:ext cx="3065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r>
              <a:rPr lang="en-US" altLang="zh-TW" sz="1200">
                <a:solidFill>
                  <a:srgbClr val="1F1F1F"/>
                </a:solidFill>
                <a:latin typeface="Forte" panose="03060902040502070203" pitchFamily="66" charset="0"/>
              </a:rPr>
              <a:t>Mechanics Sound Vibration Laboratory</a:t>
            </a:r>
            <a:endParaRPr lang="zh-TW" altLang="en-US" sz="120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sp>
        <p:nvSpPr>
          <p:cNvPr id="4" name="文字方塊 3"/>
          <p:cNvSpPr txBox="1"/>
          <p:nvPr userDrawn="1"/>
        </p:nvSpPr>
        <p:spPr>
          <a:xfrm>
            <a:off x="5861050" y="6488113"/>
            <a:ext cx="1354138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050" dirty="0">
                <a:solidFill>
                  <a:srgbClr val="1F1F1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力學聲響振動實驗室</a:t>
            </a:r>
          </a:p>
        </p:txBody>
      </p:sp>
      <p:sp>
        <p:nvSpPr>
          <p:cNvPr id="5" name="文字方塊 4"/>
          <p:cNvSpPr txBox="1">
            <a:spLocks noChangeArrowheads="1"/>
          </p:cNvSpPr>
          <p:nvPr userDrawn="1"/>
        </p:nvSpPr>
        <p:spPr bwMode="auto">
          <a:xfrm>
            <a:off x="-17463" y="6472238"/>
            <a:ext cx="3756026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455613"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200">
                <a:solidFill>
                  <a:srgbClr val="1F1F1F"/>
                </a:solidFill>
                <a:latin typeface="Forte" panose="03060902040502070203" pitchFamily="66" charset="0"/>
              </a:rPr>
              <a:t>Department of Harbor and River Engineering</a:t>
            </a:r>
            <a:endParaRPr lang="zh-TW" altLang="en-US" sz="1200">
              <a:solidFill>
                <a:srgbClr val="1F1F1F"/>
              </a:solidFill>
              <a:latin typeface="Forte" panose="03060902040502070203" pitchFamily="66" charset="0"/>
            </a:endParaRPr>
          </a:p>
        </p:txBody>
      </p:sp>
      <p:pic>
        <p:nvPicPr>
          <p:cNvPr id="6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0"/>
            <a:ext cx="368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386513"/>
            <a:ext cx="3825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3762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8913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4D0A6-E035-4F6A-8048-F2CD3BB9CBC7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F54BF-BFAC-4F48-9225-6007F67C67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954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3BF6C-57A1-4F20-B4E9-30282DF78E0F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D321D-65C5-4A2B-9446-812E5C65A2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0808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AE54A-42F5-41AD-8D19-7A4979AD334F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324B1-9FC7-4A46-8D35-3480EDEF6C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913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46591-91F2-4831-B2BA-60B2BB12980C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D4103-0066-48EA-8794-F432B5C846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394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4F973-CB84-4065-B5C1-6ABD7CACC8A4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8CAD-DC50-4F4E-8242-02F58E0AD0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786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0BEE0-A9BE-4770-8B89-59CA2D32D6BD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99A16-75A7-438A-8F9F-BF580AC8B5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458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8232D-B674-48B1-8248-ECB07AA49993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B3309-65CE-44D5-9CE5-A7EAD8AB24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0674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4AEFC-F80B-4073-AFA8-0144187CBC5F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6CFBA-5BB6-40CB-8998-9D702CEFA3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902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609600"/>
            <a:ext cx="853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fld id="{70BFEE72-4A52-43B8-9223-0583215C3B76}" type="datetime1">
              <a:rPr lang="zh-TW" altLang="en-US"/>
              <a:pPr>
                <a:defRPr/>
              </a:pPr>
              <a:t>2025/9/4</a:t>
            </a:fld>
            <a:endParaRPr lang="en-US" altLang="zh-TW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991EC3-C2EE-4877-A7F7-4ED31B46A2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4" r:id="rId1"/>
    <p:sldLayoutId id="2147485022" r:id="rId2"/>
    <p:sldLayoutId id="2147485023" r:id="rId3"/>
    <p:sldLayoutId id="2147485024" r:id="rId4"/>
    <p:sldLayoutId id="2147485025" r:id="rId5"/>
    <p:sldLayoutId id="2147485026" r:id="rId6"/>
    <p:sldLayoutId id="2147485027" r:id="rId7"/>
    <p:sldLayoutId id="2147485028" r:id="rId8"/>
    <p:sldLayoutId id="2147485029" r:id="rId9"/>
    <p:sldLayoutId id="2147485030" r:id="rId10"/>
    <p:sldLayoutId id="2147485031" r:id="rId11"/>
    <p:sldLayoutId id="2147485032" r:id="rId12"/>
    <p:sldLayoutId id="2147485033" r:id="rId13"/>
    <p:sldLayoutId id="2147485035" r:id="rId14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kumimoji="1"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jp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hyperlink" Target="http://aitanvh.blogspot.com/2014/10/r04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jpeg"/><Relationship Id="rId3" Type="http://schemas.openxmlformats.org/officeDocument/2006/relationships/image" Target="../media/image87.jpg"/><Relationship Id="rId7" Type="http://schemas.openxmlformats.org/officeDocument/2006/relationships/image" Target="../media/image90.png"/><Relationship Id="rId12" Type="http://schemas.openxmlformats.org/officeDocument/2006/relationships/image" Target="../media/image95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jpeg"/><Relationship Id="rId5" Type="http://schemas.openxmlformats.org/officeDocument/2006/relationships/image" Target="../media/image88.jpg"/><Relationship Id="rId10" Type="http://schemas.openxmlformats.org/officeDocument/2006/relationships/image" Target="../media/image93.png"/><Relationship Id="rId4" Type="http://schemas.openxmlformats.org/officeDocument/2006/relationships/image" Target="../media/image24.jpeg"/><Relationship Id="rId9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6.jpeg"/><Relationship Id="rId3" Type="http://schemas.openxmlformats.org/officeDocument/2006/relationships/image" Target="../media/image97.emf"/><Relationship Id="rId7" Type="http://schemas.openxmlformats.org/officeDocument/2006/relationships/image" Target="../media/image101.jfif"/><Relationship Id="rId12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png"/><Relationship Id="rId5" Type="http://schemas.openxmlformats.org/officeDocument/2006/relationships/image" Target="../media/image99.jpeg"/><Relationship Id="rId15" Type="http://schemas.openxmlformats.org/officeDocument/2006/relationships/image" Target="../media/image108.png"/><Relationship Id="rId10" Type="http://schemas.openxmlformats.org/officeDocument/2006/relationships/image" Target="../media/image104.jpeg"/><Relationship Id="rId4" Type="http://schemas.openxmlformats.org/officeDocument/2006/relationships/image" Target="../media/image98.png"/><Relationship Id="rId9" Type="http://schemas.openxmlformats.org/officeDocument/2006/relationships/image" Target="../media/image103.jpg"/><Relationship Id="rId1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image" Target="../media/image97.emf"/><Relationship Id="rId7" Type="http://schemas.microsoft.com/office/2007/relationships/hdphoto" Target="../media/hdphoto3.wdp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9.jpg"/><Relationship Id="rId5" Type="http://schemas.openxmlformats.org/officeDocument/2006/relationships/image" Target="../media/image102.png"/><Relationship Id="rId15" Type="http://schemas.openxmlformats.org/officeDocument/2006/relationships/image" Target="../media/image113.jpeg"/><Relationship Id="rId10" Type="http://schemas.openxmlformats.org/officeDocument/2006/relationships/image" Target="../media/image108.png"/><Relationship Id="rId4" Type="http://schemas.openxmlformats.org/officeDocument/2006/relationships/image" Target="../media/image101.jfif"/><Relationship Id="rId9" Type="http://schemas.openxmlformats.org/officeDocument/2006/relationships/image" Target="../media/image107.png"/><Relationship Id="rId14" Type="http://schemas.openxmlformats.org/officeDocument/2006/relationships/image" Target="../media/image1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jpeg"/><Relationship Id="rId18" Type="http://schemas.openxmlformats.org/officeDocument/2006/relationships/image" Target="../media/image131.jpeg"/><Relationship Id="rId3" Type="http://schemas.openxmlformats.org/officeDocument/2006/relationships/image" Target="../media/image116.png"/><Relationship Id="rId21" Type="http://schemas.openxmlformats.org/officeDocument/2006/relationships/image" Target="../media/image134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17" Type="http://schemas.openxmlformats.org/officeDocument/2006/relationships/image" Target="../media/image130.jpeg"/><Relationship Id="rId2" Type="http://schemas.openxmlformats.org/officeDocument/2006/relationships/image" Target="../media/image115.png"/><Relationship Id="rId16" Type="http://schemas.openxmlformats.org/officeDocument/2006/relationships/image" Target="../media/image129.jpe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24" Type="http://schemas.openxmlformats.org/officeDocument/2006/relationships/image" Target="../media/image136.png"/><Relationship Id="rId5" Type="http://schemas.openxmlformats.org/officeDocument/2006/relationships/image" Target="../media/image118.jpeg"/><Relationship Id="rId15" Type="http://schemas.openxmlformats.org/officeDocument/2006/relationships/image" Target="../media/image128.jpeg"/><Relationship Id="rId23" Type="http://schemas.openxmlformats.org/officeDocument/2006/relationships/image" Target="../media/image135.png"/><Relationship Id="rId10" Type="http://schemas.openxmlformats.org/officeDocument/2006/relationships/image" Target="../media/image123.jpeg"/><Relationship Id="rId19" Type="http://schemas.openxmlformats.org/officeDocument/2006/relationships/image" Target="../media/image132.png"/><Relationship Id="rId4" Type="http://schemas.openxmlformats.org/officeDocument/2006/relationships/image" Target="../media/image117.pn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Relationship Id="rId2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26" Type="http://schemas.openxmlformats.org/officeDocument/2006/relationships/image" Target="../media/image157.jpeg"/><Relationship Id="rId3" Type="http://schemas.openxmlformats.org/officeDocument/2006/relationships/image" Target="../media/image87.jpg"/><Relationship Id="rId21" Type="http://schemas.openxmlformats.org/officeDocument/2006/relationships/image" Target="../media/image152.png"/><Relationship Id="rId34" Type="http://schemas.openxmlformats.org/officeDocument/2006/relationships/image" Target="../media/image165.jp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5" Type="http://schemas.openxmlformats.org/officeDocument/2006/relationships/image" Target="../media/image156.png"/><Relationship Id="rId33" Type="http://schemas.openxmlformats.org/officeDocument/2006/relationships/image" Target="../media/image164.jpg"/><Relationship Id="rId2" Type="http://schemas.openxmlformats.org/officeDocument/2006/relationships/image" Target="../media/image86.jpg"/><Relationship Id="rId16" Type="http://schemas.openxmlformats.org/officeDocument/2006/relationships/image" Target="../media/image147.png"/><Relationship Id="rId20" Type="http://schemas.openxmlformats.org/officeDocument/2006/relationships/image" Target="../media/image151.png"/><Relationship Id="rId29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24" Type="http://schemas.openxmlformats.org/officeDocument/2006/relationships/image" Target="../media/image155.png"/><Relationship Id="rId32" Type="http://schemas.openxmlformats.org/officeDocument/2006/relationships/image" Target="../media/image163.jpeg"/><Relationship Id="rId5" Type="http://schemas.openxmlformats.org/officeDocument/2006/relationships/image" Target="../media/image88.jpg"/><Relationship Id="rId15" Type="http://schemas.openxmlformats.org/officeDocument/2006/relationships/image" Target="../media/image146.png"/><Relationship Id="rId23" Type="http://schemas.openxmlformats.org/officeDocument/2006/relationships/image" Target="../media/image154.png"/><Relationship Id="rId28" Type="http://schemas.openxmlformats.org/officeDocument/2006/relationships/image" Target="../media/image159.pn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31" Type="http://schemas.openxmlformats.org/officeDocument/2006/relationships/image" Target="../media/image162.jpeg"/><Relationship Id="rId4" Type="http://schemas.openxmlformats.org/officeDocument/2006/relationships/image" Target="../media/image24.jpe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Relationship Id="rId22" Type="http://schemas.openxmlformats.org/officeDocument/2006/relationships/image" Target="../media/image153.png"/><Relationship Id="rId27" Type="http://schemas.openxmlformats.org/officeDocument/2006/relationships/image" Target="../media/image158.png"/><Relationship Id="rId30" Type="http://schemas.openxmlformats.org/officeDocument/2006/relationships/image" Target="../media/image161.png"/><Relationship Id="rId8" Type="http://schemas.openxmlformats.org/officeDocument/2006/relationships/image" Target="../media/image1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6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13" Type="http://schemas.openxmlformats.org/officeDocument/2006/relationships/image" Target="../media/image178.png"/><Relationship Id="rId18" Type="http://schemas.openxmlformats.org/officeDocument/2006/relationships/image" Target="../media/image183.jpeg"/><Relationship Id="rId3" Type="http://schemas.openxmlformats.org/officeDocument/2006/relationships/image" Target="../media/image168.png"/><Relationship Id="rId21" Type="http://schemas.openxmlformats.org/officeDocument/2006/relationships/image" Target="../media/image186.png"/><Relationship Id="rId7" Type="http://schemas.openxmlformats.org/officeDocument/2006/relationships/image" Target="../media/image172.jpeg"/><Relationship Id="rId12" Type="http://schemas.openxmlformats.org/officeDocument/2006/relationships/image" Target="../media/image177.jpeg"/><Relationship Id="rId17" Type="http://schemas.openxmlformats.org/officeDocument/2006/relationships/image" Target="../media/image182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81.jpg"/><Relationship Id="rId20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wmf"/><Relationship Id="rId11" Type="http://schemas.openxmlformats.org/officeDocument/2006/relationships/image" Target="../media/image176.jpeg"/><Relationship Id="rId5" Type="http://schemas.openxmlformats.org/officeDocument/2006/relationships/image" Target="../media/image170.jpeg"/><Relationship Id="rId15" Type="http://schemas.openxmlformats.org/officeDocument/2006/relationships/image" Target="../media/image180.jpe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4" Type="http://schemas.openxmlformats.org/officeDocument/2006/relationships/image" Target="../media/image169.png"/><Relationship Id="rId9" Type="http://schemas.openxmlformats.org/officeDocument/2006/relationships/image" Target="../media/image174.gif"/><Relationship Id="rId14" Type="http://schemas.openxmlformats.org/officeDocument/2006/relationships/image" Target="../media/image179.jpeg"/><Relationship Id="rId22" Type="http://schemas.openxmlformats.org/officeDocument/2006/relationships/image" Target="../media/image1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3" Type="http://schemas.openxmlformats.org/officeDocument/2006/relationships/image" Target="../media/image191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2" Type="http://schemas.openxmlformats.org/officeDocument/2006/relationships/image" Target="../media/image190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5" Type="http://schemas.openxmlformats.org/officeDocument/2006/relationships/image" Target="../media/image23.jpeg"/><Relationship Id="rId10" Type="http://schemas.openxmlformats.org/officeDocument/2006/relationships/image" Target="../media/image197.png"/><Relationship Id="rId4" Type="http://schemas.openxmlformats.org/officeDocument/2006/relationships/image" Target="../media/image117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03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6.png"/><Relationship Id="rId18" Type="http://schemas.openxmlformats.org/officeDocument/2006/relationships/image" Target="../media/image221.png"/><Relationship Id="rId26" Type="http://schemas.openxmlformats.org/officeDocument/2006/relationships/image" Target="../media/image229.png"/><Relationship Id="rId39" Type="http://schemas.openxmlformats.org/officeDocument/2006/relationships/hyperlink" Target="http://msvlab.hre.ntou.edu.tw/member/wu.cl.jpg" TargetMode="External"/><Relationship Id="rId21" Type="http://schemas.openxmlformats.org/officeDocument/2006/relationships/image" Target="../media/image224.png"/><Relationship Id="rId34" Type="http://schemas.openxmlformats.org/officeDocument/2006/relationships/image" Target="../media/image237.png"/><Relationship Id="rId42" Type="http://schemas.openxmlformats.org/officeDocument/2006/relationships/image" Target="../media/image244.jpeg"/><Relationship Id="rId47" Type="http://schemas.openxmlformats.org/officeDocument/2006/relationships/image" Target="../media/image249.jpeg"/><Relationship Id="rId50" Type="http://schemas.openxmlformats.org/officeDocument/2006/relationships/image" Target="../media/image252.png"/><Relationship Id="rId55" Type="http://schemas.openxmlformats.org/officeDocument/2006/relationships/image" Target="../media/image257.jpe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19.png"/><Relationship Id="rId29" Type="http://schemas.openxmlformats.org/officeDocument/2006/relationships/image" Target="../media/image232.png"/><Relationship Id="rId11" Type="http://schemas.openxmlformats.org/officeDocument/2006/relationships/image" Target="../media/image214.png"/><Relationship Id="rId24" Type="http://schemas.openxmlformats.org/officeDocument/2006/relationships/image" Target="../media/image227.png"/><Relationship Id="rId32" Type="http://schemas.openxmlformats.org/officeDocument/2006/relationships/image" Target="../media/image235.jpeg"/><Relationship Id="rId37" Type="http://schemas.openxmlformats.org/officeDocument/2006/relationships/image" Target="../media/image240.jpeg"/><Relationship Id="rId40" Type="http://schemas.openxmlformats.org/officeDocument/2006/relationships/image" Target="../media/image242.jpeg"/><Relationship Id="rId45" Type="http://schemas.openxmlformats.org/officeDocument/2006/relationships/image" Target="../media/image247.png"/><Relationship Id="rId53" Type="http://schemas.openxmlformats.org/officeDocument/2006/relationships/image" Target="../media/image255.jpeg"/><Relationship Id="rId58" Type="http://schemas.openxmlformats.org/officeDocument/2006/relationships/image" Target="../media/image259.jpeg"/><Relationship Id="rId5" Type="http://schemas.openxmlformats.org/officeDocument/2006/relationships/image" Target="../media/image208.png"/><Relationship Id="rId19" Type="http://schemas.openxmlformats.org/officeDocument/2006/relationships/image" Target="../media/image222.png"/><Relationship Id="rId4" Type="http://schemas.openxmlformats.org/officeDocument/2006/relationships/image" Target="../media/image207.jpeg"/><Relationship Id="rId9" Type="http://schemas.openxmlformats.org/officeDocument/2006/relationships/image" Target="../media/image212.png"/><Relationship Id="rId14" Type="http://schemas.openxmlformats.org/officeDocument/2006/relationships/image" Target="../media/image217.png"/><Relationship Id="rId22" Type="http://schemas.openxmlformats.org/officeDocument/2006/relationships/image" Target="../media/image225.png"/><Relationship Id="rId27" Type="http://schemas.openxmlformats.org/officeDocument/2006/relationships/image" Target="../media/image230.png"/><Relationship Id="rId30" Type="http://schemas.openxmlformats.org/officeDocument/2006/relationships/image" Target="../media/image233.png"/><Relationship Id="rId35" Type="http://schemas.openxmlformats.org/officeDocument/2006/relationships/image" Target="../media/image238.jpeg"/><Relationship Id="rId43" Type="http://schemas.openxmlformats.org/officeDocument/2006/relationships/image" Target="../media/image245.png"/><Relationship Id="rId48" Type="http://schemas.openxmlformats.org/officeDocument/2006/relationships/image" Target="../media/image250.jpeg"/><Relationship Id="rId56" Type="http://schemas.openxmlformats.org/officeDocument/2006/relationships/hyperlink" Target="http://msvlab.hre.ntou.edu.tw/" TargetMode="External"/><Relationship Id="rId8" Type="http://schemas.openxmlformats.org/officeDocument/2006/relationships/image" Target="../media/image211.png"/><Relationship Id="rId51" Type="http://schemas.openxmlformats.org/officeDocument/2006/relationships/image" Target="../media/image253.jpeg"/><Relationship Id="rId3" Type="http://schemas.openxmlformats.org/officeDocument/2006/relationships/image" Target="../media/image206.jpeg"/><Relationship Id="rId12" Type="http://schemas.openxmlformats.org/officeDocument/2006/relationships/image" Target="../media/image215.png"/><Relationship Id="rId17" Type="http://schemas.openxmlformats.org/officeDocument/2006/relationships/image" Target="../media/image220.png"/><Relationship Id="rId25" Type="http://schemas.openxmlformats.org/officeDocument/2006/relationships/image" Target="../media/image228.png"/><Relationship Id="rId33" Type="http://schemas.openxmlformats.org/officeDocument/2006/relationships/image" Target="../media/image236.png"/><Relationship Id="rId38" Type="http://schemas.openxmlformats.org/officeDocument/2006/relationships/image" Target="../media/image241.jpeg"/><Relationship Id="rId46" Type="http://schemas.openxmlformats.org/officeDocument/2006/relationships/image" Target="../media/image248.jpeg"/><Relationship Id="rId20" Type="http://schemas.openxmlformats.org/officeDocument/2006/relationships/image" Target="../media/image223.png"/><Relationship Id="rId41" Type="http://schemas.openxmlformats.org/officeDocument/2006/relationships/image" Target="../media/image243.jpeg"/><Relationship Id="rId54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15" Type="http://schemas.openxmlformats.org/officeDocument/2006/relationships/image" Target="../media/image218.png"/><Relationship Id="rId23" Type="http://schemas.openxmlformats.org/officeDocument/2006/relationships/image" Target="../media/image226.png"/><Relationship Id="rId28" Type="http://schemas.openxmlformats.org/officeDocument/2006/relationships/image" Target="../media/image231.png"/><Relationship Id="rId36" Type="http://schemas.openxmlformats.org/officeDocument/2006/relationships/image" Target="../media/image239.jpeg"/><Relationship Id="rId49" Type="http://schemas.openxmlformats.org/officeDocument/2006/relationships/image" Target="../media/image251.jpeg"/><Relationship Id="rId57" Type="http://schemas.openxmlformats.org/officeDocument/2006/relationships/image" Target="../media/image258.png"/><Relationship Id="rId10" Type="http://schemas.openxmlformats.org/officeDocument/2006/relationships/image" Target="../media/image213.png"/><Relationship Id="rId31" Type="http://schemas.openxmlformats.org/officeDocument/2006/relationships/image" Target="../media/image234.jpeg"/><Relationship Id="rId44" Type="http://schemas.openxmlformats.org/officeDocument/2006/relationships/image" Target="../media/image246.png"/><Relationship Id="rId52" Type="http://schemas.openxmlformats.org/officeDocument/2006/relationships/image" Target="../media/image2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psafe2025.org/" TargetMode="External"/><Relationship Id="rId13" Type="http://schemas.openxmlformats.org/officeDocument/2006/relationships/hyperlink" Target="https://icntm.tumtmk.org.tr/" TargetMode="External"/><Relationship Id="rId3" Type="http://schemas.openxmlformats.org/officeDocument/2006/relationships/image" Target="../media/image9.jpeg"/><Relationship Id="rId7" Type="http://schemas.openxmlformats.org/officeDocument/2006/relationships/hyperlink" Target="https://www.icts2025.org/#/" TargetMode="External"/><Relationship Id="rId12" Type="http://schemas.openxmlformats.org/officeDocument/2006/relationships/hyperlink" Target="https://complas2025.cimne.com/event/area/340d1230-907e-11ef-b344-000c29ddfc0c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fc2025.iacm.info/" TargetMode="External"/><Relationship Id="rId11" Type="http://schemas.openxmlformats.org/officeDocument/2006/relationships/hyperlink" Target="https://advancedmater.org/summit/" TargetMode="External"/><Relationship Id="rId5" Type="http://schemas.openxmlformats.org/officeDocument/2006/relationships/image" Target="../media/image8.jpeg"/><Relationship Id="rId15" Type="http://schemas.openxmlformats.org/officeDocument/2006/relationships/hyperlink" Target="https://www.apcom2025.org/" TargetMode="External"/><Relationship Id="rId10" Type="http://schemas.openxmlformats.org/officeDocument/2006/relationships/hyperlink" Target="http://www.nmeconf.org/" TargetMode="External"/><Relationship Id="rId4" Type="http://schemas.openxmlformats.org/officeDocument/2006/relationships/image" Target="../media/image15.jpeg"/><Relationship Id="rId9" Type="http://schemas.openxmlformats.org/officeDocument/2006/relationships/hyperlink" Target="https://www.emi-conference.org/" TargetMode="External"/><Relationship Id="rId14" Type="http://schemas.openxmlformats.org/officeDocument/2006/relationships/hyperlink" Target="http://phenma2025.sfedu.ru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8.jpeg"/><Relationship Id="rId3" Type="http://schemas.openxmlformats.org/officeDocument/2006/relationships/image" Target="../media/image25.jpe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29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5" Type="http://schemas.openxmlformats.org/officeDocument/2006/relationships/image" Target="../media/image27.jpeg"/><Relationship Id="rId15" Type="http://schemas.openxmlformats.org/officeDocument/2006/relationships/image" Target="../media/image37.emf"/><Relationship Id="rId23" Type="http://schemas.openxmlformats.org/officeDocument/2006/relationships/image" Target="../media/image45.png"/><Relationship Id="rId28" Type="http://schemas.openxmlformats.org/officeDocument/2006/relationships/image" Target="../media/image22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21" Type="http://schemas.openxmlformats.org/officeDocument/2006/relationships/image" Target="../media/image67.jpe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jpg"/><Relationship Id="rId20" Type="http://schemas.openxmlformats.org/officeDocument/2006/relationships/image" Target="../media/image66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24" Type="http://schemas.openxmlformats.org/officeDocument/2006/relationships/image" Target="../media/image24.jpeg"/><Relationship Id="rId5" Type="http://schemas.openxmlformats.org/officeDocument/2006/relationships/image" Target="../media/image51.jpeg"/><Relationship Id="rId15" Type="http://schemas.openxmlformats.org/officeDocument/2006/relationships/image" Target="../media/image61.jpg"/><Relationship Id="rId23" Type="http://schemas.openxmlformats.org/officeDocument/2006/relationships/image" Target="../media/image22.jpeg"/><Relationship Id="rId10" Type="http://schemas.openxmlformats.org/officeDocument/2006/relationships/image" Target="../media/image56.jpeg"/><Relationship Id="rId19" Type="http://schemas.openxmlformats.org/officeDocument/2006/relationships/image" Target="../media/image65.jp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94842" y="3309305"/>
            <a:ext cx="10642054" cy="1415839"/>
          </a:xfrm>
        </p:spPr>
        <p:txBody>
          <a:bodyPr>
            <a:normAutofit fontScale="90000"/>
          </a:bodyPr>
          <a:lstStyle/>
          <a:p>
            <a:r>
              <a:rPr lang="en-US" altLang="zh-TW" sz="3300" dirty="0" smtClean="0">
                <a:solidFill>
                  <a:srgbClr val="FF0000"/>
                </a:solidFill>
              </a:rPr>
              <a:t>Welcome Indian group</a:t>
            </a:r>
            <a:br>
              <a:rPr lang="en-US" altLang="zh-TW" sz="3300" dirty="0" smtClean="0">
                <a:solidFill>
                  <a:srgbClr val="FF0000"/>
                </a:solidFill>
              </a:rPr>
            </a:br>
            <a:r>
              <a:rPr lang="en-US" altLang="zh-TW" sz="3300" dirty="0">
                <a:solidFill>
                  <a:srgbClr val="FF0000"/>
                </a:solidFill>
              </a:rPr>
              <a:t/>
            </a:r>
            <a:br>
              <a:rPr lang="en-US" altLang="zh-TW" sz="3300" dirty="0">
                <a:solidFill>
                  <a:srgbClr val="FF0000"/>
                </a:solidFill>
              </a:rPr>
            </a:br>
            <a:r>
              <a:rPr lang="en-US" altLang="zh-TW" sz="3300" dirty="0" smtClean="0">
                <a:solidFill>
                  <a:srgbClr val="FF0000"/>
                </a:solidFill>
              </a:rPr>
              <a:t>Integrating Technology</a:t>
            </a:r>
            <a:br>
              <a:rPr lang="en-US" altLang="zh-TW" sz="3300" dirty="0" smtClean="0">
                <a:solidFill>
                  <a:srgbClr val="FF0000"/>
                </a:solidFill>
              </a:rPr>
            </a:br>
            <a:r>
              <a:rPr lang="en-US" altLang="zh-TW" sz="3300" dirty="0" smtClean="0">
                <a:solidFill>
                  <a:srgbClr val="FF0000"/>
                </a:solidFill>
              </a:rPr>
              <a:t/>
            </a:r>
            <a:br>
              <a:rPr lang="en-US" altLang="zh-TW" sz="3300" dirty="0" smtClean="0">
                <a:solidFill>
                  <a:srgbClr val="FF0000"/>
                </a:solidFill>
              </a:rPr>
            </a:br>
            <a:r>
              <a:rPr lang="en-US" altLang="zh-TW" sz="3300" dirty="0" smtClean="0">
                <a:solidFill>
                  <a:srgbClr val="FF0000"/>
                </a:solidFill>
              </a:rPr>
              <a:t>India Taiwan</a:t>
            </a:r>
            <a:r>
              <a:rPr lang="zh-TW" altLang="zh-TW" sz="3300" dirty="0">
                <a:solidFill>
                  <a:srgbClr val="FF0000"/>
                </a:solidFill>
              </a:rPr>
              <a:t/>
            </a:r>
            <a:br>
              <a:rPr lang="zh-TW" altLang="zh-TW" sz="3300" dirty="0">
                <a:solidFill>
                  <a:srgbClr val="FF0000"/>
                </a:solidFill>
              </a:rPr>
            </a:br>
            <a:r>
              <a:rPr lang="en-US" altLang="zh-TW" sz="3300" dirty="0" smtClean="0">
                <a:solidFill>
                  <a:srgbClr val="FF0000"/>
                </a:solidFill>
              </a:rPr>
              <a:t/>
            </a:r>
            <a:br>
              <a:rPr lang="en-US" altLang="zh-TW" sz="3300" dirty="0" smtClean="0">
                <a:solidFill>
                  <a:srgbClr val="FF0000"/>
                </a:solidFill>
              </a:rPr>
            </a:br>
            <a:r>
              <a:rPr lang="en-US" altLang="zh-TW" sz="3300" dirty="0" smtClean="0">
                <a:solidFill>
                  <a:srgbClr val="FF0000"/>
                </a:solidFill>
              </a:rPr>
              <a:t>IT cooperation</a:t>
            </a:r>
            <a:endParaRPr lang="zh-TW" altLang="en-US" sz="3300" dirty="0">
              <a:solidFill>
                <a:srgbClr val="FF0000"/>
              </a:solidFill>
              <a:latin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7780"/>
            <a:ext cx="995107" cy="8955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1" b="97788" l="1824" r="99005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723" y="5742575"/>
            <a:ext cx="1194789" cy="89559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C089DF5-14C5-4B40-A580-22C7B39E2854}"/>
              </a:ext>
            </a:extLst>
          </p:cNvPr>
          <p:cNvSpPr txBox="1"/>
          <p:nvPr/>
        </p:nvSpPr>
        <p:spPr>
          <a:xfrm>
            <a:off x="1907704" y="5012883"/>
            <a:ext cx="5611268" cy="180049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主講人：陳正宗  特聘講座教授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科技部產學小聯盟 土機海領域召集人</a:t>
            </a:r>
            <a:endParaRPr lang="en-US" altLang="zh-TW" sz="105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海大河工系 機械系 海工系 台大土木系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客座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2023)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成大土木系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合聘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三校五系教授</a:t>
            </a:r>
          </a:p>
          <a:p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STAM &amp; </a:t>
            </a:r>
            <a:r>
              <a:rPr lang="en-US" altLang="zh-TW" sz="105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TwSIAM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Fellow 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數學與力學雙會士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時間：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09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  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13:30-15:00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地點：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NTOU HR2  307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6" y="3427701"/>
            <a:ext cx="1717001" cy="228978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95" y="397321"/>
            <a:ext cx="1108375" cy="1099007"/>
          </a:xfrm>
          <a:prstGeom prst="rect">
            <a:avLst/>
          </a:prstGeom>
        </p:spPr>
      </p:pic>
      <p:pic>
        <p:nvPicPr>
          <p:cNvPr id="14" name="圖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5" y="85088"/>
            <a:ext cx="1455721" cy="148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7321"/>
            <a:ext cx="1291996" cy="118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18" y="397321"/>
            <a:ext cx="1529854" cy="15298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38" y="196470"/>
            <a:ext cx="1292623" cy="128831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75" y="2241441"/>
            <a:ext cx="3298870" cy="247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2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350046" y="1219044"/>
          <a:ext cx="8756142" cy="470214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61788">
                  <a:extLst>
                    <a:ext uri="{9D8B030D-6E8A-4147-A177-3AD203B41FA5}">
                      <a16:colId xmlns:a16="http://schemas.microsoft.com/office/drawing/2014/main" val="3525509047"/>
                    </a:ext>
                  </a:extLst>
                </a:gridCol>
                <a:gridCol w="7537196">
                  <a:extLst>
                    <a:ext uri="{9D8B030D-6E8A-4147-A177-3AD203B41FA5}">
                      <a16:colId xmlns:a16="http://schemas.microsoft.com/office/drawing/2014/main" val="2048125776"/>
                    </a:ext>
                  </a:extLst>
                </a:gridCol>
                <a:gridCol w="657158">
                  <a:extLst>
                    <a:ext uri="{9D8B030D-6E8A-4147-A177-3AD203B41FA5}">
                      <a16:colId xmlns:a16="http://schemas.microsoft.com/office/drawing/2014/main" val="2023372588"/>
                    </a:ext>
                  </a:extLst>
                </a:gridCol>
              </a:tblGrid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 W. </a:t>
                      </a:r>
                      <a:r>
                        <a:rPr lang="en-US" altLang="zh-TW" sz="9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Chyuan</a:t>
                      </a:r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Y. S. Liao and J. T. </a:t>
                      </a:r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Chen,</a:t>
                      </a:r>
                      <a:r>
                        <a:rPr lang="en-US" altLang="zh-TW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efficient method for solving electrostatic problems, IEEE Computing in Science and Engineering, 5(3):52 – 58.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5004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40362563"/>
                  </a:ext>
                </a:extLst>
              </a:tr>
              <a:tr h="41509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C. S. Wu,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Alternative derivations for the Poisson integral formula, International Journal of Mathematical Education in Science and Technology, 37(2):165-185.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833422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W. M. Lee and J. T. Chen,  Null-field integral equation approach for free vibration analysis of circular plates with multiple circular holes, Computational Mechanics, Vol.42, pp.733-747.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3255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104207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W. M. Lee and J. T. Chen,  Free vibration analysis of a circular plate with multiple circular holes by using addition theorem and indirect BIEM, ASME. Journal of Applied Mechanics, 78:1-10.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8505463"/>
                  </a:ext>
                </a:extLst>
              </a:tr>
              <a:tr h="38080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2005</a:t>
                      </a:r>
                      <a:endParaRPr lang="zh-TW" altLang="en-US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S. S. Lin, J. C. Liao, J. T. Chen and L. Chen, Lateral performance of piles evaluated via inclinometer data, Computers and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Geotechnics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Vol.32, pp.411-421.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136553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J. N.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H. Z. Liao,  Construction of Green‘s function using null field integral approach for Laplace problems with circular boundaries, CMC,</a:t>
                      </a:r>
                      <a:r>
                        <a:rPr lang="zh-TW" altLang="en-US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9(2): 93-110. 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68774315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Y. T. Lee,  Torsional rigidity of a circular bar with multiple circular inclusions using a null field integral equations, Computational Mechanics, Vol.44, No.2, pp.221-232. 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29218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K. H. Chou and S. K. Kao, Derivation of Green’s function using addition theorem, Mechanics Research Communications, Vol.36, No.3, pp.351-363.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76780146"/>
                  </a:ext>
                </a:extLst>
              </a:tr>
              <a:tr h="34782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H.-K. Hong, Review of dual boundary element methods with emphasis on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hypersingular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integrals and divergent series, Applied Mechanics Reviews, ASME, Vol.52, No.1, pp.17-33.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876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5932196"/>
                  </a:ext>
                </a:extLst>
              </a:tr>
              <a:tr h="2293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K. S. Chou and S. K. Kao,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One-dimensional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wave animation using Mathematica, Computer Applications in Engineering Education, 17(3):323-339.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0924080"/>
                  </a:ext>
                </a:extLst>
              </a:tr>
              <a:tr h="22936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J.W. Lee, S. K. Kao, Y. T. Chou, Construction of a curve by using the state equation of </a:t>
                      </a:r>
                      <a:r>
                        <a:rPr lang="en-US" altLang="zh-TW" sz="900" b="0" kern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Frenet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formula, Journal of Mechanics, Vol.37, No.454-465.</a:t>
                      </a:r>
                      <a:endParaRPr lang="en-US" altLang="zh-TW" sz="9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2537456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 and A C Wu, 2007, Null-field integral equation approach for multi-inclusion problem under anti-plane shear, ASME, J. Appl. Mech., Vol.74, pp.469-487.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523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53227062"/>
                  </a:ext>
                </a:extLst>
              </a:tr>
              <a:tr h="3501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J. T. Chen, M. H. Tsai and C. S. Liu, Conformal mapping and bipolar coordinate for eccentric Laplace problems, Computer Applications in Engineering Education, Vol.17, No.3, pp.314-322.</a:t>
                      </a:r>
                      <a:endParaRPr lang="zh-TW" altLang="zh-TW" sz="9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5635056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H.</a:t>
                      </a:r>
                      <a:r>
                        <a:rPr lang="zh-TW" altLang="en-US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K. Hong and J. T. </a:t>
                      </a:r>
                      <a:r>
                        <a:rPr lang="en-US" altLang="zh-TW" sz="9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Chen, Derivations </a:t>
                      </a:r>
                      <a:r>
                        <a:rPr lang="en-US" altLang="zh-TW" sz="9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of Integral Equations of Elasticity, ASCE Journal of Engineering Mechanics, 114(6):1028-1044.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521</a:t>
                      </a:r>
                      <a:endParaRPr lang="zh-TW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91912569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410147" y="856297"/>
            <a:ext cx="82187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NTOU/MSV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Highly Read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前十四強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(Research Gate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41.16, June 13, 2025)</a:t>
            </a:r>
            <a:endParaRPr lang="zh-TW" altLang="en-US" sz="21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" y="879324"/>
            <a:ext cx="340868" cy="3442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607" y="838175"/>
            <a:ext cx="450065" cy="40505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2" y="5683422"/>
            <a:ext cx="370907" cy="3407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66" y="5747128"/>
            <a:ext cx="346897" cy="238030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207258" y="5815087"/>
            <a:ext cx="3086100" cy="273844"/>
          </a:xfrm>
        </p:spPr>
        <p:txBody>
          <a:bodyPr/>
          <a:lstStyle/>
          <a:p>
            <a:r>
              <a:rPr lang="zh-TW" altLang="en-US" dirty="0"/>
              <a:t>檔名</a:t>
            </a:r>
            <a:r>
              <a:rPr lang="en-US" altLang="zh-TW" dirty="0"/>
              <a:t>: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NTOU/MSV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Highly Read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前十四強</a:t>
            </a:r>
            <a:r>
              <a:rPr lang="en-US" altLang="zh-TW" dirty="0"/>
              <a:t>.ppt  </a:t>
            </a:r>
            <a:r>
              <a:rPr lang="en-US" altLang="zh-TW" dirty="0" err="1">
                <a:latin typeface="Bradley Hand ITC" panose="03070402050302030203" pitchFamily="66" charset="0"/>
              </a:rPr>
              <a:t>CHLu</a:t>
            </a:r>
            <a:r>
              <a:rPr lang="zh-TW" altLang="en-US" dirty="0" smtClean="0"/>
              <a:t>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835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2000250" y="-80963"/>
            <a:ext cx="5143500" cy="647700"/>
          </a:xfrm>
        </p:spPr>
        <p:txBody>
          <a:bodyPr/>
          <a:lstStyle/>
          <a:p>
            <a:pPr eaLnBrk="1" hangingPunct="1"/>
            <a:r>
              <a:rPr lang="en-US" altLang="zh-TW" sz="3000">
                <a:solidFill>
                  <a:srgbClr val="7030A0"/>
                </a:solidFill>
                <a:ea typeface="微軟正黑體" panose="020B0604030504040204" pitchFamily="34" charset="-120"/>
              </a:rPr>
              <a:t>2025 BEM Activities in Taiwan</a:t>
            </a:r>
            <a:endParaRPr lang="zh-TW" altLang="en-US" sz="3000">
              <a:solidFill>
                <a:srgbClr val="7030A0"/>
              </a:solidFill>
              <a:ea typeface="微軟正黑體" panose="020B0604030504040204" pitchFamily="34" charset="-120"/>
            </a:endParaRPr>
          </a:p>
        </p:txBody>
      </p:sp>
      <p:sp>
        <p:nvSpPr>
          <p:cNvPr id="2051" name="文字方塊 3"/>
          <p:cNvSpPr txBox="1">
            <a:spLocks noChangeArrowheads="1"/>
          </p:cNvSpPr>
          <p:nvPr/>
        </p:nvSpPr>
        <p:spPr bwMode="auto">
          <a:xfrm>
            <a:off x="2033588" y="541735"/>
            <a:ext cx="5725716" cy="365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12800" indent="-812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1168400" indent="-711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524000" indent="-609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879600" indent="-5080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336800" indent="-508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7940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32512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7084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4165600" indent="-508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kumimoji="0" lang="zh-TW" altLang="en-US" sz="105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</a:t>
            </a:r>
            <a:endParaRPr kumimoji="0"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105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TwSIAM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June7-8 2025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清華數學系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CSSV,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June 27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2025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中原電機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ACMT 3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計算力學會議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Sep.26-27, 2025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陽交大土木系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林子剛 教授</a:t>
            </a: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TwBEM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16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台灣邊界元會議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Sep.26-27, 2025,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陽交大應數系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薛名成 與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海大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陳正宗</a:t>
            </a:r>
            <a:endParaRPr kumimoji="0" lang="en-US" altLang="zh-TW" sz="9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STAM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Nov.21-22,  2025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49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屆力學會議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聯合大學機械系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CSME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 Dec 5-6,  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第四十二屆 機械工程學會全國機械研討會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陽交大機械系</a:t>
            </a:r>
            <a:r>
              <a:rPr kumimoji="0" lang="en-US" altLang="zh-TW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0" lang="zh-TW" altLang="en-US" sz="9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r>
              <a:rPr kumimoji="0"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結構工程研討會 </a:t>
            </a: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2026</a:t>
            </a: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/>
              <a:defRPr/>
            </a:pPr>
            <a:endParaRPr kumimoji="0" lang="en-US" altLang="zh-TW" sz="9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9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endParaRPr kumimoji="0" lang="en-US" altLang="zh-TW" sz="9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kumimoji="0" lang="en-US" altLang="zh-TW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學術交流，以文會友，歡迎參加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romanUcPeriod" startAt="2"/>
              <a:defRPr/>
            </a:pPr>
            <a:endParaRPr kumimoji="0" lang="en-US" altLang="zh-TW" sz="1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076" name="群組 1"/>
          <p:cNvGrpSpPr>
            <a:grpSpLocks/>
          </p:cNvGrpSpPr>
          <p:nvPr/>
        </p:nvGrpSpPr>
        <p:grpSpPr bwMode="auto">
          <a:xfrm>
            <a:off x="5244704" y="4267200"/>
            <a:ext cx="1487090" cy="539354"/>
            <a:chOff x="4428629" y="5810767"/>
            <a:chExt cx="1982390" cy="719137"/>
          </a:xfrm>
        </p:grpSpPr>
        <p:sp>
          <p:nvSpPr>
            <p:cNvPr id="3087" name="文字方塊 6"/>
            <p:cNvSpPr txBox="1">
              <a:spLocks noChangeArrowheads="1"/>
            </p:cNvSpPr>
            <p:nvPr/>
          </p:nvSpPr>
          <p:spPr bwMode="auto">
            <a:xfrm>
              <a:off x="5260083" y="5852162"/>
              <a:ext cx="1150936" cy="55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中華民國</a:t>
              </a:r>
              <a:endParaRPr kumimoji="0"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力學學會</a:t>
              </a:r>
            </a:p>
          </p:txBody>
        </p:sp>
        <p:pic>
          <p:nvPicPr>
            <p:cNvPr id="308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4428629" y="5810767"/>
              <a:ext cx="777875" cy="719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矩形 13"/>
          <p:cNvSpPr/>
          <p:nvPr/>
        </p:nvSpPr>
        <p:spPr>
          <a:xfrm>
            <a:off x="2182416" y="2888457"/>
            <a:ext cx="4819650" cy="3712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/>
          </a:p>
        </p:txBody>
      </p:sp>
      <p:grpSp>
        <p:nvGrpSpPr>
          <p:cNvPr id="3078" name="群組 2"/>
          <p:cNvGrpSpPr>
            <a:grpSpLocks/>
          </p:cNvGrpSpPr>
          <p:nvPr/>
        </p:nvGrpSpPr>
        <p:grpSpPr bwMode="auto">
          <a:xfrm>
            <a:off x="5139929" y="4798219"/>
            <a:ext cx="1674019" cy="625079"/>
            <a:chOff x="4175869" y="6544938"/>
            <a:chExt cx="2231926" cy="833907"/>
          </a:xfrm>
        </p:grpSpPr>
        <p:pic>
          <p:nvPicPr>
            <p:cNvPr id="3085" name="Picture 2" descr="http://1.bp.blogspot.com/-hzJHzpyp-LU/VDOoGpN0cHI/AAAAAAAACDI/a6xzWH83FmY/s1600/%E6%9C%83%E9%B0%B4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869" y="6659707"/>
              <a:ext cx="1042988" cy="71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文字方塊 19"/>
            <p:cNvSpPr txBox="1">
              <a:spLocks noChangeArrowheads="1"/>
            </p:cNvSpPr>
            <p:nvPr/>
          </p:nvSpPr>
          <p:spPr bwMode="auto">
            <a:xfrm>
              <a:off x="5256857" y="6544938"/>
              <a:ext cx="1150938" cy="76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中華民國</a:t>
              </a:r>
              <a:endParaRPr kumimoji="0" lang="en-US" altLang="zh-TW" sz="10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105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振動噪音工程學會</a:t>
              </a:r>
            </a:p>
          </p:txBody>
        </p:sp>
      </p:grpSp>
      <p:pic>
        <p:nvPicPr>
          <p:cNvPr id="3079" name="Picture 25" descr="C:\Users\0605CKI\Desktop\logo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44" y="3668316"/>
            <a:ext cx="1701404" cy="60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AutoShape 23" descr="「政治大學」的圖片搜尋結果"/>
          <p:cNvSpPr>
            <a:spLocks noChangeAspect="1" noChangeArrowheads="1"/>
          </p:cNvSpPr>
          <p:nvPr/>
        </p:nvSpPr>
        <p:spPr bwMode="auto">
          <a:xfrm>
            <a:off x="2108597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3081" name="AutoShape 27" descr="「政治大學」的圖片搜尋結果"/>
          <p:cNvSpPr>
            <a:spLocks noChangeAspect="1" noChangeArrowheads="1"/>
          </p:cNvSpPr>
          <p:nvPr/>
        </p:nvSpPr>
        <p:spPr bwMode="auto">
          <a:xfrm>
            <a:off x="2222897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350"/>
          </a:p>
        </p:txBody>
      </p:sp>
      <p:sp>
        <p:nvSpPr>
          <p:cNvPr id="3082" name="矩形 1"/>
          <p:cNvSpPr>
            <a:spLocks noChangeArrowheads="1"/>
          </p:cNvSpPr>
          <p:nvPr/>
        </p:nvSpPr>
        <p:spPr bwMode="auto">
          <a:xfrm>
            <a:off x="2574132" y="6600825"/>
            <a:ext cx="448552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力學學會計算力學研發小組編輯    海大</a:t>
            </a:r>
            <a:r>
              <a:rPr kumimoji="0" lang="en-US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NTOU/MSV </a:t>
            </a:r>
            <a:r>
              <a:rPr kumimoji="0" lang="zh-TW" altLang="en-US" sz="105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陳正宗特聘講座教授</a:t>
            </a:r>
            <a:endParaRPr lang="zh-TW" altLang="en-US" sz="1050"/>
          </a:p>
        </p:txBody>
      </p:sp>
      <p:sp>
        <p:nvSpPr>
          <p:cNvPr id="3083" name="文字方塊 6"/>
          <p:cNvSpPr txBox="1">
            <a:spLocks noChangeArrowheads="1"/>
          </p:cNvSpPr>
          <p:nvPr/>
        </p:nvSpPr>
        <p:spPr bwMode="auto">
          <a:xfrm>
            <a:off x="5082779" y="3529012"/>
            <a:ext cx="17621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1350">
                <a:latin typeface="微軟正黑體" panose="020B0604030504040204" pitchFamily="34" charset="-120"/>
                <a:ea typeface="微軟正黑體" panose="020B0604030504040204" pitchFamily="34" charset="-120"/>
              </a:rPr>
              <a:t>國科會</a:t>
            </a:r>
          </a:p>
        </p:txBody>
      </p:sp>
      <p:pic>
        <p:nvPicPr>
          <p:cNvPr id="3084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921794"/>
            <a:ext cx="731044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549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3BA98E81-57A9-49CE-9175-21DEB8039B1C}"/>
              </a:ext>
            </a:extLst>
          </p:cNvPr>
          <p:cNvSpPr/>
          <p:nvPr/>
        </p:nvSpPr>
        <p:spPr>
          <a:xfrm>
            <a:off x="757238" y="4316413"/>
            <a:ext cx="7697787" cy="1730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32771" name="文字方塊 3"/>
          <p:cNvSpPr txBox="1">
            <a:spLocks noChangeArrowheads="1"/>
          </p:cNvSpPr>
          <p:nvPr/>
        </p:nvSpPr>
        <p:spPr bwMode="auto">
          <a:xfrm>
            <a:off x="3336925" y="663575"/>
            <a:ext cx="4346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</a:rPr>
              <a:t>NTOU/MSV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Grant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2025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339752" y="2138080"/>
            <a:ext cx="7165975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NSTC</a:t>
            </a:r>
            <a:r>
              <a:rPr lang="zh-TW" altLang="en-US" sz="1500" dirty="0">
                <a:ea typeface="標楷體" panose="03000509000000000000" pitchFamily="65" charset="-120"/>
              </a:rPr>
              <a:t> </a:t>
            </a:r>
            <a:r>
              <a:rPr lang="en-US" altLang="zh-TW" sz="1500" dirty="0" smtClean="0">
                <a:ea typeface="標楷體" panose="03000509000000000000" pitchFamily="65" charset="-120"/>
              </a:rPr>
              <a:t>Grant (3)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zh-TW" sz="1500" dirty="0">
                <a:ea typeface="標楷體" panose="03000509000000000000" pitchFamily="65" charset="-120"/>
              </a:rPr>
              <a:t> </a:t>
            </a:r>
            <a:r>
              <a:rPr lang="en-US" altLang="zh-TW" sz="1500" dirty="0" smtClean="0">
                <a:ea typeface="標楷體" panose="03000509000000000000" pitchFamily="65" charset="-120"/>
              </a:rPr>
              <a:t>Self-regularization approach for rank-deficient system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zh-TW" sz="1500" dirty="0">
                <a:ea typeface="標楷體" panose="03000509000000000000" pitchFamily="65" charset="-120"/>
              </a:rPr>
              <a:t> </a:t>
            </a:r>
            <a:r>
              <a:rPr lang="en-US" altLang="zh-TW" sz="1500" dirty="0" smtClean="0">
                <a:ea typeface="標楷體" panose="03000509000000000000" pitchFamily="65" charset="-120"/>
              </a:rPr>
              <a:t>Degenerate scale of fractional </a:t>
            </a:r>
            <a:r>
              <a:rPr lang="en-US" altLang="zh-TW" sz="1500" dirty="0" err="1" smtClean="0">
                <a:ea typeface="標楷體" panose="03000509000000000000" pitchFamily="65" charset="-120"/>
              </a:rPr>
              <a:t>gon</a:t>
            </a:r>
            <a:r>
              <a:rPr lang="en-US" altLang="zh-TW" sz="1500" dirty="0" smtClean="0">
                <a:ea typeface="標楷體" panose="03000509000000000000" pitchFamily="65" charset="-120"/>
              </a:rPr>
              <a:t> – conjecture, analytical derivation and numerical implementation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Promoting the influence of Taiwan power on BEM</a:t>
            </a:r>
            <a:r>
              <a:rPr lang="zh-TW" altLang="en-US" sz="1500" dirty="0" smtClean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</p:txBody>
      </p:sp>
      <p:grpSp>
        <p:nvGrpSpPr>
          <p:cNvPr id="32777" name="群組 34"/>
          <p:cNvGrpSpPr>
            <a:grpSpLocks/>
          </p:cNvGrpSpPr>
          <p:nvPr/>
        </p:nvGrpSpPr>
        <p:grpSpPr bwMode="auto">
          <a:xfrm>
            <a:off x="200025" y="2111375"/>
            <a:ext cx="2009775" cy="3981450"/>
            <a:chOff x="8591212" y="1100948"/>
            <a:chExt cx="2681128" cy="5308551"/>
          </a:xfrm>
        </p:grpSpPr>
        <p:pic>
          <p:nvPicPr>
            <p:cNvPr id="32779" name="圖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212" y="1100948"/>
              <a:ext cx="267274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圖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9592" y="2697945"/>
              <a:ext cx="267274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圖片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3002" y="4147399"/>
              <a:ext cx="865928" cy="865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圖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7912" y="5612909"/>
              <a:ext cx="969674" cy="727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圖片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7127" y="5543572"/>
              <a:ext cx="962141" cy="86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8" name="文字方塊 25"/>
          <p:cNvSpPr txBox="1">
            <a:spLocks noChangeArrowheads="1"/>
          </p:cNvSpPr>
          <p:nvPr/>
        </p:nvSpPr>
        <p:spPr bwMode="auto">
          <a:xfrm>
            <a:off x="6580188" y="6535564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</a:rPr>
              <a:t>File name: NTOU/MSV Grant by MN</a:t>
            </a:r>
            <a:endParaRPr lang="zh-TW" altLang="en-US" sz="12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339752" y="3925505"/>
            <a:ext cx="7165975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Undergraduate program</a:t>
            </a:r>
            <a:r>
              <a:rPr lang="zh-TW" altLang="en-US" sz="1500" dirty="0" smtClean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Mohr circle and pole method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SVD and polar decomposition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n-US" altLang="zh-TW" sz="1500" dirty="0" err="1" smtClean="0">
                <a:ea typeface="標楷體" panose="03000509000000000000" pitchFamily="65" charset="-120"/>
              </a:rPr>
              <a:t>Frenet</a:t>
            </a:r>
            <a:r>
              <a:rPr lang="en-US" altLang="zh-TW" sz="1500" dirty="0" smtClean="0">
                <a:ea typeface="標楷體" panose="03000509000000000000" pitchFamily="65" charset="-120"/>
              </a:rPr>
              <a:t> formula</a:t>
            </a:r>
            <a:endParaRPr lang="zh-TW" altLang="en-US" sz="1500" dirty="0"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446585" y="5812522"/>
            <a:ext cx="7165975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STAM</a:t>
            </a:r>
            <a:r>
              <a:rPr lang="zh-TW" altLang="en-US" sz="1500" dirty="0" smtClean="0">
                <a:ea typeface="標楷體" panose="03000509000000000000" pitchFamily="65" charset="-120"/>
              </a:rPr>
              <a:t>  </a:t>
            </a:r>
            <a:r>
              <a:rPr lang="en-US" altLang="zh-TW" sz="1500" dirty="0" smtClean="0">
                <a:ea typeface="標楷體" panose="03000509000000000000" pitchFamily="65" charset="-120"/>
              </a:rPr>
              <a:t>Comp Mech. group (SK)</a:t>
            </a:r>
            <a:r>
              <a:rPr lang="zh-TW" altLang="en-US" sz="1500" dirty="0" smtClean="0">
                <a:ea typeface="標楷體" panose="03000509000000000000" pitchFamily="65" charset="-120"/>
              </a:rPr>
              <a:t> </a:t>
            </a:r>
            <a:endParaRPr lang="en-US" altLang="zh-TW" sz="1500" dirty="0"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1500" dirty="0"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1500" dirty="0" smtClean="0">
                <a:ea typeface="標楷體" panose="03000509000000000000" pitchFamily="65" charset="-120"/>
              </a:rPr>
              <a:t>`</a:t>
            </a:r>
            <a:endParaRPr lang="zh-TW" altLang="en-US" sz="1500" dirty="0"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5191965-D375-4184-A22F-25ACC4F45539}"/>
              </a:ext>
            </a:extLst>
          </p:cNvPr>
          <p:cNvSpPr txBox="1"/>
          <p:nvPr/>
        </p:nvSpPr>
        <p:spPr>
          <a:xfrm>
            <a:off x="2446585" y="5266075"/>
            <a:ext cx="7165975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500" dirty="0" err="1" smtClean="0">
                <a:ea typeface="標楷體" panose="03000509000000000000" pitchFamily="65" charset="-120"/>
              </a:rPr>
              <a:t>TwSIAM</a:t>
            </a:r>
            <a:r>
              <a:rPr lang="zh-TW" altLang="en-US" sz="1500" dirty="0" smtClean="0">
                <a:ea typeface="標楷體" panose="03000509000000000000" pitchFamily="65" charset="-120"/>
              </a:rPr>
              <a:t> </a:t>
            </a:r>
            <a:r>
              <a:rPr lang="en-US" altLang="zh-TW" sz="1500" dirty="0" smtClean="0">
                <a:ea typeface="標楷體" panose="03000509000000000000" pitchFamily="65" charset="-120"/>
              </a:rPr>
              <a:t>student chapter</a:t>
            </a:r>
            <a:r>
              <a:rPr lang="en-US" altLang="zh-TW" sz="1500" dirty="0">
                <a:ea typeface="標楷體" panose="03000509000000000000" pitchFamily="65" charset="-120"/>
              </a:rPr>
              <a:t> </a:t>
            </a:r>
            <a:r>
              <a:rPr lang="en-US" altLang="zh-TW" sz="1500" dirty="0" smtClean="0">
                <a:ea typeface="標楷體" panose="03000509000000000000" pitchFamily="65" charset="-120"/>
              </a:rPr>
              <a:t>(YT Chou)</a:t>
            </a:r>
            <a:endParaRPr lang="zh-TW" altLang="en-US" sz="1500" dirty="0"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文字方塊 3"/>
          <p:cNvSpPr txBox="1">
            <a:spLocks noChangeArrowheads="1"/>
          </p:cNvSpPr>
          <p:nvPr/>
        </p:nvSpPr>
        <p:spPr bwMode="auto">
          <a:xfrm>
            <a:off x="2472829" y="663575"/>
            <a:ext cx="5915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Taiwan SIAM NTOU chapter 2025 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32778" name="文字方塊 25"/>
          <p:cNvSpPr txBox="1">
            <a:spLocks noChangeArrowheads="1"/>
          </p:cNvSpPr>
          <p:nvPr/>
        </p:nvSpPr>
        <p:spPr bwMode="auto">
          <a:xfrm>
            <a:off x="6580188" y="6535564"/>
            <a:ext cx="4572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</a:rPr>
              <a:t>File name: NTOU/MSV Grant by MN</a:t>
            </a:r>
            <a:endParaRPr lang="zh-TW" altLang="en-US" sz="12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3353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26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386"/>
            <a:ext cx="658100" cy="6581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57151" y="1088745"/>
            <a:ext cx="7886700" cy="543652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</a:t>
            </a: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since1988-2025</a:t>
            </a: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 r="9728"/>
          <a:stretch/>
        </p:blipFill>
        <p:spPr>
          <a:xfrm>
            <a:off x="8332470" y="870969"/>
            <a:ext cx="789900" cy="806159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766" y="5312157"/>
            <a:ext cx="711641" cy="67760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" y="5341276"/>
            <a:ext cx="644103" cy="644103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878DDA-9FD9-4BE1-B4F4-73D143EEF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99" y="1677127"/>
            <a:ext cx="8064029" cy="381379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PI: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陳正宗特聘講座教授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India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C.S. Nishad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、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K.G. Vijay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Kuwait </a:t>
            </a:r>
            <a:r>
              <a:rPr lang="en-US" altLang="zh-TW" dirty="0" err="1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S.Neelamani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China 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韓厚德、谷岩、傅卓佳、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張耀明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Canada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李子才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Taiwan </a:t>
            </a: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海大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周宗仁、郭世榮、葉為忠、曹登皓、林三賢、岳景雲、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劉德源、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張建仁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劉進賢、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李應德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台大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葉超雄、陳正興、洪宏基、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楊德良、鍾立來、劉立偉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陳義麟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陳桂鴻、李家瑋、陳立言、李為民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呂學育、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徐文信、全湘偉、黃宏財、李明恭、李洋傑、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誠宗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077393" y="5732665"/>
            <a:ext cx="4437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 </a:t>
            </a:r>
            <a:r>
              <a:rPr lang="zh-TW" altLang="en-US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made by</a:t>
            </a:r>
            <a:r>
              <a:rPr lang="zh-TW" altLang="en-US" sz="2400" dirty="0"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</p:spTree>
    <p:extLst>
      <p:ext uri="{BB962C8B-B14F-4D97-AF65-F5344CB8AC3E}">
        <p14:creationId xmlns:p14="http://schemas.microsoft.com/office/powerpoint/2010/main" val="433368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862013"/>
            <a:ext cx="7886700" cy="5445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zh-TW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 since1988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4820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r="9727"/>
          <a:stretch>
            <a:fillRect/>
          </a:stretch>
        </p:blipFill>
        <p:spPr bwMode="auto">
          <a:xfrm>
            <a:off x="8332788" y="871538"/>
            <a:ext cx="7889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5311775"/>
            <a:ext cx="7112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341938"/>
            <a:ext cx="6445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內容版面配置區 2"/>
          <p:cNvSpPr>
            <a:spLocks noGrp="1"/>
          </p:cNvSpPr>
          <p:nvPr>
            <p:ph idx="1"/>
          </p:nvPr>
        </p:nvSpPr>
        <p:spPr>
          <a:xfrm>
            <a:off x="2062163" y="1463675"/>
            <a:ext cx="7886700" cy="3444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India</a:t>
            </a:r>
          </a:p>
        </p:txBody>
      </p:sp>
      <p:pic>
        <p:nvPicPr>
          <p:cNvPr id="34824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179705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文字方塊 10"/>
          <p:cNvSpPr txBox="1">
            <a:spLocks noChangeArrowheads="1"/>
          </p:cNvSpPr>
          <p:nvPr/>
        </p:nvSpPr>
        <p:spPr bwMode="auto">
          <a:xfrm>
            <a:off x="3511550" y="33528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China</a:t>
            </a:r>
          </a:p>
        </p:txBody>
      </p:sp>
      <p:pic>
        <p:nvPicPr>
          <p:cNvPr id="34826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3744913"/>
            <a:ext cx="6334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3744913"/>
            <a:ext cx="6762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文字方塊 18"/>
          <p:cNvSpPr txBox="1">
            <a:spLocks noChangeArrowheads="1"/>
          </p:cNvSpPr>
          <p:nvPr/>
        </p:nvSpPr>
        <p:spPr bwMode="auto">
          <a:xfrm>
            <a:off x="1152525" y="283368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C.S. Nishad     K.G. Vijay</a:t>
            </a:r>
          </a:p>
        </p:txBody>
      </p:sp>
      <p:sp>
        <p:nvSpPr>
          <p:cNvPr id="34829" name="文字方塊 37"/>
          <p:cNvSpPr txBox="1">
            <a:spLocks noChangeArrowheads="1"/>
          </p:cNvSpPr>
          <p:nvPr/>
        </p:nvSpPr>
        <p:spPr bwMode="auto">
          <a:xfrm>
            <a:off x="2319338" y="4668838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韓厚德     谷岩        傅卓佳    張耀明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4830" name="文字方塊 28"/>
          <p:cNvSpPr txBox="1">
            <a:spLocks noChangeArrowheads="1"/>
          </p:cNvSpPr>
          <p:nvPr/>
        </p:nvSpPr>
        <p:spPr bwMode="auto">
          <a:xfrm>
            <a:off x="5718175" y="1489075"/>
            <a:ext cx="45688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858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858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858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ClrTx/>
              <a:buSzTx/>
              <a:buFontTx/>
              <a:buNone/>
            </a:pPr>
            <a:r>
              <a:rPr kumimoji="0" lang="en-US" altLang="zh-TW" sz="21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Canada</a:t>
            </a:r>
          </a:p>
        </p:txBody>
      </p:sp>
      <p:sp>
        <p:nvSpPr>
          <p:cNvPr id="34831" name="文字方塊 30"/>
          <p:cNvSpPr txBox="1">
            <a:spLocks noChangeArrowheads="1"/>
          </p:cNvSpPr>
          <p:nvPr/>
        </p:nvSpPr>
        <p:spPr bwMode="auto">
          <a:xfrm>
            <a:off x="5764213" y="2825750"/>
            <a:ext cx="4586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李子才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4832" name="圖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7" t="2632" r="17844" b="18637"/>
          <a:stretch>
            <a:fillRect/>
          </a:stretch>
        </p:blipFill>
        <p:spPr bwMode="auto">
          <a:xfrm>
            <a:off x="5684838" y="1792288"/>
            <a:ext cx="1017587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圖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789113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圖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3744913"/>
            <a:ext cx="715962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圖片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3744913"/>
            <a:ext cx="661987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6" name="內容版面配置區 2"/>
          <p:cNvSpPr txBox="1">
            <a:spLocks/>
          </p:cNvSpPr>
          <p:nvPr/>
        </p:nvSpPr>
        <p:spPr bwMode="auto">
          <a:xfrm>
            <a:off x="4208463" y="1493838"/>
            <a:ext cx="7886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858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Kuwait</a:t>
            </a:r>
          </a:p>
        </p:txBody>
      </p:sp>
      <p:pic>
        <p:nvPicPr>
          <p:cNvPr id="34837" name="圖片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822450"/>
            <a:ext cx="100647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8" name="文字方塊 22"/>
          <p:cNvSpPr txBox="1">
            <a:spLocks noChangeArrowheads="1"/>
          </p:cNvSpPr>
          <p:nvPr/>
        </p:nvSpPr>
        <p:spPr bwMode="auto">
          <a:xfrm>
            <a:off x="4002088" y="2797175"/>
            <a:ext cx="4586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S.Neelamani</a:t>
            </a:r>
            <a:endParaRPr lang="zh-TW" altLang="en-US" sz="18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4839" name="文字方塊 23"/>
          <p:cNvSpPr txBox="1">
            <a:spLocks noChangeArrowheads="1"/>
          </p:cNvSpPr>
          <p:nvPr/>
        </p:nvSpPr>
        <p:spPr bwMode="auto">
          <a:xfrm>
            <a:off x="4102100" y="5732463"/>
            <a:ext cx="4413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made by</a:t>
            </a:r>
            <a:r>
              <a:rPr lang="zh-TW" altLang="en-US" sz="24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37026" y="1100306"/>
            <a:ext cx="6955622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Taiwan-India joint work on breakwater using the dual BEM (2022-2025)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9861" y="2814130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TW" sz="900" dirty="0"/>
              <a:t>C.S. Nishad, S. </a:t>
            </a:r>
            <a:r>
              <a:rPr lang="en-US" altLang="zh-TW" sz="900" dirty="0" err="1"/>
              <a:t>Neelamani</a:t>
            </a:r>
            <a:r>
              <a:rPr lang="en-US" altLang="zh-TW" sz="900" dirty="0"/>
              <a:t>, J.T. Chen, and K.G. Vijay, 2023, Gravity Wave Interaction with Cage Enveloped Breakwaters using DBEM, Z </a:t>
            </a:r>
            <a:r>
              <a:rPr lang="en-US" altLang="zh-TW" sz="900" dirty="0" err="1"/>
              <a:t>Angew</a:t>
            </a:r>
            <a:r>
              <a:rPr lang="en-US" altLang="zh-TW" sz="900" dirty="0"/>
              <a:t> Math </a:t>
            </a:r>
            <a:r>
              <a:rPr lang="en-US" altLang="zh-TW" sz="900" dirty="0" err="1"/>
              <a:t>Mech</a:t>
            </a:r>
            <a:r>
              <a:rPr lang="en-US" altLang="zh-TW" sz="900" dirty="0"/>
              <a:t> (ZAMM), e202200064, https://doi.org/10.1002/zamm.202200064</a:t>
            </a:r>
            <a:endParaRPr lang="zh-TW" altLang="zh-TW" sz="900" dirty="0"/>
          </a:p>
        </p:txBody>
      </p:sp>
      <p:sp>
        <p:nvSpPr>
          <p:cNvPr id="4" name="矩形 3"/>
          <p:cNvSpPr/>
          <p:nvPr/>
        </p:nvSpPr>
        <p:spPr>
          <a:xfrm>
            <a:off x="1159675" y="3832358"/>
            <a:ext cx="3429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415052" algn="l"/>
              </a:tabLst>
            </a:pPr>
            <a:r>
              <a:rPr lang="en-US" altLang="zh-TW" sz="900" kern="1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K.G. Vijay</a:t>
            </a:r>
            <a:r>
              <a:rPr lang="en-US" altLang="zh-TW" sz="9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, C. S. </a:t>
            </a:r>
            <a:r>
              <a:rPr lang="en-US" altLang="zh-TW" sz="900" kern="100" dirty="0" err="1">
                <a:ea typeface="標楷體" panose="03000509000000000000" pitchFamily="65" charset="-120"/>
                <a:cs typeface="Times New Roman" panose="02020603050405020304" pitchFamily="18" charset="0"/>
              </a:rPr>
              <a:t>Nishad</a:t>
            </a:r>
            <a:r>
              <a:rPr lang="en-US" altLang="zh-TW" sz="9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, S. </a:t>
            </a:r>
            <a:r>
              <a:rPr lang="en-US" altLang="zh-TW" sz="900" kern="100" dirty="0" err="1">
                <a:ea typeface="標楷體" panose="03000509000000000000" pitchFamily="65" charset="-120"/>
                <a:cs typeface="Times New Roman" panose="02020603050405020304" pitchFamily="18" charset="0"/>
              </a:rPr>
              <a:t>Neelamani</a:t>
            </a:r>
            <a:r>
              <a:rPr lang="en-US" altLang="zh-TW" sz="9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, and J.T. Chen, 2021,     Dual BEM for Wave Scattering by a H-Type Porous Barrier with Nonlinear Pressure Drop, Engineering Analysis with Boundary Elements, Vol.131, pp.280-294</a:t>
            </a:r>
            <a:r>
              <a:rPr lang="en-US" altLang="zh-TW" sz="1800" kern="100" dirty="0"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en-US" altLang="zh-TW" sz="1800" kern="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zh-TW" altLang="zh-TW" sz="1125" kern="100" dirty="0">
              <a:latin typeface="細明體" panose="02020509000000000000" pitchFamily="49" charset="-120"/>
              <a:ea typeface="細明體" panose="0202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023" y="4398142"/>
            <a:ext cx="686002" cy="761027"/>
          </a:xfrm>
          <a:prstGeom prst="rect">
            <a:avLst/>
          </a:prstGeom>
        </p:spPr>
      </p:pic>
      <p:pic>
        <p:nvPicPr>
          <p:cNvPr id="25" name="Picture 7"/>
          <p:cNvPicPr/>
          <p:nvPr/>
        </p:nvPicPr>
        <p:blipFill rotWithShape="1">
          <a:blip r:embed="rId4"/>
          <a:srcRect r="3312"/>
          <a:stretch/>
        </p:blipFill>
        <p:spPr bwMode="auto">
          <a:xfrm>
            <a:off x="4836155" y="1791421"/>
            <a:ext cx="2955546" cy="1404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34" y="4965880"/>
            <a:ext cx="1262039" cy="104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62" y="4932774"/>
            <a:ext cx="1115623" cy="106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74" y="1899955"/>
            <a:ext cx="764611" cy="85104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36" y="3170259"/>
            <a:ext cx="991869" cy="132419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81" y="1831159"/>
            <a:ext cx="753978" cy="98863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634" y="3321557"/>
            <a:ext cx="1840360" cy="96213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460175" y="2052534"/>
            <a:ext cx="1520288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(ZAMM2023)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08478" y="3491000"/>
            <a:ext cx="1401666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(EABE2023)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97710" y="4245380"/>
            <a:ext cx="1401666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(EABE2024)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98277" y="4490441"/>
            <a:ext cx="3429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2881" indent="-192881" algn="just">
              <a:buFont typeface="+mj-lt"/>
              <a:buAutoNum type="arabicPeriod"/>
              <a:tabLst>
                <a:tab pos="415052" algn="l"/>
              </a:tabLst>
            </a:pPr>
            <a:r>
              <a:rPr lang="en-US" altLang="zh-TW" sz="900" kern="0" dirty="0">
                <a:ea typeface="標楷體" panose="03000509000000000000" pitchFamily="65" charset="-120"/>
                <a:cs typeface="Times New Roman" panose="02020603050405020304" pitchFamily="18" charset="0"/>
              </a:rPr>
              <a:t>R. Appandairaj, </a:t>
            </a:r>
            <a:r>
              <a:rPr lang="en-US" altLang="zh-TW" sz="900" kern="0" dirty="0" err="1">
                <a:ea typeface="標楷體" panose="03000509000000000000" pitchFamily="65" charset="-120"/>
                <a:cs typeface="Times New Roman" panose="02020603050405020304" pitchFamily="18" charset="0"/>
              </a:rPr>
              <a:t>K.G.Vijay</a:t>
            </a:r>
            <a:r>
              <a:rPr lang="en-US" altLang="zh-TW" sz="900" kern="0" dirty="0"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en-US" altLang="zh-TW" sz="900" kern="0" dirty="0" err="1">
                <a:ea typeface="標楷體" panose="03000509000000000000" pitchFamily="65" charset="-120"/>
                <a:cs typeface="Times New Roman" panose="02020603050405020304" pitchFamily="18" charset="0"/>
              </a:rPr>
              <a:t>K.Murali</a:t>
            </a:r>
            <a:r>
              <a:rPr lang="en-US" altLang="zh-TW" sz="900" kern="0" dirty="0">
                <a:ea typeface="標楷體" panose="03000509000000000000" pitchFamily="65" charset="-120"/>
                <a:cs typeface="Times New Roman" panose="02020603050405020304" pitchFamily="18" charset="0"/>
              </a:rPr>
              <a:t> and </a:t>
            </a:r>
            <a:r>
              <a:rPr lang="en-US" altLang="zh-TW" sz="900" kern="0" dirty="0" err="1">
                <a:ea typeface="標楷體" panose="03000509000000000000" pitchFamily="65" charset="-120"/>
                <a:cs typeface="Times New Roman" panose="02020603050405020304" pitchFamily="18" charset="0"/>
              </a:rPr>
              <a:t>J.T.Chen</a:t>
            </a:r>
            <a:r>
              <a:rPr lang="en-US" altLang="zh-TW" sz="900" kern="0" dirty="0">
                <a:ea typeface="標楷體" panose="03000509000000000000" pitchFamily="65" charset="-120"/>
                <a:cs typeface="Times New Roman" panose="02020603050405020304" pitchFamily="18" charset="0"/>
              </a:rPr>
              <a:t>, 2024, Oblique Wave Interaction with Dual Submerged Oscillating Buoy as WEC near a Partially Reflecting Wall, Engineering Analysis with Boundary Elements, Vol.166, 105822.</a:t>
            </a:r>
            <a:endParaRPr lang="zh-TW" altLang="zh-TW" sz="900" kern="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92881" indent="-192881" algn="just">
              <a:buFont typeface="+mj-lt"/>
              <a:buAutoNum type="arabicPeriod"/>
              <a:tabLst>
                <a:tab pos="415052" algn="l"/>
              </a:tabLst>
            </a:pPr>
            <a:endParaRPr lang="zh-TW" altLang="zh-TW" sz="900" kern="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5" b="95928" l="29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" y="917939"/>
            <a:ext cx="720002" cy="71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" y="5435556"/>
            <a:ext cx="710561" cy="56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640" y="894407"/>
            <a:ext cx="1083566" cy="108128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952" y="4299821"/>
            <a:ext cx="964276" cy="97395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592394" y="5388377"/>
            <a:ext cx="3775008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(Renewable </a:t>
            </a:r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Energy, 2025, Revision))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9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267655" y="907085"/>
            <a:ext cx="6447471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Taiwan-India joint work on breakwater using the dual BEM (2025)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30513" y="2969251"/>
            <a:ext cx="3429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TW" sz="900" dirty="0" smtClean="0"/>
              <a:t>S. Salman, </a:t>
            </a:r>
            <a:r>
              <a:rPr lang="en-US" altLang="zh-TW" sz="900" dirty="0" smtClean="0">
                <a:solidFill>
                  <a:srgbClr val="FF0000"/>
                </a:solidFill>
              </a:rPr>
              <a:t>K. G. Vijay</a:t>
            </a:r>
            <a:r>
              <a:rPr lang="en-US" altLang="zh-TW" sz="900" dirty="0" smtClean="0"/>
              <a:t>, H. Behera and J. T. Chen,  2025, Gravity </a:t>
            </a:r>
            <a:r>
              <a:rPr lang="en-US" altLang="zh-TW" sz="900" kern="10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wave</a:t>
            </a:r>
            <a:r>
              <a:rPr lang="en-US" altLang="zh-TW" sz="900" dirty="0" smtClean="0"/>
              <a:t> scattering by barge integrated porous cages: experimental and numerical study, Physics of Fluid,  Vol.37, 087149.</a:t>
            </a:r>
            <a:endParaRPr lang="zh-TW" altLang="zh-TW" sz="9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88919" y="3886789"/>
            <a:ext cx="3429000" cy="8194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415052" algn="l"/>
              </a:tabLst>
            </a:pPr>
            <a:r>
              <a:rPr lang="en-US" altLang="zh-TW" sz="900" dirty="0"/>
              <a:t>S. </a:t>
            </a:r>
            <a:r>
              <a:rPr lang="en-US" altLang="zh-TW" sz="900" dirty="0" err="1"/>
              <a:t>Salmana</a:t>
            </a:r>
            <a:r>
              <a:rPr lang="en-US" altLang="zh-TW" sz="900" dirty="0"/>
              <a:t>, </a:t>
            </a:r>
            <a:r>
              <a:rPr lang="en-US" altLang="zh-TW" sz="900" dirty="0" err="1"/>
              <a:t>K.G.Vijay</a:t>
            </a:r>
            <a:r>
              <a:rPr lang="en-US" altLang="zh-TW" sz="900" dirty="0"/>
              <a:t>, C.S. Nishad and </a:t>
            </a:r>
            <a:r>
              <a:rPr lang="en-US" altLang="zh-TW" sz="900" dirty="0" err="1"/>
              <a:t>J.T.Chen</a:t>
            </a:r>
            <a:r>
              <a:rPr lang="en-US" altLang="zh-TW" sz="900" dirty="0"/>
              <a:t>, 2025, Numerical and Experimental Investigation on Compartmentalized Porous Cages, Engineering Analysis with Boundary Elements, 179 106353.</a:t>
            </a:r>
            <a:endParaRPr lang="zh-TW" altLang="zh-TW" sz="900" dirty="0"/>
          </a:p>
          <a:p>
            <a:pPr algn="just">
              <a:tabLst>
                <a:tab pos="415052" algn="l"/>
              </a:tabLst>
            </a:pPr>
            <a:endParaRPr lang="zh-TW" altLang="zh-TW" sz="900" dirty="0">
              <a:solidFill>
                <a:srgbClr val="FF0000"/>
              </a:solidFill>
            </a:endParaRPr>
          </a:p>
          <a:p>
            <a:pPr algn="just">
              <a:tabLst>
                <a:tab pos="415052" algn="l"/>
              </a:tabLst>
            </a:pPr>
            <a:endParaRPr lang="zh-TW" altLang="zh-TW" sz="1125" kern="100" dirty="0">
              <a:latin typeface="細明體" panose="02020509000000000000" pitchFamily="49" charset="-120"/>
              <a:ea typeface="細明體" panose="020205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887" y="1925195"/>
            <a:ext cx="686002" cy="76102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59" y="4848092"/>
            <a:ext cx="764611" cy="85104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8" y="3671743"/>
            <a:ext cx="791364" cy="105651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868377" y="1521856"/>
            <a:ext cx="1289456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(POF 2025)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08478" y="3491000"/>
            <a:ext cx="1401666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(EABE2025)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50648" y="5399216"/>
            <a:ext cx="2608727" cy="352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292"/>
            <a:r>
              <a:rPr lang="en-US" altLang="zh-TW" sz="1688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(Renewable Energy 2025)</a:t>
            </a:r>
            <a:endParaRPr lang="en-US" altLang="zh-TW" sz="1688" b="1" baseline="-25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00756" y="4976021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zh-TW" sz="900" dirty="0"/>
              <a:t>R. Appandairaj, K.G. Vijay, C.S. Nishad and J.T. Chen, 2025, Enhanced hydrodynamic performance by a half-</a:t>
            </a:r>
            <a:r>
              <a:rPr lang="en-US" altLang="zh-TW" sz="900" dirty="0" err="1"/>
              <a:t>aerofoil</a:t>
            </a:r>
            <a:r>
              <a:rPr lang="en-US" altLang="zh-TW" sz="900" dirty="0"/>
              <a:t> floating energy converter device in oblique waves, Renewable Energy</a:t>
            </a:r>
            <a:r>
              <a:rPr lang="en-US" altLang="zh-TW" sz="900" dirty="0">
                <a:solidFill>
                  <a:srgbClr val="FF0000"/>
                </a:solidFill>
              </a:rPr>
              <a:t>, Revised.</a:t>
            </a:r>
            <a:endParaRPr lang="zh-TW" altLang="zh-TW" sz="900" dirty="0">
              <a:solidFill>
                <a:srgbClr val="FF0000"/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5" b="95928" l="29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0" y="879036"/>
            <a:ext cx="720002" cy="71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" y="5435556"/>
            <a:ext cx="710561" cy="56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640" y="894407"/>
            <a:ext cx="1083566" cy="108128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57" y="4829243"/>
            <a:ext cx="964276" cy="9739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10" y="1912755"/>
            <a:ext cx="626665" cy="81234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77" y="3633244"/>
            <a:ext cx="833370" cy="11111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58" y="4405116"/>
            <a:ext cx="2891655" cy="162655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54" y="3395921"/>
            <a:ext cx="2923007" cy="164419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39" y="1721726"/>
            <a:ext cx="2520349" cy="1417697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3" y="1364660"/>
            <a:ext cx="3109206" cy="17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群組 54"/>
          <p:cNvGrpSpPr>
            <a:grpSpLocks/>
          </p:cNvGrpSpPr>
          <p:nvPr/>
        </p:nvGrpSpPr>
        <p:grpSpPr bwMode="auto">
          <a:xfrm>
            <a:off x="3620691" y="3259933"/>
            <a:ext cx="1975247" cy="1564481"/>
            <a:chOff x="4695294" y="1375870"/>
            <a:chExt cx="3537032" cy="2727763"/>
          </a:xfrm>
        </p:grpSpPr>
        <p:pic>
          <p:nvPicPr>
            <p:cNvPr id="111677" name="圖片 5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753" y="2499554"/>
              <a:ext cx="1100882" cy="825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678" name="圖片 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386" y="2527441"/>
              <a:ext cx="1090424" cy="981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橢圓 57"/>
            <p:cNvSpPr/>
            <p:nvPr/>
          </p:nvSpPr>
          <p:spPr>
            <a:xfrm>
              <a:off x="4695294" y="1375870"/>
              <a:ext cx="3537032" cy="272776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2400"/>
            </a:p>
          </p:txBody>
        </p:sp>
      </p:grpSp>
      <p:cxnSp>
        <p:nvCxnSpPr>
          <p:cNvPr id="59" name="直線接點 58"/>
          <p:cNvCxnSpPr>
            <a:stCxn id="71" idx="2"/>
          </p:cNvCxnSpPr>
          <p:nvPr/>
        </p:nvCxnSpPr>
        <p:spPr>
          <a:xfrm flipH="1" flipV="1">
            <a:off x="5347097" y="3543300"/>
            <a:ext cx="327422" cy="25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/>
          <p:cNvCxnSpPr>
            <a:endCxn id="66" idx="4"/>
          </p:cNvCxnSpPr>
          <p:nvPr/>
        </p:nvCxnSpPr>
        <p:spPr>
          <a:xfrm flipV="1">
            <a:off x="4488656" y="3094436"/>
            <a:ext cx="0" cy="1869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/>
          <p:cNvCxnSpPr>
            <a:stCxn id="58" idx="3"/>
          </p:cNvCxnSpPr>
          <p:nvPr/>
        </p:nvCxnSpPr>
        <p:spPr>
          <a:xfrm flipH="1" flipV="1">
            <a:off x="3525441" y="4593433"/>
            <a:ext cx="384572" cy="23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橢圓 61"/>
          <p:cNvSpPr/>
          <p:nvPr/>
        </p:nvSpPr>
        <p:spPr>
          <a:xfrm>
            <a:off x="5713811" y="4458891"/>
            <a:ext cx="1073944" cy="63341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grpSp>
        <p:nvGrpSpPr>
          <p:cNvPr id="111623" name="群組 62"/>
          <p:cNvGrpSpPr>
            <a:grpSpLocks/>
          </p:cNvGrpSpPr>
          <p:nvPr/>
        </p:nvGrpSpPr>
        <p:grpSpPr bwMode="auto">
          <a:xfrm>
            <a:off x="2292532" y="3187304"/>
            <a:ext cx="1361498" cy="502512"/>
            <a:chOff x="1642303" y="719667"/>
            <a:chExt cx="3472318" cy="1658364"/>
          </a:xfrm>
        </p:grpSpPr>
        <p:cxnSp>
          <p:nvCxnSpPr>
            <p:cNvPr id="64" name="直線接點 63"/>
            <p:cNvCxnSpPr/>
            <p:nvPr/>
          </p:nvCxnSpPr>
          <p:spPr>
            <a:xfrm flipH="1" flipV="1">
              <a:off x="4166085" y="1847806"/>
              <a:ext cx="948536" cy="530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橢圓 64"/>
            <p:cNvSpPr/>
            <p:nvPr/>
          </p:nvSpPr>
          <p:spPr>
            <a:xfrm>
              <a:off x="1642303" y="719667"/>
              <a:ext cx="2639525" cy="158503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2400"/>
            </a:p>
          </p:txBody>
        </p:sp>
      </p:grpSp>
      <p:sp>
        <p:nvSpPr>
          <p:cNvPr id="66" name="橢圓 65"/>
          <p:cNvSpPr/>
          <p:nvPr/>
        </p:nvSpPr>
        <p:spPr>
          <a:xfrm>
            <a:off x="3954067" y="2459831"/>
            <a:ext cx="1069181" cy="63460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67" name="橢圓 66"/>
          <p:cNvSpPr/>
          <p:nvPr/>
        </p:nvSpPr>
        <p:spPr>
          <a:xfrm>
            <a:off x="2488408" y="4362451"/>
            <a:ext cx="1070372" cy="71199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68" name="文字方塊 67"/>
          <p:cNvSpPr txBox="1"/>
          <p:nvPr/>
        </p:nvSpPr>
        <p:spPr>
          <a:xfrm>
            <a:off x="5201637" y="5413806"/>
            <a:ext cx="1482328" cy="170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506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DBEM-followers.ppt</a:t>
            </a:r>
            <a:r>
              <a:rPr lang="zh-TW" altLang="en-US" sz="506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506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by Chen J T</a:t>
            </a:r>
            <a:endParaRPr lang="zh-TW" altLang="en-US" sz="506" dirty="0">
              <a:solidFill>
                <a:schemeClr val="bg1">
                  <a:lumMod val="50000"/>
                </a:schemeClr>
              </a:solidFill>
              <a:ea typeface="標楷體" panose="03000509000000000000" pitchFamily="65" charset="-120"/>
            </a:endParaRPr>
          </a:p>
        </p:txBody>
      </p:sp>
      <p:grpSp>
        <p:nvGrpSpPr>
          <p:cNvPr id="111627" name="群組 68"/>
          <p:cNvGrpSpPr>
            <a:grpSpLocks/>
          </p:cNvGrpSpPr>
          <p:nvPr/>
        </p:nvGrpSpPr>
        <p:grpSpPr bwMode="auto">
          <a:xfrm>
            <a:off x="5359003" y="3275410"/>
            <a:ext cx="1222772" cy="1314450"/>
            <a:chOff x="-61580" y="2676781"/>
            <a:chExt cx="2897954" cy="3116964"/>
          </a:xfrm>
        </p:grpSpPr>
        <p:cxnSp>
          <p:nvCxnSpPr>
            <p:cNvPr id="70" name="直線接點 69"/>
            <p:cNvCxnSpPr/>
            <p:nvPr/>
          </p:nvCxnSpPr>
          <p:spPr>
            <a:xfrm flipH="1">
              <a:off x="-61580" y="5748572"/>
              <a:ext cx="821133" cy="451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橢圓 70"/>
            <p:cNvSpPr/>
            <p:nvPr/>
          </p:nvSpPr>
          <p:spPr>
            <a:xfrm>
              <a:off x="686187" y="2676781"/>
              <a:ext cx="2150187" cy="138908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2400"/>
            </a:p>
          </p:txBody>
        </p:sp>
      </p:grpSp>
      <p:sp>
        <p:nvSpPr>
          <p:cNvPr id="72" name="文字方塊 71"/>
          <p:cNvSpPr txBox="1"/>
          <p:nvPr/>
        </p:nvSpPr>
        <p:spPr>
          <a:xfrm>
            <a:off x="4259989" y="3890589"/>
            <a:ext cx="954881" cy="4560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Dual BEM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Hong and Chen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1984-1986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NTU, Taiwan</a:t>
            </a:r>
            <a:endParaRPr lang="zh-TW" altLang="en-US" sz="59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4054080" y="2656285"/>
            <a:ext cx="1358503" cy="365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591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Portela</a:t>
            </a: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 and Aliabadi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(Portugal and UK, 1992)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(Fracture and</a:t>
            </a:r>
            <a:r>
              <a:rPr lang="zh-TW" altLang="en-US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Fatigue)</a:t>
            </a:r>
            <a:endParaRPr lang="zh-TW" altLang="en-US" sz="59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5705476" y="3463529"/>
            <a:ext cx="1359694" cy="365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曹登皓</a:t>
            </a: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岳景雲</a:t>
            </a:r>
            <a:endParaRPr lang="en-US" altLang="zh-TW" sz="59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(NTOU, Taiwan, 1992)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(Thin breakwater)</a:t>
            </a:r>
            <a:endParaRPr lang="zh-TW" altLang="en-US" sz="59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5" name="文字方塊 74"/>
          <p:cNvSpPr txBox="1"/>
          <p:nvPr/>
        </p:nvSpPr>
        <p:spPr>
          <a:xfrm>
            <a:off x="2493748" y="3200164"/>
            <a:ext cx="1358503" cy="4560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Leonel E D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(Brazil)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2011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(Cohesion crack)</a:t>
            </a:r>
            <a:endParaRPr lang="zh-TW" altLang="en-US" sz="59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6" name="文字方塊 75"/>
          <p:cNvSpPr txBox="1"/>
          <p:nvPr/>
        </p:nvSpPr>
        <p:spPr>
          <a:xfrm>
            <a:off x="5951936" y="4649391"/>
            <a:ext cx="1359694" cy="365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Vijay and Nishad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(India, 2020)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(Water wave)</a:t>
            </a:r>
            <a:endParaRPr lang="zh-TW" altLang="en-US" sz="59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7" name="文字方塊 76"/>
          <p:cNvSpPr txBox="1"/>
          <p:nvPr/>
        </p:nvSpPr>
        <p:spPr>
          <a:xfrm>
            <a:off x="2590634" y="4401540"/>
            <a:ext cx="1788320" cy="637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張見明 </a:t>
            </a: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(SIF)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(Hunan, China, 2015)</a:t>
            </a:r>
          </a:p>
          <a:p>
            <a:pPr>
              <a:defRPr/>
            </a:pPr>
            <a:r>
              <a:rPr lang="zh-TW" altLang="en-US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高效偉 </a:t>
            </a: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(SIF)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(Dalian, China, 2015)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Chern S and Wu B 2023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(Hydraulic fracture)</a:t>
            </a:r>
            <a:endParaRPr lang="zh-TW" altLang="en-US" sz="59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8" name="文字方塊 77"/>
          <p:cNvSpPr txBox="1"/>
          <p:nvPr/>
        </p:nvSpPr>
        <p:spPr>
          <a:xfrm>
            <a:off x="7384292" y="3979544"/>
            <a:ext cx="1358503" cy="3520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688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必有鄰</a:t>
            </a:r>
          </a:p>
        </p:txBody>
      </p:sp>
      <p:sp>
        <p:nvSpPr>
          <p:cNvPr id="79" name="文字方塊 78"/>
          <p:cNvSpPr txBox="1"/>
          <p:nvPr/>
        </p:nvSpPr>
        <p:spPr>
          <a:xfrm>
            <a:off x="873475" y="3671105"/>
            <a:ext cx="1358503" cy="3520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688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德不孤</a:t>
            </a:r>
          </a:p>
        </p:txBody>
      </p:sp>
      <p:sp>
        <p:nvSpPr>
          <p:cNvPr id="80" name="文字方塊 79"/>
          <p:cNvSpPr txBox="1"/>
          <p:nvPr/>
        </p:nvSpPr>
        <p:spPr>
          <a:xfrm>
            <a:off x="3620692" y="4975622"/>
            <a:ext cx="1359694" cy="365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Zozulya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(Mexico, 2000)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591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Hypersingular</a:t>
            </a: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 BIE)</a:t>
            </a:r>
            <a:endParaRPr lang="zh-TW" altLang="en-US" sz="59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1" name="橢圓 80"/>
          <p:cNvSpPr/>
          <p:nvPr/>
        </p:nvSpPr>
        <p:spPr>
          <a:xfrm>
            <a:off x="3537349" y="4904185"/>
            <a:ext cx="991790" cy="4274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cxnSp>
        <p:nvCxnSpPr>
          <p:cNvPr id="82" name="直線接點 81"/>
          <p:cNvCxnSpPr>
            <a:stCxn id="81" idx="7"/>
          </p:cNvCxnSpPr>
          <p:nvPr/>
        </p:nvCxnSpPr>
        <p:spPr>
          <a:xfrm flipV="1">
            <a:off x="4383881" y="4845844"/>
            <a:ext cx="104775" cy="1202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82"/>
          <p:cNvCxnSpPr/>
          <p:nvPr/>
        </p:nvCxnSpPr>
        <p:spPr>
          <a:xfrm flipH="1">
            <a:off x="5018485" y="3094436"/>
            <a:ext cx="394097" cy="2583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橢圓 83"/>
          <p:cNvSpPr/>
          <p:nvPr/>
        </p:nvSpPr>
        <p:spPr>
          <a:xfrm>
            <a:off x="5331620" y="2515791"/>
            <a:ext cx="1070372" cy="69056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85" name="文字方塊 84"/>
          <p:cNvSpPr txBox="1"/>
          <p:nvPr/>
        </p:nvSpPr>
        <p:spPr>
          <a:xfrm>
            <a:off x="5381625" y="2724150"/>
            <a:ext cx="1219200" cy="365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 Liu Y J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(U. Cincinnati, USA.2006)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(Acoustics-thin barrier)</a:t>
            </a:r>
            <a:endParaRPr lang="zh-TW" altLang="en-US" sz="59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86" name="直線接點 85"/>
          <p:cNvCxnSpPr/>
          <p:nvPr/>
        </p:nvCxnSpPr>
        <p:spPr>
          <a:xfrm flipH="1" flipV="1">
            <a:off x="3536156" y="3111105"/>
            <a:ext cx="510779" cy="2976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橢圓 86"/>
          <p:cNvSpPr/>
          <p:nvPr/>
        </p:nvSpPr>
        <p:spPr>
          <a:xfrm>
            <a:off x="2833822" y="2499122"/>
            <a:ext cx="1069181" cy="68937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88" name="文字方塊 87"/>
          <p:cNvSpPr txBox="1"/>
          <p:nvPr/>
        </p:nvSpPr>
        <p:spPr>
          <a:xfrm>
            <a:off x="2811065" y="2622948"/>
            <a:ext cx="1769269" cy="7344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dirty="0"/>
              <a:t>B. </a:t>
            </a:r>
            <a:r>
              <a:rPr lang="en-US" altLang="zh-TW" sz="2400" dirty="0" err="1"/>
              <a:t>Amadei</a:t>
            </a:r>
            <a:endParaRPr lang="en-US" altLang="zh-TW" sz="2400" dirty="0"/>
          </a:p>
          <a:p>
            <a:pPr>
              <a:defRPr/>
            </a:pPr>
            <a:r>
              <a:rPr lang="en-US" altLang="zh-TW" sz="591" dirty="0"/>
              <a:t>     E. N. Pan, C. S. Chen, 1997</a:t>
            </a:r>
            <a:endParaRPr lang="en-US" altLang="zh-TW" sz="59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    (U. Akron , USA)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     (Rock fracture)</a:t>
            </a:r>
            <a:endParaRPr lang="zh-TW" altLang="en-US" sz="59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1645" name="圖片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293269"/>
            <a:ext cx="48934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46" name="圖片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35" y="3461149"/>
            <a:ext cx="428625" cy="4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47" name="Picture 4" descr="點開此圖, 可看較大校徽圖檔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3469482"/>
            <a:ext cx="435769" cy="43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48" name="圖片 9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122" y="4401741"/>
            <a:ext cx="417909" cy="3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49" name="圖片 9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44" y="4399361"/>
            <a:ext cx="300038" cy="2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0" name="圖片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4377928"/>
            <a:ext cx="29051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1" name="圖片 9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344" y="4500563"/>
            <a:ext cx="238125" cy="15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2" name="圖片 9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954" y="4491039"/>
            <a:ext cx="304800" cy="2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3" name="圖片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06" y="2583656"/>
            <a:ext cx="257175" cy="13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4" name="圖片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61" y="2555081"/>
            <a:ext cx="250031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5" name="圖片 9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4" y="2553892"/>
            <a:ext cx="189310" cy="12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6" name="圖片 9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97" y="2609851"/>
            <a:ext cx="360759" cy="1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7" name="圖片 10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86" y="4938714"/>
            <a:ext cx="229790" cy="1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8" name="圖片 10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427" y="3070487"/>
            <a:ext cx="325041" cy="22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" name="直線接點 102"/>
          <p:cNvCxnSpPr/>
          <p:nvPr/>
        </p:nvCxnSpPr>
        <p:spPr>
          <a:xfrm flipH="1" flipV="1">
            <a:off x="4776788" y="4832749"/>
            <a:ext cx="67866" cy="1059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橢圓 103"/>
          <p:cNvSpPr/>
          <p:nvPr/>
        </p:nvSpPr>
        <p:spPr>
          <a:xfrm>
            <a:off x="4632722" y="4910138"/>
            <a:ext cx="990600" cy="42862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105" name="文字方塊 104"/>
          <p:cNvSpPr txBox="1"/>
          <p:nvPr/>
        </p:nvSpPr>
        <p:spPr>
          <a:xfrm>
            <a:off x="4711305" y="4973241"/>
            <a:ext cx="1359694" cy="365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591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Linkov</a:t>
            </a:r>
            <a:endParaRPr lang="en-US" altLang="zh-TW" sz="59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(Russia, 1999)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591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Hypersingular</a:t>
            </a: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 BIE)</a:t>
            </a:r>
            <a:endParaRPr lang="zh-TW" altLang="en-US" sz="59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1662" name="圖片 10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4995862"/>
            <a:ext cx="250031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63" name="Picture 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2" y="4894660"/>
            <a:ext cx="540544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直線接點 54"/>
          <p:cNvCxnSpPr/>
          <p:nvPr/>
        </p:nvCxnSpPr>
        <p:spPr>
          <a:xfrm flipH="1">
            <a:off x="5607269" y="4102895"/>
            <a:ext cx="164306" cy="273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橢圓 56"/>
          <p:cNvSpPr/>
          <p:nvPr/>
        </p:nvSpPr>
        <p:spPr bwMode="auto">
          <a:xfrm>
            <a:off x="5753714" y="3911203"/>
            <a:ext cx="771525" cy="48934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63" name="文字方塊 62"/>
          <p:cNvSpPr txBox="1"/>
          <p:nvPr/>
        </p:nvSpPr>
        <p:spPr>
          <a:xfrm>
            <a:off x="5763510" y="3715192"/>
            <a:ext cx="1359694" cy="9219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zh-TW" altLang="en-US" sz="2400" dirty="0"/>
          </a:p>
          <a:p>
            <a:pPr>
              <a:defRPr/>
            </a:pPr>
            <a:r>
              <a:rPr lang="en-US" altLang="zh-TW" sz="2400" dirty="0"/>
              <a:t> </a:t>
            </a: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H.P. Nguyen 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(Viet Nam, 2023)</a:t>
            </a:r>
          </a:p>
        </p:txBody>
      </p:sp>
      <p:pic>
        <p:nvPicPr>
          <p:cNvPr id="111667" name="圖片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94" y="1459706"/>
            <a:ext cx="13858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68" name="圖片 8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953" y="3209926"/>
            <a:ext cx="403622" cy="26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69" name="圖片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65" y="4030714"/>
            <a:ext cx="266701" cy="25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70" name="標題 1"/>
          <p:cNvSpPr txBox="1">
            <a:spLocks/>
          </p:cNvSpPr>
          <p:nvPr/>
        </p:nvSpPr>
        <p:spPr bwMode="auto">
          <a:xfrm>
            <a:off x="1197769" y="1120379"/>
            <a:ext cx="64770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 anchor="b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2250" b="1">
                <a:latin typeface="Times New Roman" panose="02020603050405020304" pitchFamily="18" charset="0"/>
                <a:ea typeface="標楷體" panose="03000509000000000000" pitchFamily="65" charset="-120"/>
                <a:cs typeface="Calibri Light" panose="020F0302020204030204" pitchFamily="34" charset="0"/>
              </a:rPr>
              <a:t>Dual BEM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TW" sz="2250" b="1">
                <a:latin typeface="Times New Roman" panose="02020603050405020304" pitchFamily="18" charset="0"/>
                <a:ea typeface="標楷體" panose="03000509000000000000" pitchFamily="65" charset="-120"/>
                <a:cs typeface="Calibri Light" panose="020F0302020204030204" pitchFamily="34" charset="0"/>
              </a:rPr>
              <a:t>(made in Taiwan)</a:t>
            </a:r>
            <a:endParaRPr lang="zh-TW" altLang="en-US" sz="2250" b="1">
              <a:latin typeface="Times New Roman" panose="02020603050405020304" pitchFamily="18" charset="0"/>
              <a:ea typeface="標楷體" panose="03000509000000000000" pitchFamily="65" charset="-120"/>
              <a:cs typeface="Calibri Light" panose="020F0302020204030204" pitchFamily="34" charset="0"/>
            </a:endParaRPr>
          </a:p>
        </p:txBody>
      </p:sp>
      <p:pic>
        <p:nvPicPr>
          <p:cNvPr id="111671" name="圖片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370" y="4662488"/>
            <a:ext cx="923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72" name="圖片 8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2" y="1081088"/>
            <a:ext cx="813197" cy="8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9" name="直線接點 68"/>
          <p:cNvCxnSpPr>
            <a:endCxn id="89" idx="6"/>
          </p:cNvCxnSpPr>
          <p:nvPr/>
        </p:nvCxnSpPr>
        <p:spPr>
          <a:xfrm flipH="1" flipV="1">
            <a:off x="3315033" y="4038311"/>
            <a:ext cx="274703" cy="89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橢圓 88"/>
          <p:cNvSpPr/>
          <p:nvPr/>
        </p:nvSpPr>
        <p:spPr bwMode="auto">
          <a:xfrm>
            <a:off x="2543507" y="3793638"/>
            <a:ext cx="771525" cy="48934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400"/>
          </a:p>
        </p:txBody>
      </p:sp>
      <p:sp>
        <p:nvSpPr>
          <p:cNvPr id="91" name="文字方塊 90"/>
          <p:cNvSpPr txBox="1"/>
          <p:nvPr/>
        </p:nvSpPr>
        <p:spPr>
          <a:xfrm>
            <a:off x="2481459" y="3594362"/>
            <a:ext cx="1359694" cy="9219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zh-TW" altLang="en-US" sz="2400" dirty="0"/>
          </a:p>
          <a:p>
            <a:pPr>
              <a:defRPr/>
            </a:pPr>
            <a:r>
              <a:rPr lang="en-US" altLang="zh-TW" sz="2400" dirty="0"/>
              <a:t> </a:t>
            </a: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Han and Cho</a:t>
            </a:r>
          </a:p>
          <a:p>
            <a:pPr>
              <a:defRPr/>
            </a:pPr>
            <a:r>
              <a:rPr lang="en-US" altLang="zh-TW" sz="591" dirty="0">
                <a:latin typeface="標楷體" panose="03000509000000000000" pitchFamily="65" charset="-120"/>
                <a:ea typeface="標楷體" panose="03000509000000000000" pitchFamily="65" charset="-120"/>
              </a:rPr>
              <a:t>(South Korea, 2023)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486" y="3869770"/>
            <a:ext cx="570307" cy="3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862013"/>
            <a:ext cx="7886700" cy="5445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zh-TW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Collaborators since1988</a:t>
            </a:r>
            <a:endParaRPr lang="zh-TW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44" name="圖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8" r="9727"/>
          <a:stretch>
            <a:fillRect/>
          </a:stretch>
        </p:blipFill>
        <p:spPr bwMode="auto">
          <a:xfrm>
            <a:off x="8332788" y="871538"/>
            <a:ext cx="7889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圖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31" y="5959539"/>
            <a:ext cx="6032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8" y="6322561"/>
            <a:ext cx="61436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文字方塊 14"/>
          <p:cNvSpPr txBox="1">
            <a:spLocks noChangeArrowheads="1"/>
          </p:cNvSpPr>
          <p:nvPr/>
        </p:nvSpPr>
        <p:spPr bwMode="auto">
          <a:xfrm>
            <a:off x="711200" y="1376363"/>
            <a:ext cx="45720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6858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6858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6858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6858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50"/>
              </a:spcBef>
              <a:buClrTx/>
              <a:buSzTx/>
              <a:buFontTx/>
              <a:buNone/>
            </a:pPr>
            <a:r>
              <a:rPr kumimoji="0" lang="en-US" altLang="zh-TW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Taiwan</a:t>
            </a:r>
          </a:p>
        </p:txBody>
      </p:sp>
      <p:pic>
        <p:nvPicPr>
          <p:cNvPr id="3584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"/>
          <a:stretch>
            <a:fillRect/>
          </a:stretch>
        </p:blipFill>
        <p:spPr bwMode="auto">
          <a:xfrm>
            <a:off x="2232025" y="4186238"/>
            <a:ext cx="7858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圖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r="11684"/>
          <a:stretch>
            <a:fillRect/>
          </a:stretch>
        </p:blipFill>
        <p:spPr bwMode="auto">
          <a:xfrm>
            <a:off x="1790700" y="1676400"/>
            <a:ext cx="7731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圖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2881313"/>
            <a:ext cx="7350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圖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4132263"/>
            <a:ext cx="715963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圖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2890838"/>
            <a:ext cx="60007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圖片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r="26193"/>
          <a:stretch>
            <a:fillRect/>
          </a:stretch>
        </p:blipFill>
        <p:spPr bwMode="auto">
          <a:xfrm>
            <a:off x="6607175" y="1692275"/>
            <a:ext cx="8048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圖片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704975"/>
            <a:ext cx="736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圖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7401"/>
          <a:stretch>
            <a:fillRect/>
          </a:stretch>
        </p:blipFill>
        <p:spPr bwMode="auto">
          <a:xfrm>
            <a:off x="1331913" y="2881313"/>
            <a:ext cx="7651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圖片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2863850"/>
            <a:ext cx="8556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圖片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2887663"/>
            <a:ext cx="7048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圖片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887663"/>
            <a:ext cx="7254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r="18158"/>
          <a:stretch>
            <a:fillRect/>
          </a:stretch>
        </p:blipFill>
        <p:spPr bwMode="auto">
          <a:xfrm>
            <a:off x="5281613" y="4208463"/>
            <a:ext cx="76200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圖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r="21848"/>
          <a:stretch>
            <a:fillRect/>
          </a:stretch>
        </p:blipFill>
        <p:spPr bwMode="auto">
          <a:xfrm>
            <a:off x="2779713" y="1674813"/>
            <a:ext cx="71596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圖片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18085"/>
          <a:stretch>
            <a:fillRect/>
          </a:stretch>
        </p:blipFill>
        <p:spPr bwMode="auto">
          <a:xfrm>
            <a:off x="4649788" y="1674813"/>
            <a:ext cx="76993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圖片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0" t="21800" r="16890" b="-2"/>
          <a:stretch>
            <a:fillRect/>
          </a:stretch>
        </p:blipFill>
        <p:spPr bwMode="auto">
          <a:xfrm>
            <a:off x="5621338" y="1676400"/>
            <a:ext cx="8080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圖片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r="22977"/>
          <a:stretch>
            <a:fillRect/>
          </a:stretch>
        </p:blipFill>
        <p:spPr bwMode="auto">
          <a:xfrm>
            <a:off x="3263900" y="4178300"/>
            <a:ext cx="6381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4" name="圖片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11417" r="18391"/>
          <a:stretch>
            <a:fillRect/>
          </a:stretch>
        </p:blipFill>
        <p:spPr bwMode="auto">
          <a:xfrm>
            <a:off x="8150225" y="4216400"/>
            <a:ext cx="68421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5" name="圖片 1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7" r="22765" b="31248"/>
          <a:stretch>
            <a:fillRect/>
          </a:stretch>
        </p:blipFill>
        <p:spPr bwMode="auto">
          <a:xfrm>
            <a:off x="7227888" y="4219575"/>
            <a:ext cx="6397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6" name="圖片 1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4" t="47301" b="2200"/>
          <a:stretch>
            <a:fillRect/>
          </a:stretch>
        </p:blipFill>
        <p:spPr bwMode="auto">
          <a:xfrm>
            <a:off x="831850" y="1670050"/>
            <a:ext cx="7556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7" name="文字方塊 37"/>
          <p:cNvSpPr txBox="1">
            <a:spLocks noChangeArrowheads="1"/>
          </p:cNvSpPr>
          <p:nvPr/>
        </p:nvSpPr>
        <p:spPr bwMode="auto">
          <a:xfrm>
            <a:off x="1730375" y="2601913"/>
            <a:ext cx="837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郭世榮    葉為忠     曹登皓     林三賢      岳景雲     劉德源     張建仁</a:t>
            </a:r>
            <a:endParaRPr kumimoji="0"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68" name="文字方塊 40"/>
          <p:cNvSpPr txBox="1">
            <a:spLocks noChangeArrowheads="1"/>
          </p:cNvSpPr>
          <p:nvPr/>
        </p:nvSpPr>
        <p:spPr bwMode="auto">
          <a:xfrm>
            <a:off x="4086225" y="3851275"/>
            <a:ext cx="8448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陳桂鴻     李家瑋      李為民     呂學育     徐文信</a:t>
            </a:r>
            <a:endParaRPr kumimoji="0"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69" name="圖片 2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5112" r="6961" b="26271"/>
          <a:stretch>
            <a:fillRect/>
          </a:stretch>
        </p:blipFill>
        <p:spPr bwMode="auto">
          <a:xfrm>
            <a:off x="2292350" y="2905125"/>
            <a:ext cx="7302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0" name="圖片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5"/>
          <a:stretch>
            <a:fillRect/>
          </a:stretch>
        </p:blipFill>
        <p:spPr bwMode="auto">
          <a:xfrm>
            <a:off x="3702050" y="1689100"/>
            <a:ext cx="7350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1" name="矩形 18"/>
          <p:cNvSpPr>
            <a:spLocks noChangeArrowheads="1"/>
          </p:cNvSpPr>
          <p:nvPr/>
        </p:nvSpPr>
        <p:spPr bwMode="auto">
          <a:xfrm>
            <a:off x="217488" y="5102225"/>
            <a:ext cx="9069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葉超雄       陳正興    洪宏基     楊德良      鍾立來     劉立偉      全湘偉    黃宏財     李明恭</a:t>
            </a:r>
            <a:endParaRPr lang="zh-TW" altLang="en-US" sz="12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72" name="矩形 19"/>
          <p:cNvSpPr>
            <a:spLocks noChangeArrowheads="1"/>
          </p:cNvSpPr>
          <p:nvPr/>
        </p:nvSpPr>
        <p:spPr bwMode="auto">
          <a:xfrm>
            <a:off x="819150" y="2586038"/>
            <a:ext cx="935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周宗仁 </a:t>
            </a:r>
            <a:endParaRPr lang="zh-TW" altLang="en-US" sz="1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5873" name="矩形 22"/>
          <p:cNvSpPr>
            <a:spLocks noChangeArrowheads="1"/>
          </p:cNvSpPr>
          <p:nvPr/>
        </p:nvSpPr>
        <p:spPr bwMode="auto">
          <a:xfrm>
            <a:off x="3263900" y="3816350"/>
            <a:ext cx="87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陳義麟</a:t>
            </a:r>
            <a:endParaRPr lang="zh-TW" altLang="en-US" sz="1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5874" name="圖片 3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4179888"/>
            <a:ext cx="7651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5" name="圖片 4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4" r="21246"/>
          <a:stretch>
            <a:fillRect/>
          </a:stretch>
        </p:blipFill>
        <p:spPr bwMode="auto">
          <a:xfrm>
            <a:off x="1381125" y="4194175"/>
            <a:ext cx="6905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6" name="矩形 24"/>
          <p:cNvSpPr>
            <a:spLocks noChangeArrowheads="1"/>
          </p:cNvSpPr>
          <p:nvPr/>
        </p:nvSpPr>
        <p:spPr bwMode="auto">
          <a:xfrm>
            <a:off x="1238250" y="3824288"/>
            <a:ext cx="191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李應德      陳立言</a:t>
            </a:r>
          </a:p>
        </p:txBody>
      </p:sp>
      <p:pic>
        <p:nvPicPr>
          <p:cNvPr id="35877" name="圖片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2843213"/>
            <a:ext cx="769938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8" name="文字方塊 42"/>
          <p:cNvSpPr txBox="1">
            <a:spLocks noChangeArrowheads="1"/>
          </p:cNvSpPr>
          <p:nvPr/>
        </p:nvSpPr>
        <p:spPr bwMode="auto">
          <a:xfrm>
            <a:off x="4716016" y="6125542"/>
            <a:ext cx="4483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Filename: NTOU/MSV Cooperators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made by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品瑄、品臻 </a:t>
            </a:r>
          </a:p>
        </p:txBody>
      </p:sp>
      <p:pic>
        <p:nvPicPr>
          <p:cNvPr id="35879" name="圖片 3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898525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0" name="文字方塊 43"/>
          <p:cNvSpPr txBox="1">
            <a:spLocks noChangeArrowheads="1"/>
          </p:cNvSpPr>
          <p:nvPr/>
        </p:nvSpPr>
        <p:spPr bwMode="auto">
          <a:xfrm>
            <a:off x="7540625" y="890588"/>
            <a:ext cx="4619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陳正宗</a:t>
            </a:r>
          </a:p>
        </p:txBody>
      </p:sp>
      <p:pic>
        <p:nvPicPr>
          <p:cNvPr id="35881" name="圖片 1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r="23538"/>
          <a:stretch>
            <a:fillRect/>
          </a:stretch>
        </p:blipFill>
        <p:spPr bwMode="auto">
          <a:xfrm>
            <a:off x="4249738" y="4194175"/>
            <a:ext cx="7127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2" name="圖片 2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6" t="5074" r="18767" b="49532"/>
          <a:stretch>
            <a:fillRect/>
          </a:stretch>
        </p:blipFill>
        <p:spPr bwMode="auto">
          <a:xfrm>
            <a:off x="307975" y="2905125"/>
            <a:ext cx="74612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3" name="文字方塊 21"/>
          <p:cNvSpPr txBox="1">
            <a:spLocks noChangeArrowheads="1"/>
          </p:cNvSpPr>
          <p:nvPr/>
        </p:nvSpPr>
        <p:spPr bwMode="auto">
          <a:xfrm>
            <a:off x="265113" y="3824288"/>
            <a:ext cx="877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劉進賢</a:t>
            </a:r>
            <a:endParaRPr lang="en-US" altLang="zh-TW" sz="180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4" name="矩形 18"/>
          <p:cNvSpPr>
            <a:spLocks noChangeArrowheads="1"/>
          </p:cNvSpPr>
          <p:nvPr/>
        </p:nvSpPr>
        <p:spPr bwMode="auto">
          <a:xfrm>
            <a:off x="539552" y="6445076"/>
            <a:ext cx="90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李洋傑</a:t>
            </a:r>
            <a:r>
              <a:rPr lang="zh-TW" alt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        陳誠宗   </a:t>
            </a:r>
            <a:endParaRPr lang="zh-TW" altLang="en-US" sz="12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25" y="5508625"/>
            <a:ext cx="727604" cy="1349375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4" y="5465469"/>
            <a:ext cx="713977" cy="9519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"/>
          <p:cNvSpPr>
            <a:spLocks noChangeArrowheads="1"/>
          </p:cNvSpPr>
          <p:nvPr/>
        </p:nvSpPr>
        <p:spPr bwMode="auto">
          <a:xfrm>
            <a:off x="2822575" y="1966913"/>
            <a:ext cx="184150" cy="3000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zh-TW" sz="1350"/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8642350" y="6651625"/>
            <a:ext cx="4667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800">
                <a:latin typeface="Times New Roman" panose="02020603050405020304" pitchFamily="18" charset="0"/>
                <a:ea typeface="華康唐風隸" pitchFamily="49" charset="-120"/>
              </a:rPr>
              <a:t>2025.3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5406" y="1064994"/>
            <a:ext cx="5858701" cy="43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50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350" y="692150"/>
            <a:ext cx="81915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dirty="0" smtClean="0"/>
              <a:t>N</a:t>
            </a:r>
            <a:r>
              <a:rPr lang="zh-TW" altLang="en-US" dirty="0"/>
              <a:t>TOU/MS</a:t>
            </a:r>
            <a:r>
              <a:rPr lang="zh-TW" altLang="en-US" dirty="0" smtClean="0"/>
              <a:t>V</a:t>
            </a:r>
            <a:r>
              <a:rPr lang="zh-TW" altLang="en-US" dirty="0"/>
              <a:t> </a:t>
            </a:r>
            <a:r>
              <a:rPr lang="zh-TW" altLang="en-US" dirty="0" smtClean="0"/>
              <a:t> </a:t>
            </a:r>
            <a:r>
              <a:rPr lang="en-US" altLang="zh-TW" dirty="0" smtClean="0"/>
              <a:t>group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  </a:t>
            </a:r>
            <a:r>
              <a:rPr lang="zh-TW" altLang="en-US" dirty="0" smtClean="0"/>
              <a:t>4 </a:t>
            </a:r>
            <a:r>
              <a:rPr lang="en-US" altLang="zh-TW" dirty="0" smtClean="0"/>
              <a:t>PhD</a:t>
            </a:r>
            <a:endParaRPr lang="en-US" altLang="zh-TW" dirty="0"/>
          </a:p>
          <a:p>
            <a:pPr>
              <a:defRPr/>
            </a:pPr>
            <a:r>
              <a:rPr lang="zh-TW" altLang="en-US" dirty="0" smtClean="0"/>
              <a:t>5</a:t>
            </a:r>
            <a:r>
              <a:rPr lang="en-US" altLang="zh-TW" dirty="0" smtClean="0"/>
              <a:t>3 Master</a:t>
            </a:r>
            <a:endParaRPr lang="en-US" altLang="zh-TW" dirty="0"/>
          </a:p>
          <a:p>
            <a:pPr>
              <a:defRPr/>
            </a:pPr>
            <a:r>
              <a:rPr lang="zh-TW" altLang="en-US" dirty="0"/>
              <a:t>4</a:t>
            </a:r>
            <a:r>
              <a:rPr lang="en-US" altLang="zh-TW" dirty="0"/>
              <a:t>4 </a:t>
            </a:r>
            <a:r>
              <a:rPr lang="en-US" altLang="zh-TW" dirty="0" smtClean="0"/>
              <a:t>undergraduate </a:t>
            </a:r>
            <a:endParaRPr lang="en-US" altLang="zh-TW" dirty="0"/>
          </a:p>
          <a:p>
            <a:pPr>
              <a:defRPr/>
            </a:pPr>
            <a:r>
              <a:rPr lang="en-US" altLang="zh-TW" dirty="0" smtClean="0"/>
              <a:t>261 </a:t>
            </a:r>
            <a:r>
              <a:rPr lang="en-US" altLang="zh-TW" dirty="0"/>
              <a:t>SCI papers</a:t>
            </a:r>
          </a:p>
          <a:p>
            <a:pPr>
              <a:defRPr/>
            </a:pPr>
            <a:r>
              <a:rPr lang="en-US" altLang="zh-TW" dirty="0"/>
              <a:t>87 various </a:t>
            </a:r>
            <a:r>
              <a:rPr lang="en-US" altLang="zh-TW" dirty="0" err="1"/>
              <a:t>sci</a:t>
            </a:r>
            <a:r>
              <a:rPr lang="en-US" altLang="zh-TW" dirty="0"/>
              <a:t> journals</a:t>
            </a:r>
          </a:p>
          <a:p>
            <a:pPr>
              <a:defRPr/>
            </a:pPr>
            <a:r>
              <a:rPr lang="en-US" altLang="zh-TW" dirty="0"/>
              <a:t>Failure  3 master students </a:t>
            </a:r>
          </a:p>
          <a:p>
            <a:pPr>
              <a:defRPr/>
            </a:pPr>
            <a:r>
              <a:rPr lang="en-US" altLang="zh-TW" dirty="0"/>
              <a:t>(</a:t>
            </a:r>
            <a:r>
              <a:rPr lang="zh-TW" altLang="en-US" dirty="0" smtClean="0"/>
              <a:t>劉天賜</a:t>
            </a:r>
            <a:r>
              <a:rPr lang="zh-TW" altLang="en-US" dirty="0"/>
              <a:t>、方銜尉、</a:t>
            </a:r>
            <a:r>
              <a:rPr lang="zh-TW" altLang="en-US" dirty="0" smtClean="0"/>
              <a:t>張嘉焜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>
              <a:defRPr/>
            </a:pPr>
            <a:r>
              <a:rPr lang="en-US" altLang="zh-TW" dirty="0"/>
              <a:t>Failure of 2 years graduation </a:t>
            </a:r>
            <a:r>
              <a:rPr lang="en-US" altLang="zh-TW" dirty="0" smtClean="0"/>
              <a:t>(</a:t>
            </a:r>
            <a:r>
              <a:rPr lang="zh-TW" altLang="en-US" dirty="0" smtClean="0"/>
              <a:t>江立傑 楊政霖</a:t>
            </a:r>
            <a:r>
              <a:rPr lang="en-US" altLang="zh-TW" dirty="0" smtClean="0"/>
              <a:t>)</a:t>
            </a:r>
            <a:r>
              <a:rPr lang="zh-TW" altLang="en-US" dirty="0" smtClean="0"/>
              <a:t> </a:t>
            </a:r>
            <a:endParaRPr lang="en-US" altLang="zh-TW" dirty="0"/>
          </a:p>
          <a:p>
            <a:pPr>
              <a:defRPr/>
            </a:pPr>
            <a:r>
              <a:rPr lang="en-US" altLang="zh-TW" dirty="0"/>
              <a:t>Success of all graduated master students</a:t>
            </a:r>
          </a:p>
          <a:p>
            <a:pPr>
              <a:defRPr/>
            </a:pPr>
            <a:r>
              <a:rPr lang="en-US" altLang="zh-TW" dirty="0"/>
              <a:t>At least one </a:t>
            </a:r>
            <a:r>
              <a:rPr lang="en-US" altLang="zh-TW" dirty="0" err="1"/>
              <a:t>sci</a:t>
            </a:r>
            <a:r>
              <a:rPr lang="en-US" altLang="zh-TW" dirty="0"/>
              <a:t> paper for each one</a:t>
            </a:r>
          </a:p>
          <a:p>
            <a:pPr>
              <a:defRPr/>
            </a:pPr>
            <a:endParaRPr lang="en-US" altLang="zh-TW" dirty="0"/>
          </a:p>
        </p:txBody>
      </p:sp>
      <p:sp>
        <p:nvSpPr>
          <p:cNvPr id="43" name="標題 3"/>
          <p:cNvSpPr txBox="1">
            <a:spLocks/>
          </p:cNvSpPr>
          <p:nvPr/>
        </p:nvSpPr>
        <p:spPr bwMode="auto">
          <a:xfrm>
            <a:off x="611188" y="147638"/>
            <a:ext cx="788670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b">
            <a:norm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kumimoji="1" sz="6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5pPr>
            <a:lvl6pPr marL="4572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6pPr>
            <a:lvl7pPr marL="9144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7pPr>
            <a:lvl8pPr marL="13716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8pPr>
            <a:lvl9pPr marL="1828800" algn="l" rtl="0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NTOU/MSV  </a:t>
            </a:r>
            <a:r>
              <a:rPr lang="en-US" altLang="zh-TW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since</a:t>
            </a:r>
            <a:r>
              <a:rPr lang="zh-TW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1994</a:t>
            </a:r>
            <a:endParaRPr lang="zh-TW" altLang="en-US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-108520" y="57944"/>
            <a:ext cx="12550080" cy="1210816"/>
          </a:xfrm>
        </p:spPr>
        <p:txBody>
          <a:bodyPr/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               NTOU MSV</a:t>
            </a:r>
            <a:br>
              <a:rPr lang="en-US" altLang="zh-TW" sz="36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     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3648" y="1268760"/>
            <a:ext cx="6551736" cy="5162649"/>
          </a:xfrm>
        </p:spPr>
        <p:txBody>
          <a:bodyPr>
            <a:normAutofit fontScale="70000" lnSpcReduction="20000"/>
          </a:bodyPr>
          <a:lstStyle/>
          <a:p>
            <a:pPr marL="0" indent="0">
              <a:buFontTx/>
              <a:buNone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①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Publish 261 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papers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②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Review 144 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journals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Tx/>
              <a:buAutoNum type="circleNumDbPlain" startAt="3"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Paper citing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(460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ASCE,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502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ASME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0" indent="0"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 Publish papers on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87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SCI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journals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I. 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Undergrafuate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publish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SCI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papers (24)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II.Master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graduation during 2 years (18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years)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III.Master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and PhD all have 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sci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papers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   </a:t>
            </a:r>
          </a:p>
          <a:p>
            <a:pPr marL="0" indent="0">
              <a:buFontTx/>
              <a:buNone/>
              <a:defRPr/>
            </a:pP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❶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writing paper is difficult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❷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writing English paper is more difficult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❸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first time writing English paper is even more   </a:t>
            </a:r>
          </a:p>
          <a:p>
            <a:pPr marL="0" indent="0">
              <a:buFontTx/>
              <a:buNone/>
              <a:defRPr/>
            </a:pP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 difficult</a:t>
            </a:r>
            <a:r>
              <a:rPr lang="zh-TW" altLang="en-US" dirty="0" smtClean="0">
                <a:solidFill>
                  <a:schemeClr val="accent2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座</a:t>
            </a:r>
            <a:r>
              <a:rPr lang="zh-TW" altLang="en-US" dirty="0">
                <a:solidFill>
                  <a:schemeClr val="accent2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教授</a:t>
            </a:r>
          </a:p>
        </p:txBody>
      </p:sp>
      <p:sp>
        <p:nvSpPr>
          <p:cNvPr id="6149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7237413" y="6413500"/>
            <a:ext cx="1905000" cy="457200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Comic Sans MS" pitchFamily="66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400"/>
              <a:t>2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704" l="2167" r="97000">
                        <a14:foregroundMark x1="5333" y1="32222" x2="10000" y2="24630"/>
                        <a14:foregroundMark x1="9833" y1="25185" x2="9667" y2="31852"/>
                        <a14:foregroundMark x1="10000" y1="32037" x2="15167" y2="24815"/>
                        <a14:foregroundMark x1="74500" y1="32407" x2="72500" y2="32037"/>
                        <a14:foregroundMark x1="72500" y1="32222" x2="69500" y2="33704"/>
                        <a14:foregroundMark x1="69333" y1="34074" x2="68667" y2="36111"/>
                        <a14:foregroundMark x1="68833" y1="36111" x2="72333" y2="36852"/>
                        <a14:foregroundMark x1="72500" y1="37222" x2="73000" y2="38889"/>
                        <a14:foregroundMark x1="73000" y1="39074" x2="71167" y2="41111"/>
                        <a14:foregroundMark x1="36000" y1="77593" x2="35333" y2="86111"/>
                        <a14:foregroundMark x1="36000" y1="86111" x2="42167" y2="77037"/>
                        <a14:foregroundMark x1="45000" y1="81111" x2="43333" y2="86667"/>
                        <a14:foregroundMark x1="55333" y1="83333" x2="54167" y2="82963"/>
                        <a14:foregroundMark x1="64000" y1="83704" x2="62667" y2="85556"/>
                        <a14:foregroundMark x1="68167" y1="83333" x2="67000" y2="86481"/>
                        <a14:foregroundMark x1="68667" y1="83704" x2="70333" y2="82593"/>
                        <a14:foregroundMark x1="70500" y1="83333" x2="69833" y2="86667"/>
                        <a14:foregroundMark x1="47000" y1="96481" x2="50000" y2="97222"/>
                        <a14:foregroundMark x1="51333" y1="97222" x2="54500" y2="97222"/>
                        <a14:foregroundMark x1="55667" y1="97037" x2="59333" y2="95926"/>
                        <a14:foregroundMark x1="59333" y1="95926" x2="63500" y2="94259"/>
                        <a14:foregroundMark x1="64667" y1="94074" x2="68000" y2="91852"/>
                        <a14:foregroundMark x1="68500" y1="91481" x2="71500" y2="88519"/>
                        <a14:foregroundMark x1="72167" y1="87593" x2="75000" y2="80926"/>
                        <a14:foregroundMark x1="75000" y1="81111" x2="77000" y2="75370"/>
                        <a14:foregroundMark x1="77000" y1="75000" x2="78000" y2="67222"/>
                        <a14:foregroundMark x1="77667" y1="66667" x2="76667" y2="60000"/>
                        <a14:foregroundMark x1="76667" y1="59259" x2="81000" y2="57407"/>
                        <a14:foregroundMark x1="81167" y1="57407" x2="86167" y2="53889"/>
                        <a14:foregroundMark x1="86333" y1="53704" x2="91000" y2="47593"/>
                        <a14:foregroundMark x1="91167" y1="47407" x2="93667" y2="40741"/>
                        <a14:foregroundMark x1="93833" y1="40000" x2="94500" y2="32037"/>
                        <a14:foregroundMark x1="94833" y1="31852" x2="93333" y2="23704"/>
                        <a14:backgroundMark x1="51000" y1="98148" x2="56167" y2="98148"/>
                        <a14:backgroundMark x1="74667" y1="86296" x2="78500" y2="75926"/>
                        <a14:backgroundMark x1="45333" y1="97037" x2="48167" y2="98148"/>
                        <a14:backgroundMark x1="43667" y1="95926" x2="45333" y2="97037"/>
                        <a14:backgroundMark x1="43167" y1="95185" x2="45500" y2="96481"/>
                        <a14:backgroundMark x1="58333" y1="97778" x2="61167" y2="96852"/>
                        <a14:backgroundMark x1="62667" y1="96667" x2="65333" y2="94815"/>
                        <a14:backgroundMark x1="77667" y1="60370" x2="80000" y2="59259"/>
                        <a14:backgroundMark x1="80833" y1="58889" x2="84333" y2="56852"/>
                        <a14:backgroundMark x1="85000" y1="56296" x2="88167" y2="53704"/>
                        <a14:backgroundMark x1="88500" y1="53333" x2="90667" y2="50000"/>
                        <a14:backgroundMark x1="91000" y1="49444" x2="92667" y2="45741"/>
                        <a14:backgroundMark x1="95167" y1="30185" x2="95333" y2="35556"/>
                        <a14:backgroundMark x1="94333" y1="25185" x2="94667" y2="27593"/>
                        <a14:backgroundMark x1="93500" y1="23704" x2="94333" y2="25926"/>
                        <a14:backgroundMark x1="78000" y1="75556" x2="76667" y2="80000"/>
                        <a14:backgroundMark x1="76167" y1="81481" x2="73833" y2="8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08" y="5528404"/>
            <a:ext cx="1326809" cy="11941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1" b="97788" l="1824" r="99005">
                        <a14:foregroundMark x1="12106" y1="20575" x2="10945" y2="35177"/>
                        <a14:foregroundMark x1="10282" y1="57301" x2="10282" y2="57301"/>
                        <a14:foregroundMark x1="11774" y1="20133" x2="14428" y2="13053"/>
                        <a14:foregroundMark x1="6302" y1="12168" x2="11443" y2="8850"/>
                        <a14:foregroundMark x1="14594" y1="7743" x2="20398" y2="6858"/>
                        <a14:foregroundMark x1="15091" y1="12611" x2="16252" y2="10619"/>
                        <a14:foregroundMark x1="5804" y1="59071" x2="11277" y2="62611"/>
                        <a14:foregroundMark x1="11111" y1="63496" x2="20232" y2="69248"/>
                        <a14:foregroundMark x1="26866" y1="70354" x2="33665" y2="63938"/>
                        <a14:foregroundMark x1="33167" y1="65487" x2="35158" y2="63717"/>
                        <a14:foregroundMark x1="14594" y1="32965" x2="18076" y2="31858"/>
                        <a14:foregroundMark x1="17579" y1="31858" x2="17745" y2="30531"/>
                        <a14:foregroundMark x1="28027" y1="7080" x2="34660" y2="13274"/>
                        <a14:foregroundMark x1="33665" y1="13053" x2="36153" y2="19469"/>
                        <a14:foregroundMark x1="32007" y1="24779" x2="24710" y2="31637"/>
                        <a14:foregroundMark x1="28027" y1="30973" x2="36650" y2="35177"/>
                        <a14:foregroundMark x1="36153" y1="35177" x2="42454" y2="41150"/>
                        <a14:foregroundMark x1="51244" y1="51327" x2="58043" y2="64381"/>
                        <a14:foregroundMark x1="41294" y1="40929" x2="40962" y2="55310"/>
                        <a14:foregroundMark x1="62852" y1="66150" x2="66003" y2="61283"/>
                        <a14:foregroundMark x1="66335" y1="60619" x2="68657" y2="51106"/>
                        <a14:foregroundMark x1="69320" y1="47345" x2="69652" y2="34956"/>
                        <a14:foregroundMark x1="69320" y1="35177" x2="62852" y2="34071"/>
                        <a14:foregroundMark x1="62355" y1="33850" x2="62355" y2="17699"/>
                        <a14:foregroundMark x1="62189" y1="17035" x2="66667" y2="7743"/>
                        <a14:foregroundMark x1="66667" y1="7965" x2="71144" y2="19469"/>
                        <a14:foregroundMark x1="72637" y1="24779" x2="74461" y2="30310"/>
                        <a14:foregroundMark x1="74461" y1="30310" x2="74129" y2="44469"/>
                        <a14:foregroundMark x1="73632" y1="44912" x2="76949" y2="48894"/>
                        <a14:foregroundMark x1="77280" y1="49336" x2="81758" y2="41372"/>
                        <a14:foregroundMark x1="81924" y1="40929" x2="81758" y2="28319"/>
                        <a14:foregroundMark x1="81924" y1="28097" x2="87396" y2="37389"/>
                        <a14:foregroundMark x1="87231" y1="38496" x2="90547" y2="55973"/>
                        <a14:foregroundMark x1="90713" y1="56858" x2="92537" y2="75885"/>
                        <a14:foregroundMark x1="5307" y1="92920" x2="5473" y2="93805"/>
                        <a14:foregroundMark x1="5804" y1="92699" x2="7297" y2="78097"/>
                        <a14:foregroundMark x1="9453" y1="93142" x2="11277" y2="74558"/>
                        <a14:foregroundMark x1="12106" y1="80088" x2="13599" y2="77434"/>
                        <a14:foregroundMark x1="13267" y1="78097" x2="16252" y2="77434"/>
                        <a14:foregroundMark x1="14428" y1="78761" x2="13267" y2="94248"/>
                        <a14:foregroundMark x1="16086" y1="84513" x2="17081" y2="92035"/>
                        <a14:foregroundMark x1="19071" y1="78761" x2="20066" y2="76991"/>
                        <a14:foregroundMark x1="19403" y1="92478" x2="20564" y2="87168"/>
                        <a14:foregroundMark x1="22388" y1="78097" x2="22388" y2="83407"/>
                        <a14:foregroundMark x1="21891" y1="93805" x2="23881" y2="90487"/>
                        <a14:foregroundMark x1="24710" y1="86947" x2="25705" y2="80088"/>
                        <a14:foregroundMark x1="28856" y1="92478" x2="29353" y2="93584"/>
                        <a14:foregroundMark x1="29685" y1="90708" x2="31012" y2="77876"/>
                        <a14:foregroundMark x1="41625" y1="78540" x2="40464" y2="76327"/>
                        <a14:foregroundMark x1="46269" y1="78540" x2="46434" y2="80531"/>
                        <a14:foregroundMark x1="50249" y1="78097" x2="50415" y2="85841"/>
                        <a14:foregroundMark x1="54063" y1="85841" x2="55058" y2="76327"/>
                        <a14:foregroundMark x1="58375" y1="84071" x2="58209" y2="76549"/>
                        <a14:foregroundMark x1="61857" y1="80752" x2="62355" y2="83407"/>
                        <a14:foregroundMark x1="66998" y1="81416" x2="67993" y2="81195"/>
                        <a14:foregroundMark x1="72139" y1="77655" x2="73300" y2="83407"/>
                        <a14:foregroundMark x1="76285" y1="76770" x2="76451" y2="85177"/>
                        <a14:foregroundMark x1="77778" y1="82743" x2="78109" y2="78761"/>
                        <a14:foregroundMark x1="82919" y1="81637" x2="83914" y2="81416"/>
                        <a14:foregroundMark x1="88226" y1="80088" x2="87231" y2="76106"/>
                        <a14:foregroundMark x1="87894" y1="81858" x2="87894" y2="86726"/>
                        <a14:foregroundMark x1="86401" y1="76770" x2="87562" y2="81637"/>
                        <a14:foregroundMark x1="88391" y1="79425" x2="89221" y2="75885"/>
                        <a14:foregroundMark x1="70481" y1="86504" x2="71808" y2="76770"/>
                        <a14:foregroundMark x1="53234" y1="90265" x2="51907" y2="89823"/>
                        <a14:foregroundMark x1="50580" y1="91814" x2="52405" y2="92478"/>
                        <a14:foregroundMark x1="57048" y1="90265" x2="55721" y2="93805"/>
                        <a14:foregroundMark x1="70149" y1="94469" x2="68325" y2="93805"/>
                        <a14:foregroundMark x1="77114" y1="90265" x2="75622" y2="89823"/>
                        <a14:foregroundMark x1="79768" y1="92478" x2="79934" y2="94027"/>
                        <a14:foregroundMark x1="85904" y1="92920" x2="86235" y2="94912"/>
                        <a14:foregroundMark x1="83416" y1="93805" x2="83416" y2="91814"/>
                        <a14:foregroundMark x1="91045" y1="94912" x2="91045" y2="91814"/>
                        <a14:foregroundMark x1="95357" y1="95133" x2="95357" y2="91814"/>
                        <a14:foregroundMark x1="5638" y1="91150" x2="5638" y2="91150"/>
                        <a14:foregroundMark x1="5970" y1="88717" x2="5970" y2="88717"/>
                        <a14:foregroundMark x1="10282" y1="86947" x2="10282" y2="86947"/>
                        <a14:foregroundMark x1="10945" y1="80310" x2="10945" y2="80310"/>
                        <a14:foregroundMark x1="31593" y1="81882" x2="32115" y2="90592"/>
                        <a14:foregroundMark x1="43342" y1="80488" x2="43864" y2="93728"/>
                        <a14:foregroundMark x1="44125" y1="93031" x2="46475" y2="82927"/>
                        <a14:foregroundMark x1="66580" y1="76655" x2="66580" y2="87108"/>
                        <a14:foregroundMark x1="67885" y1="82578" x2="69191" y2="87108"/>
                        <a14:foregroundMark x1="62141" y1="79443" x2="62663" y2="76307"/>
                        <a14:foregroundMark x1="64230" y1="76307" x2="65535" y2="79094"/>
                        <a14:foregroundMark x1="62402" y1="84321" x2="63185" y2="87108"/>
                        <a14:foregroundMark x1="63708" y1="87108" x2="65274" y2="84321"/>
                        <a14:foregroundMark x1="83551" y1="81882" x2="85379" y2="87456"/>
                        <a14:foregroundMark x1="83029" y1="82578" x2="82768" y2="86411"/>
                        <a14:foregroundMark x1="82768" y1="81882" x2="83029" y2="76307"/>
                        <a14:foregroundMark x1="84856" y1="79094" x2="84595" y2="77352"/>
                        <a14:foregroundMark x1="80679" y1="77352" x2="81201" y2="82927"/>
                        <a14:foregroundMark x1="80940" y1="83275" x2="80157" y2="86760"/>
                        <a14:foregroundMark x1="79112" y1="86760" x2="78329" y2="79791"/>
                        <a14:foregroundMark x1="78329" y1="78397" x2="79112" y2="75958"/>
                        <a14:foregroundMark x1="68407" y1="76307" x2="68930" y2="79443"/>
                        <a14:foregroundMark x1="79373" y1="75958" x2="80940" y2="77700"/>
                        <a14:foregroundMark x1="48825" y1="93031" x2="49347" y2="94425"/>
                        <a14:foregroundMark x1="61880" y1="90592" x2="60052" y2="94425"/>
                        <a14:foregroundMark x1="73107" y1="94077" x2="74413" y2="94077"/>
                        <a14:foregroundMark x1="65013" y1="93728" x2="66841" y2="89199"/>
                        <a14:foregroundMark x1="87990" y1="93031" x2="89295" y2="94077"/>
                        <a14:foregroundMark x1="69191" y1="90244" x2="71802" y2="89895"/>
                        <a14:foregroundMark x1="78590" y1="94425" x2="80940" y2="94425"/>
                        <a14:foregroundMark x1="73107" y1="83972" x2="73890" y2="86760"/>
                        <a14:foregroundMark x1="60052" y1="76655" x2="60836" y2="78397"/>
                        <a14:foregroundMark x1="60836" y1="84321" x2="59791" y2="87108"/>
                        <a14:foregroundMark x1="55614" y1="79791" x2="56919" y2="86760"/>
                        <a14:foregroundMark x1="60836" y1="83624" x2="60836" y2="83624"/>
                        <a14:foregroundMark x1="60052" y1="81533" x2="60052" y2="81533"/>
                        <a14:backgroundMark x1="11774" y1="76991" x2="11277" y2="79425"/>
                        <a14:backgroundMark x1="55390" y1="82080" x2="55390" y2="82080"/>
                        <a14:backgroundMark x1="60033" y1="78761" x2="60033" y2="78761"/>
                        <a14:backgroundMark x1="60033" y1="84956" x2="60033" y2="84956"/>
                        <a14:backgroundMark x1="67993" y1="78982" x2="67993" y2="78982"/>
                        <a14:backgroundMark x1="72305" y1="82080" x2="72305" y2="82080"/>
                        <a14:backgroundMark x1="84080" y1="79204" x2="84080" y2="79204"/>
                        <a14:backgroundMark x1="87562" y1="80752" x2="87562" y2="80752"/>
                        <a14:backgroundMark x1="21559" y1="83628" x2="21559" y2="83628"/>
                        <a14:backgroundMark x1="21393" y1="81858" x2="21393" y2="81858"/>
                        <a14:backgroundMark x1="21559" y1="80310" x2="21559" y2="80310"/>
                        <a14:backgroundMark x1="10945" y1="81416" x2="10945" y2="81416"/>
                        <a14:backgroundMark x1="84909" y1="92478" x2="84909" y2="92478"/>
                        <a14:backgroundMark x1="84577" y1="95133" x2="84577" y2="95133"/>
                        <a14:backgroundMark x1="89718" y1="93142" x2="89718" y2="93142"/>
                        <a14:backgroundMark x1="89386" y1="95133" x2="89386" y2="95133"/>
                        <a14:backgroundMark x1="94527" y1="93805" x2="94527" y2="93805"/>
                        <a14:backgroundMark x1="79634" y1="78746" x2="79634" y2="84669"/>
                        <a14:backgroundMark x1="79634" y1="86063" x2="79634" y2="85366"/>
                        <a14:backgroundMark x1="69974" y1="84669" x2="69713" y2="87108"/>
                        <a14:backgroundMark x1="44909" y1="86063" x2="45431" y2="82578"/>
                        <a14:backgroundMark x1="61097" y1="81533" x2="61097" y2="81533"/>
                        <a14:backgroundMark x1="61619" y1="79791" x2="61619" y2="79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20" y="1874832"/>
            <a:ext cx="1593052" cy="119412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8953F7-9245-44F2-B472-B869ABB880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04285"/>
            <a:ext cx="2224220" cy="64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00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324"/>
          <p:cNvSpPr>
            <a:spLocks noChangeArrowheads="1"/>
          </p:cNvSpPr>
          <p:nvPr/>
        </p:nvSpPr>
        <p:spPr bwMode="auto">
          <a:xfrm rot="-10782491" flipH="1" flipV="1">
            <a:off x="4051300" y="4654550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/>
          <a:p>
            <a:endParaRPr lang="zh-TW" altLang="en-US"/>
          </a:p>
        </p:txBody>
      </p:sp>
      <p:sp>
        <p:nvSpPr>
          <p:cNvPr id="3075" name="AutoShape 324"/>
          <p:cNvSpPr>
            <a:spLocks noChangeArrowheads="1"/>
          </p:cNvSpPr>
          <p:nvPr/>
        </p:nvSpPr>
        <p:spPr bwMode="auto">
          <a:xfrm rot="-10782491" flipH="1" flipV="1">
            <a:off x="4711700" y="2957513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/>
          <a:p>
            <a:endParaRPr lang="zh-TW" altLang="en-US"/>
          </a:p>
        </p:txBody>
      </p:sp>
      <p:sp>
        <p:nvSpPr>
          <p:cNvPr id="5765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04813"/>
          </a:xfrm>
          <a:gradFill rotWithShape="0">
            <a:gsLst>
              <a:gs pos="0">
                <a:srgbClr val="6BB2B2"/>
              </a:gs>
              <a:gs pos="50000">
                <a:srgbClr val="99FFFF"/>
              </a:gs>
              <a:gs pos="100000">
                <a:srgbClr val="6BB2B2"/>
              </a:gs>
            </a:gsLst>
            <a:lin ang="5400000" scaled="1"/>
          </a:gradFill>
          <a:ln w="76200" cap="flat">
            <a:solidFill>
              <a:schemeClr val="bg2"/>
            </a:solidFill>
            <a:miter lim="800000"/>
            <a:headEnd/>
            <a:tailEnd/>
          </a:ln>
        </p:spPr>
        <p:txBody>
          <a:bodyPr tIns="381000" bIns="381000" rtlCol="0">
            <a:normAutofit fontScale="90000"/>
          </a:bodyPr>
          <a:lstStyle/>
          <a:p>
            <a:pPr eaLnBrk="1" fontAlgn="b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國立台灣海洋大學力學聲響振動實驗室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(NTOU/MSV Lab)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2024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</a:endParaRPr>
          </a:p>
        </p:txBody>
      </p:sp>
      <p:sp>
        <p:nvSpPr>
          <p:cNvPr id="3077" name="Rectangle 226"/>
          <p:cNvSpPr>
            <a:spLocks noChangeArrowheads="1"/>
          </p:cNvSpPr>
          <p:nvPr/>
        </p:nvSpPr>
        <p:spPr bwMode="auto">
          <a:xfrm>
            <a:off x="6416675" y="2827338"/>
            <a:ext cx="287338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78" name="Rectangle 171" descr="信紙"/>
          <p:cNvSpPr>
            <a:spLocks noChangeArrowheads="1"/>
          </p:cNvSpPr>
          <p:nvPr/>
        </p:nvSpPr>
        <p:spPr bwMode="auto">
          <a:xfrm>
            <a:off x="3800475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79" name="Rectangle 203" descr="橡木色"/>
          <p:cNvSpPr>
            <a:spLocks noChangeArrowheads="1"/>
          </p:cNvSpPr>
          <p:nvPr/>
        </p:nvSpPr>
        <p:spPr bwMode="auto">
          <a:xfrm>
            <a:off x="5568950" y="1968500"/>
            <a:ext cx="719138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80" name="Rectangle 202" descr="橡木色"/>
          <p:cNvSpPr>
            <a:spLocks noChangeArrowheads="1"/>
          </p:cNvSpPr>
          <p:nvPr/>
        </p:nvSpPr>
        <p:spPr bwMode="auto">
          <a:xfrm>
            <a:off x="4852988" y="1970088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81" name="Rectangle 201" descr="橡木色"/>
          <p:cNvSpPr>
            <a:spLocks noChangeArrowheads="1"/>
          </p:cNvSpPr>
          <p:nvPr/>
        </p:nvSpPr>
        <p:spPr bwMode="auto">
          <a:xfrm>
            <a:off x="4106863" y="1966913"/>
            <a:ext cx="747712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82" name="Rectangle 185" descr="信紙"/>
          <p:cNvSpPr>
            <a:spLocks noChangeArrowheads="1"/>
          </p:cNvSpPr>
          <p:nvPr/>
        </p:nvSpPr>
        <p:spPr bwMode="auto">
          <a:xfrm>
            <a:off x="6308725" y="625475"/>
            <a:ext cx="360363" cy="5397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3" name="Rectangle 16"/>
          <p:cNvSpPr>
            <a:spLocks noChangeArrowheads="1"/>
          </p:cNvSpPr>
          <p:nvPr/>
        </p:nvSpPr>
        <p:spPr bwMode="auto">
          <a:xfrm>
            <a:off x="6411913" y="2279650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4" name="Rectangle 18"/>
          <p:cNvSpPr>
            <a:spLocks noChangeArrowheads="1"/>
          </p:cNvSpPr>
          <p:nvPr/>
        </p:nvSpPr>
        <p:spPr bwMode="auto">
          <a:xfrm>
            <a:off x="6411913" y="337502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5" name="Rectangle 19"/>
          <p:cNvSpPr>
            <a:spLocks noChangeArrowheads="1"/>
          </p:cNvSpPr>
          <p:nvPr/>
        </p:nvSpPr>
        <p:spPr bwMode="auto">
          <a:xfrm>
            <a:off x="6411913" y="392747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6" name="Rectangle 20"/>
          <p:cNvSpPr>
            <a:spLocks noChangeArrowheads="1"/>
          </p:cNvSpPr>
          <p:nvPr/>
        </p:nvSpPr>
        <p:spPr bwMode="auto">
          <a:xfrm>
            <a:off x="6413500" y="4476750"/>
            <a:ext cx="287338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7" name="AutoShape 27"/>
          <p:cNvSpPr>
            <a:spLocks noChangeAspect="1" noChangeArrowheads="1"/>
          </p:cNvSpPr>
          <p:nvPr/>
        </p:nvSpPr>
        <p:spPr bwMode="auto">
          <a:xfrm rot="10800000" flipH="1" flipV="1">
            <a:off x="3178175" y="1563688"/>
            <a:ext cx="360363" cy="3587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李應德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徐文信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范佳銘</a:t>
            </a:r>
          </a:p>
        </p:txBody>
      </p:sp>
      <p:sp>
        <p:nvSpPr>
          <p:cNvPr id="3088" name="Rectangle 42" descr="信紙"/>
          <p:cNvSpPr>
            <a:spLocks noChangeArrowheads="1"/>
          </p:cNvSpPr>
          <p:nvPr/>
        </p:nvSpPr>
        <p:spPr bwMode="auto">
          <a:xfrm>
            <a:off x="1692275" y="2841625"/>
            <a:ext cx="287338" cy="22431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9" name="AutoShape 44"/>
          <p:cNvSpPr>
            <a:spLocks noChangeArrowheads="1"/>
          </p:cNvSpPr>
          <p:nvPr/>
        </p:nvSpPr>
        <p:spPr bwMode="auto">
          <a:xfrm>
            <a:off x="2090738" y="5372100"/>
            <a:ext cx="287337" cy="287338"/>
          </a:xfrm>
          <a:prstGeom prst="upArrow">
            <a:avLst>
              <a:gd name="adj1" fmla="val 50000"/>
              <a:gd name="adj2" fmla="val 49996"/>
            </a:avLst>
          </a:prstGeom>
          <a:solidFill>
            <a:srgbClr val="FF00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90" name="Rectangle 45"/>
          <p:cNvSpPr>
            <a:spLocks noChangeArrowheads="1"/>
          </p:cNvSpPr>
          <p:nvPr/>
        </p:nvSpPr>
        <p:spPr bwMode="auto">
          <a:xfrm>
            <a:off x="1990725" y="5116513"/>
            <a:ext cx="5397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入口</a:t>
            </a:r>
          </a:p>
        </p:txBody>
      </p:sp>
      <p:sp>
        <p:nvSpPr>
          <p:cNvPr id="3091" name="Rectangle 49"/>
          <p:cNvSpPr>
            <a:spLocks noChangeArrowheads="1"/>
          </p:cNvSpPr>
          <p:nvPr/>
        </p:nvSpPr>
        <p:spPr bwMode="auto">
          <a:xfrm>
            <a:off x="6411913" y="5026025"/>
            <a:ext cx="287337" cy="53975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92" name="Line 92"/>
          <p:cNvSpPr>
            <a:spLocks noChangeShapeType="1"/>
          </p:cNvSpPr>
          <p:nvPr/>
        </p:nvSpPr>
        <p:spPr bwMode="auto">
          <a:xfrm>
            <a:off x="1666875" y="627063"/>
            <a:ext cx="0" cy="5038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3" name="Line 93"/>
          <p:cNvSpPr>
            <a:spLocks noChangeShapeType="1"/>
          </p:cNvSpPr>
          <p:nvPr/>
        </p:nvSpPr>
        <p:spPr bwMode="auto">
          <a:xfrm>
            <a:off x="1866900" y="5659438"/>
            <a:ext cx="3603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4" name="Line 97"/>
          <p:cNvSpPr>
            <a:spLocks noChangeShapeType="1"/>
          </p:cNvSpPr>
          <p:nvPr/>
        </p:nvSpPr>
        <p:spPr bwMode="auto">
          <a:xfrm flipV="1">
            <a:off x="6699250" y="620713"/>
            <a:ext cx="3175" cy="507206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5" name="Line 99"/>
          <p:cNvSpPr>
            <a:spLocks noChangeShapeType="1"/>
          </p:cNvSpPr>
          <p:nvPr/>
        </p:nvSpPr>
        <p:spPr bwMode="auto">
          <a:xfrm flipH="1" flipV="1">
            <a:off x="1685925" y="5267325"/>
            <a:ext cx="360363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96" name="Rectangle 54" descr="橡木色"/>
          <p:cNvSpPr>
            <a:spLocks noChangeArrowheads="1"/>
          </p:cNvSpPr>
          <p:nvPr/>
        </p:nvSpPr>
        <p:spPr bwMode="auto">
          <a:xfrm>
            <a:off x="3963988" y="3565525"/>
            <a:ext cx="847725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97" name="Rectangle 126" descr="橡木色"/>
          <p:cNvSpPr>
            <a:spLocks noChangeArrowheads="1"/>
          </p:cNvSpPr>
          <p:nvPr/>
        </p:nvSpPr>
        <p:spPr bwMode="auto">
          <a:xfrm>
            <a:off x="2698750" y="1987550"/>
            <a:ext cx="1408113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098" name="Rectangle 134" descr="信紙"/>
          <p:cNvSpPr>
            <a:spLocks noChangeArrowheads="1"/>
          </p:cNvSpPr>
          <p:nvPr/>
        </p:nvSpPr>
        <p:spPr bwMode="auto">
          <a:xfrm>
            <a:off x="2454275" y="4710113"/>
            <a:ext cx="719138" cy="90011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99" name="Rectangle 158" descr="橡木色"/>
          <p:cNvSpPr>
            <a:spLocks noChangeArrowheads="1"/>
          </p:cNvSpPr>
          <p:nvPr/>
        </p:nvSpPr>
        <p:spPr bwMode="auto">
          <a:xfrm>
            <a:off x="5553075" y="3565525"/>
            <a:ext cx="642938" cy="2873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00" name="Arc 159" descr="橡木色"/>
          <p:cNvSpPr>
            <a:spLocks/>
          </p:cNvSpPr>
          <p:nvPr/>
        </p:nvSpPr>
        <p:spPr bwMode="auto">
          <a:xfrm rot="5400000">
            <a:off x="4897438" y="5305425"/>
            <a:ext cx="287338" cy="287337"/>
          </a:xfrm>
          <a:custGeom>
            <a:avLst/>
            <a:gdLst>
              <a:gd name="T0" fmla="*/ 0 w 21712"/>
              <a:gd name="T1" fmla="*/ 0 h 21600"/>
              <a:gd name="T2" fmla="*/ 2147483647 w 21712"/>
              <a:gd name="T3" fmla="*/ 2147483647 h 21600"/>
              <a:gd name="T4" fmla="*/ 2147483647 w 21712"/>
              <a:gd name="T5" fmla="*/ 2147483647 h 21600"/>
              <a:gd name="T6" fmla="*/ 0 60000 65536"/>
              <a:gd name="T7" fmla="*/ 0 60000 65536"/>
              <a:gd name="T8" fmla="*/ 0 60000 65536"/>
              <a:gd name="T9" fmla="*/ 0 w 21712"/>
              <a:gd name="T10" fmla="*/ 0 h 21600"/>
              <a:gd name="T11" fmla="*/ 21712 w 2171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12" h="21600" fill="none" extrusionOk="0">
                <a:moveTo>
                  <a:pt x="0" y="0"/>
                </a:moveTo>
                <a:cubicBezTo>
                  <a:pt x="37" y="0"/>
                  <a:pt x="74" y="-1"/>
                  <a:pt x="112" y="0"/>
                </a:cubicBezTo>
                <a:cubicBezTo>
                  <a:pt x="12041" y="0"/>
                  <a:pt x="21712" y="9670"/>
                  <a:pt x="21712" y="21600"/>
                </a:cubicBezTo>
              </a:path>
              <a:path w="21712" h="21600" stroke="0" extrusionOk="0">
                <a:moveTo>
                  <a:pt x="0" y="0"/>
                </a:moveTo>
                <a:cubicBezTo>
                  <a:pt x="37" y="0"/>
                  <a:pt x="74" y="-1"/>
                  <a:pt x="112" y="0"/>
                </a:cubicBezTo>
                <a:cubicBezTo>
                  <a:pt x="12041" y="0"/>
                  <a:pt x="21712" y="9670"/>
                  <a:pt x="21712" y="21600"/>
                </a:cubicBezTo>
                <a:lnTo>
                  <a:pt x="112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>
            <a:solidFill>
              <a:srgbClr val="FFCC99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zh-TW" altLang="en-US"/>
          </a:p>
        </p:txBody>
      </p:sp>
      <p:sp>
        <p:nvSpPr>
          <p:cNvPr id="3101" name="Rectangle 166" descr="信紙"/>
          <p:cNvSpPr>
            <a:spLocks noChangeArrowheads="1"/>
          </p:cNvSpPr>
          <p:nvPr/>
        </p:nvSpPr>
        <p:spPr bwMode="auto">
          <a:xfrm>
            <a:off x="2711450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2" name="Text Box 169"/>
          <p:cNvSpPr txBox="1">
            <a:spLocks noChangeArrowheads="1"/>
          </p:cNvSpPr>
          <p:nvPr/>
        </p:nvSpPr>
        <p:spPr bwMode="auto">
          <a:xfrm>
            <a:off x="1781175" y="625475"/>
            <a:ext cx="900113" cy="3603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  <p:txBody>
          <a:bodyPr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00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3103" name="Rectangle 170" descr="信紙"/>
          <p:cNvSpPr>
            <a:spLocks noChangeArrowheads="1"/>
          </p:cNvSpPr>
          <p:nvPr/>
        </p:nvSpPr>
        <p:spPr bwMode="auto">
          <a:xfrm>
            <a:off x="3254375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4" name="Rectangle 172" descr="信紙"/>
          <p:cNvSpPr>
            <a:spLocks noChangeArrowheads="1"/>
          </p:cNvSpPr>
          <p:nvPr/>
        </p:nvSpPr>
        <p:spPr bwMode="auto">
          <a:xfrm>
            <a:off x="4338638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5" name="Rectangle 173" descr="信紙"/>
          <p:cNvSpPr>
            <a:spLocks noChangeArrowheads="1"/>
          </p:cNvSpPr>
          <p:nvPr/>
        </p:nvSpPr>
        <p:spPr bwMode="auto">
          <a:xfrm>
            <a:off x="4870450" y="625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6" name="Rectangle 174" descr="信紙"/>
          <p:cNvSpPr>
            <a:spLocks noChangeArrowheads="1"/>
          </p:cNvSpPr>
          <p:nvPr/>
        </p:nvSpPr>
        <p:spPr bwMode="auto">
          <a:xfrm>
            <a:off x="5411788" y="627063"/>
            <a:ext cx="53975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7" name="Rectangle 177" descr="信紙"/>
          <p:cNvSpPr>
            <a:spLocks noChangeArrowheads="1"/>
          </p:cNvSpPr>
          <p:nvPr/>
        </p:nvSpPr>
        <p:spPr bwMode="auto">
          <a:xfrm>
            <a:off x="2974975" y="2276475"/>
            <a:ext cx="563563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8" name="Rectangle 178" descr="信紙"/>
          <p:cNvSpPr>
            <a:spLocks noChangeArrowheads="1"/>
          </p:cNvSpPr>
          <p:nvPr/>
        </p:nvSpPr>
        <p:spPr bwMode="auto">
          <a:xfrm>
            <a:off x="2428875" y="2276475"/>
            <a:ext cx="539750" cy="28733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09" name="Rectangle 180"/>
          <p:cNvSpPr>
            <a:spLocks noChangeArrowheads="1"/>
          </p:cNvSpPr>
          <p:nvPr/>
        </p:nvSpPr>
        <p:spPr bwMode="auto">
          <a:xfrm>
            <a:off x="5843588" y="1347788"/>
            <a:ext cx="823912" cy="900112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10" name="Rectangle 181"/>
          <p:cNvSpPr>
            <a:spLocks noChangeArrowheads="1"/>
          </p:cNvSpPr>
          <p:nvPr/>
        </p:nvSpPr>
        <p:spPr bwMode="auto">
          <a:xfrm>
            <a:off x="6248400" y="1171575"/>
            <a:ext cx="414338" cy="179388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11" name="Line 87"/>
          <p:cNvSpPr>
            <a:spLocks noChangeShapeType="1"/>
          </p:cNvSpPr>
          <p:nvPr/>
        </p:nvSpPr>
        <p:spPr bwMode="auto">
          <a:xfrm flipH="1">
            <a:off x="1666875" y="646113"/>
            <a:ext cx="5065713" cy="6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12" name="Line 101"/>
          <p:cNvSpPr>
            <a:spLocks noChangeShapeType="1"/>
          </p:cNvSpPr>
          <p:nvPr/>
        </p:nvSpPr>
        <p:spPr bwMode="auto">
          <a:xfrm flipH="1">
            <a:off x="2422525" y="2263775"/>
            <a:ext cx="426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13" name="Line 96"/>
          <p:cNvSpPr>
            <a:spLocks noChangeShapeType="1"/>
          </p:cNvSpPr>
          <p:nvPr/>
        </p:nvSpPr>
        <p:spPr bwMode="auto">
          <a:xfrm>
            <a:off x="2586038" y="5668963"/>
            <a:ext cx="4318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14" name="Rectangle 186" descr="橡木色"/>
          <p:cNvSpPr>
            <a:spLocks noChangeArrowheads="1"/>
          </p:cNvSpPr>
          <p:nvPr/>
        </p:nvSpPr>
        <p:spPr bwMode="auto">
          <a:xfrm>
            <a:off x="4821238" y="3563938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5" name="Rectangle 188" descr="橡木色"/>
          <p:cNvSpPr>
            <a:spLocks noChangeArrowheads="1"/>
          </p:cNvSpPr>
          <p:nvPr/>
        </p:nvSpPr>
        <p:spPr bwMode="auto">
          <a:xfrm rot="10800000">
            <a:off x="4899025" y="45799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6" name="Rectangle 191" descr="橡木色"/>
          <p:cNvSpPr>
            <a:spLocks noChangeArrowheads="1"/>
          </p:cNvSpPr>
          <p:nvPr/>
        </p:nvSpPr>
        <p:spPr bwMode="auto">
          <a:xfrm>
            <a:off x="4035425" y="5300663"/>
            <a:ext cx="857250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7" name="Rectangle 192" descr="橡木色"/>
          <p:cNvSpPr>
            <a:spLocks noChangeArrowheads="1"/>
          </p:cNvSpPr>
          <p:nvPr/>
        </p:nvSpPr>
        <p:spPr bwMode="auto">
          <a:xfrm rot="10800000">
            <a:off x="4899025" y="3860800"/>
            <a:ext cx="287338" cy="7191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8" name="Rectangle 193" descr="橡木色"/>
          <p:cNvSpPr>
            <a:spLocks noChangeArrowheads="1"/>
          </p:cNvSpPr>
          <p:nvPr/>
        </p:nvSpPr>
        <p:spPr bwMode="auto">
          <a:xfrm rot="10800000">
            <a:off x="5187950" y="3860800"/>
            <a:ext cx="287338" cy="71913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19" name="Rectangle 194" descr="橡木色"/>
          <p:cNvSpPr>
            <a:spLocks noChangeArrowheads="1"/>
          </p:cNvSpPr>
          <p:nvPr/>
        </p:nvSpPr>
        <p:spPr bwMode="auto">
          <a:xfrm rot="10800000">
            <a:off x="5187950" y="45799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0" name="Rectangle 195" descr="橡木色"/>
          <p:cNvSpPr>
            <a:spLocks noChangeArrowheads="1"/>
          </p:cNvSpPr>
          <p:nvPr/>
        </p:nvSpPr>
        <p:spPr bwMode="auto">
          <a:xfrm>
            <a:off x="5481638" y="5300663"/>
            <a:ext cx="719137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1" name="Rectangle 196" descr="橡木色"/>
          <p:cNvSpPr>
            <a:spLocks noChangeArrowheads="1"/>
          </p:cNvSpPr>
          <p:nvPr/>
        </p:nvSpPr>
        <p:spPr bwMode="auto">
          <a:xfrm rot="5400000">
            <a:off x="3157538" y="3009900"/>
            <a:ext cx="890588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2" name="Rectangle 197" descr="橡木色"/>
          <p:cNvSpPr>
            <a:spLocks noChangeArrowheads="1"/>
          </p:cNvSpPr>
          <p:nvPr/>
        </p:nvSpPr>
        <p:spPr bwMode="auto">
          <a:xfrm rot="10800000">
            <a:off x="4395788" y="2852738"/>
            <a:ext cx="287337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3" name="Rectangle 199" descr="橡木色"/>
          <p:cNvSpPr>
            <a:spLocks noChangeArrowheads="1"/>
          </p:cNvSpPr>
          <p:nvPr/>
        </p:nvSpPr>
        <p:spPr bwMode="auto">
          <a:xfrm rot="10800000">
            <a:off x="5330825" y="2852738"/>
            <a:ext cx="287338" cy="7191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4" name="Rectangle 204" descr="橡木色"/>
          <p:cNvSpPr>
            <a:spLocks noChangeArrowheads="1"/>
          </p:cNvSpPr>
          <p:nvPr/>
        </p:nvSpPr>
        <p:spPr bwMode="auto">
          <a:xfrm>
            <a:off x="4106863" y="1412875"/>
            <a:ext cx="360362" cy="5397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5" name="Rectangle 207" descr="橡木色"/>
          <p:cNvSpPr>
            <a:spLocks noChangeArrowheads="1"/>
          </p:cNvSpPr>
          <p:nvPr/>
        </p:nvSpPr>
        <p:spPr bwMode="auto">
          <a:xfrm>
            <a:off x="5554663" y="1419225"/>
            <a:ext cx="287337" cy="5397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26" name="Line 82"/>
          <p:cNvSpPr>
            <a:spLocks noChangeShapeType="1"/>
          </p:cNvSpPr>
          <p:nvPr/>
        </p:nvSpPr>
        <p:spPr bwMode="auto">
          <a:xfrm rot="5400000">
            <a:off x="6608763" y="5405437"/>
            <a:ext cx="1588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127" name="Rectangle 187"/>
          <p:cNvSpPr>
            <a:spLocks noChangeArrowheads="1"/>
          </p:cNvSpPr>
          <p:nvPr/>
        </p:nvSpPr>
        <p:spPr bwMode="auto">
          <a:xfrm>
            <a:off x="3459163" y="3571875"/>
            <a:ext cx="508000" cy="576263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28" name="Text Box 233"/>
          <p:cNvSpPr txBox="1">
            <a:spLocks noChangeArrowheads="1"/>
          </p:cNvSpPr>
          <p:nvPr/>
        </p:nvSpPr>
        <p:spPr bwMode="auto">
          <a:xfrm>
            <a:off x="3340100" y="4305300"/>
            <a:ext cx="3683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29" name="AutoShape 240"/>
          <p:cNvSpPr>
            <a:spLocks noChangeArrowheads="1"/>
          </p:cNvSpPr>
          <p:nvPr/>
        </p:nvSpPr>
        <p:spPr bwMode="auto">
          <a:xfrm rot="10800000" flipH="1" flipV="1">
            <a:off x="4683125" y="1412875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陳正宗</a:t>
            </a:r>
          </a:p>
        </p:txBody>
      </p:sp>
      <p:sp>
        <p:nvSpPr>
          <p:cNvPr id="3130" name="Rectangle 242" descr="橡木色"/>
          <p:cNvSpPr>
            <a:spLocks noChangeArrowheads="1"/>
          </p:cNvSpPr>
          <p:nvPr/>
        </p:nvSpPr>
        <p:spPr bwMode="auto">
          <a:xfrm rot="10800000">
            <a:off x="2873375" y="2708275"/>
            <a:ext cx="574675" cy="9366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作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200">
                <a:latin typeface="標楷體" panose="03000509000000000000" pitchFamily="65" charset="-120"/>
                <a:ea typeface="標楷體" panose="03000509000000000000" pitchFamily="65" charset="-120"/>
              </a:rPr>
              <a:t>台</a:t>
            </a:r>
          </a:p>
        </p:txBody>
      </p:sp>
      <p:sp>
        <p:nvSpPr>
          <p:cNvPr id="3131" name="Oval 244" descr="橡樹"/>
          <p:cNvSpPr>
            <a:spLocks noChangeArrowheads="1"/>
          </p:cNvSpPr>
          <p:nvPr/>
        </p:nvSpPr>
        <p:spPr bwMode="auto">
          <a:xfrm>
            <a:off x="2882900" y="908050"/>
            <a:ext cx="936625" cy="504825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32" name="AutoShape 251"/>
          <p:cNvSpPr>
            <a:spLocks noChangeArrowheads="1"/>
          </p:cNvSpPr>
          <p:nvPr/>
        </p:nvSpPr>
        <p:spPr bwMode="auto">
          <a:xfrm rot="10800000" flipH="1" flipV="1">
            <a:off x="3098800" y="1412875"/>
            <a:ext cx="142875" cy="714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3133" name="AutoShape 252"/>
          <p:cNvSpPr>
            <a:spLocks noChangeArrowheads="1"/>
          </p:cNvSpPr>
          <p:nvPr/>
        </p:nvSpPr>
        <p:spPr bwMode="auto">
          <a:xfrm rot="10800000" flipH="1" flipV="1">
            <a:off x="3459163" y="1412875"/>
            <a:ext cx="142875" cy="714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3134" name="Rectangle 253" descr="信紙"/>
          <p:cNvSpPr>
            <a:spLocks noChangeArrowheads="1"/>
          </p:cNvSpPr>
          <p:nvPr/>
        </p:nvSpPr>
        <p:spPr bwMode="auto">
          <a:xfrm>
            <a:off x="2370138" y="1816100"/>
            <a:ext cx="319087" cy="4413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6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135" name="Picture 257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32388" y="4032250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6" name="Picture 258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32388" y="4867275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7" name="Picture 259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275262" y="305276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8" name="Picture 260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40225" y="3052763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9" name="Picture 261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03600" y="3052763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0" name="Picture 262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3463" y="4060825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1" name="Picture 264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3462" y="477996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2" name="Picture 265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32262" y="154781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" name="Picture 267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75063" y="1987550"/>
            <a:ext cx="39846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4" name="printer2"/>
          <p:cNvSpPr>
            <a:spLocks noEditPoints="1" noChangeArrowheads="1"/>
          </p:cNvSpPr>
          <p:nvPr/>
        </p:nvSpPr>
        <p:spPr bwMode="auto">
          <a:xfrm rot="10800000">
            <a:off x="4125913" y="2008188"/>
            <a:ext cx="503237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sp>
        <p:nvSpPr>
          <p:cNvPr id="3145" name="printer2"/>
          <p:cNvSpPr>
            <a:spLocks noEditPoints="1" noChangeArrowheads="1"/>
          </p:cNvSpPr>
          <p:nvPr/>
        </p:nvSpPr>
        <p:spPr bwMode="auto">
          <a:xfrm rot="10800000">
            <a:off x="4683125" y="3600450"/>
            <a:ext cx="503238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sp>
        <p:nvSpPr>
          <p:cNvPr id="3146" name="printer2"/>
          <p:cNvSpPr>
            <a:spLocks noEditPoints="1" noChangeArrowheads="1"/>
          </p:cNvSpPr>
          <p:nvPr/>
        </p:nvSpPr>
        <p:spPr bwMode="auto">
          <a:xfrm rot="-5400000">
            <a:off x="5168107" y="4490244"/>
            <a:ext cx="360362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endParaRPr lang="zh-TW" altLang="en-US"/>
          </a:p>
        </p:txBody>
      </p:sp>
      <p:sp>
        <p:nvSpPr>
          <p:cNvPr id="3147" name="AutoShape 274"/>
          <p:cNvSpPr>
            <a:spLocks noChangeAspect="1" noChangeArrowheads="1"/>
          </p:cNvSpPr>
          <p:nvPr/>
        </p:nvSpPr>
        <p:spPr bwMode="auto">
          <a:xfrm rot="10800000" flipH="1" flipV="1">
            <a:off x="3708400" y="1581150"/>
            <a:ext cx="346075" cy="368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郭世榮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呂學育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李為民</a:t>
            </a:r>
          </a:p>
        </p:txBody>
      </p:sp>
      <p:sp>
        <p:nvSpPr>
          <p:cNvPr id="3148" name="AutoShape 275"/>
          <p:cNvSpPr>
            <a:spLocks noChangeAspect="1" noChangeArrowheads="1"/>
          </p:cNvSpPr>
          <p:nvPr/>
        </p:nvSpPr>
        <p:spPr bwMode="auto">
          <a:xfrm rot="10800000" flipH="1" flipV="1">
            <a:off x="2738438" y="1557338"/>
            <a:ext cx="334962" cy="3889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陳義麟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陳桂鴻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zh-TW" altLang="en-US" sz="1000">
                <a:latin typeface="標楷體" panose="03000509000000000000" pitchFamily="65" charset="-120"/>
                <a:ea typeface="標楷體" panose="03000509000000000000" pitchFamily="65" charset="-120"/>
              </a:rPr>
              <a:t>李家瑋</a:t>
            </a:r>
            <a:endParaRPr lang="en-US" altLang="zh-TW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49" name="Rectangle 278" descr="橡木色"/>
          <p:cNvSpPr>
            <a:spLocks noChangeArrowheads="1"/>
          </p:cNvSpPr>
          <p:nvPr/>
        </p:nvSpPr>
        <p:spPr bwMode="auto">
          <a:xfrm>
            <a:off x="3675063" y="5300663"/>
            <a:ext cx="857250" cy="28733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50" name="Rectangle 284"/>
          <p:cNvSpPr>
            <a:spLocks noChangeArrowheads="1"/>
          </p:cNvSpPr>
          <p:nvPr/>
        </p:nvSpPr>
        <p:spPr bwMode="auto">
          <a:xfrm>
            <a:off x="3179763" y="4587875"/>
            <a:ext cx="503237" cy="973138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20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1" name="Rectangle 313"/>
          <p:cNvSpPr>
            <a:spLocks noChangeArrowheads="1"/>
          </p:cNvSpPr>
          <p:nvPr/>
        </p:nvSpPr>
        <p:spPr bwMode="auto">
          <a:xfrm>
            <a:off x="4167188" y="14239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sp>
        <p:nvSpPr>
          <p:cNvPr id="3152" name="Rectangle 315" descr="信紙"/>
          <p:cNvSpPr>
            <a:spLocks noChangeArrowheads="1"/>
          </p:cNvSpPr>
          <p:nvPr/>
        </p:nvSpPr>
        <p:spPr bwMode="auto">
          <a:xfrm>
            <a:off x="3538538" y="2284413"/>
            <a:ext cx="576262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3" name="Rectangle 316" descr="信紙"/>
          <p:cNvSpPr>
            <a:spLocks noChangeArrowheads="1"/>
          </p:cNvSpPr>
          <p:nvPr/>
        </p:nvSpPr>
        <p:spPr bwMode="auto">
          <a:xfrm>
            <a:off x="4114800" y="2284413"/>
            <a:ext cx="576263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4" name="Rectangle 317" descr="信紙"/>
          <p:cNvSpPr>
            <a:spLocks noChangeArrowheads="1"/>
          </p:cNvSpPr>
          <p:nvPr/>
        </p:nvSpPr>
        <p:spPr bwMode="auto">
          <a:xfrm>
            <a:off x="4691063" y="2284413"/>
            <a:ext cx="647700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5" name="Rectangle 319" descr="信紙"/>
          <p:cNvSpPr>
            <a:spLocks noChangeArrowheads="1"/>
          </p:cNvSpPr>
          <p:nvPr/>
        </p:nvSpPr>
        <p:spPr bwMode="auto">
          <a:xfrm>
            <a:off x="5338763" y="2284413"/>
            <a:ext cx="1008062" cy="2873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56" name="Rectangle 184" descr="信紙"/>
          <p:cNvSpPr>
            <a:spLocks noChangeArrowheads="1"/>
          </p:cNvSpPr>
          <p:nvPr/>
        </p:nvSpPr>
        <p:spPr bwMode="auto">
          <a:xfrm rot="-5400000">
            <a:off x="5160169" y="5128419"/>
            <a:ext cx="215900" cy="576262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vert="eaVert"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600">
                <a:latin typeface="標楷體" panose="03000509000000000000" pitchFamily="65" charset="-120"/>
                <a:ea typeface="標楷體" panose="03000509000000000000" pitchFamily="65" charset="-120"/>
              </a:rPr>
              <a:t>SERVER</a:t>
            </a:r>
          </a:p>
        </p:txBody>
      </p:sp>
      <p:sp>
        <p:nvSpPr>
          <p:cNvPr id="3157" name="Rectangle 321" descr="橡木色"/>
          <p:cNvSpPr>
            <a:spLocks noChangeArrowheads="1"/>
          </p:cNvSpPr>
          <p:nvPr/>
        </p:nvSpPr>
        <p:spPr bwMode="auto">
          <a:xfrm>
            <a:off x="1704975" y="1131888"/>
            <a:ext cx="288925" cy="10795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zh-TW" sz="2400">
              <a:latin typeface="Times New Roman" panose="02020603050405020304" pitchFamily="18" charset="0"/>
            </a:endParaRPr>
          </a:p>
        </p:txBody>
      </p:sp>
      <p:pic>
        <p:nvPicPr>
          <p:cNvPr id="3158" name="Picture 280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11312" y="1331913"/>
            <a:ext cx="39846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9" name="printer2"/>
          <p:cNvSpPr>
            <a:spLocks noEditPoints="1" noChangeArrowheads="1"/>
          </p:cNvSpPr>
          <p:nvPr/>
        </p:nvSpPr>
        <p:spPr bwMode="auto">
          <a:xfrm rot="10800000">
            <a:off x="4330700" y="5308600"/>
            <a:ext cx="503238" cy="2159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0 w 21600"/>
              <a:gd name="T19" fmla="*/ 2147483647 h 21600"/>
              <a:gd name="T20" fmla="*/ 0 w 21600"/>
              <a:gd name="T21" fmla="*/ 2147483647 h 21600"/>
              <a:gd name="T22" fmla="*/ 2147483647 w 21600"/>
              <a:gd name="T23" fmla="*/ 0 h 2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1397 w 21600"/>
              <a:gd name="T37" fmla="*/ 23298 h 21600"/>
              <a:gd name="T38" fmla="*/ 20266 w 21600"/>
              <a:gd name="T39" fmla="*/ 311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 extrusionOk="0">
                <a:moveTo>
                  <a:pt x="10673" y="0"/>
                </a:moveTo>
                <a:lnTo>
                  <a:pt x="19186" y="0"/>
                </a:lnTo>
                <a:lnTo>
                  <a:pt x="21600" y="4703"/>
                </a:lnTo>
                <a:lnTo>
                  <a:pt x="21600" y="10800"/>
                </a:lnTo>
                <a:lnTo>
                  <a:pt x="21600" y="16548"/>
                </a:lnTo>
                <a:lnTo>
                  <a:pt x="18042" y="16548"/>
                </a:lnTo>
                <a:lnTo>
                  <a:pt x="18042" y="21600"/>
                </a:lnTo>
                <a:lnTo>
                  <a:pt x="10673" y="21600"/>
                </a:lnTo>
                <a:lnTo>
                  <a:pt x="3176" y="21600"/>
                </a:lnTo>
                <a:lnTo>
                  <a:pt x="3176" y="16548"/>
                </a:lnTo>
                <a:lnTo>
                  <a:pt x="0" y="16548"/>
                </a:lnTo>
                <a:lnTo>
                  <a:pt x="0" y="10800"/>
                </a:lnTo>
                <a:lnTo>
                  <a:pt x="0" y="4703"/>
                </a:lnTo>
                <a:lnTo>
                  <a:pt x="2414" y="0"/>
                </a:lnTo>
                <a:lnTo>
                  <a:pt x="10673" y="0"/>
                </a:lnTo>
                <a:close/>
              </a:path>
              <a:path w="21600" h="21600" extrusionOk="0">
                <a:moveTo>
                  <a:pt x="0" y="4703"/>
                </a:moveTo>
                <a:lnTo>
                  <a:pt x="3558" y="4703"/>
                </a:lnTo>
                <a:lnTo>
                  <a:pt x="17026" y="4703"/>
                </a:lnTo>
                <a:lnTo>
                  <a:pt x="21600" y="4703"/>
                </a:lnTo>
                <a:lnTo>
                  <a:pt x="0" y="4703"/>
                </a:lnTo>
                <a:moveTo>
                  <a:pt x="16518" y="4703"/>
                </a:moveTo>
                <a:lnTo>
                  <a:pt x="16518" y="10452"/>
                </a:lnTo>
                <a:lnTo>
                  <a:pt x="0" y="10452"/>
                </a:lnTo>
                <a:moveTo>
                  <a:pt x="4320" y="16548"/>
                </a:moveTo>
                <a:lnTo>
                  <a:pt x="4320" y="17419"/>
                </a:lnTo>
                <a:lnTo>
                  <a:pt x="4320" y="20555"/>
                </a:lnTo>
                <a:lnTo>
                  <a:pt x="4320" y="21600"/>
                </a:lnTo>
                <a:lnTo>
                  <a:pt x="4320" y="16548"/>
                </a:lnTo>
                <a:moveTo>
                  <a:pt x="16899" y="16548"/>
                </a:moveTo>
                <a:lnTo>
                  <a:pt x="16899" y="17419"/>
                </a:lnTo>
                <a:lnTo>
                  <a:pt x="16899" y="20555"/>
                </a:lnTo>
                <a:lnTo>
                  <a:pt x="16899" y="21600"/>
                </a:lnTo>
                <a:lnTo>
                  <a:pt x="16899" y="16548"/>
                </a:lnTo>
                <a:moveTo>
                  <a:pt x="15247" y="14981"/>
                </a:moveTo>
                <a:lnTo>
                  <a:pt x="15247" y="10452"/>
                </a:lnTo>
                <a:lnTo>
                  <a:pt x="16899" y="16548"/>
                </a:lnTo>
                <a:lnTo>
                  <a:pt x="18042" y="16548"/>
                </a:lnTo>
                <a:lnTo>
                  <a:pt x="16518" y="10452"/>
                </a:lnTo>
                <a:moveTo>
                  <a:pt x="15247" y="14981"/>
                </a:moveTo>
                <a:lnTo>
                  <a:pt x="15247" y="14981"/>
                </a:lnTo>
                <a:lnTo>
                  <a:pt x="16772" y="17942"/>
                </a:lnTo>
                <a:lnTo>
                  <a:pt x="4447" y="17942"/>
                </a:lnTo>
                <a:lnTo>
                  <a:pt x="5972" y="14981"/>
                </a:lnTo>
                <a:lnTo>
                  <a:pt x="5972" y="10452"/>
                </a:lnTo>
                <a:lnTo>
                  <a:pt x="4320" y="16548"/>
                </a:lnTo>
                <a:lnTo>
                  <a:pt x="3176" y="16548"/>
                </a:lnTo>
                <a:lnTo>
                  <a:pt x="4701" y="10452"/>
                </a:lnTo>
                <a:moveTo>
                  <a:pt x="20202" y="5574"/>
                </a:moveTo>
                <a:lnTo>
                  <a:pt x="20711" y="5574"/>
                </a:lnTo>
                <a:lnTo>
                  <a:pt x="20711" y="7839"/>
                </a:lnTo>
                <a:lnTo>
                  <a:pt x="20202" y="7839"/>
                </a:lnTo>
                <a:lnTo>
                  <a:pt x="20202" y="5574"/>
                </a:lnTo>
                <a:moveTo>
                  <a:pt x="5972" y="14981"/>
                </a:moveTo>
                <a:lnTo>
                  <a:pt x="7496" y="14981"/>
                </a:lnTo>
                <a:lnTo>
                  <a:pt x="13341" y="14981"/>
                </a:lnTo>
                <a:lnTo>
                  <a:pt x="15247" y="1498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/>
          <a:lstStyle/>
          <a:p>
            <a:endParaRPr lang="zh-TW" altLang="en-US"/>
          </a:p>
        </p:txBody>
      </p:sp>
      <p:pic>
        <p:nvPicPr>
          <p:cNvPr id="3160" name="Picture 323" descr="MCj0345639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7001">
            <a:off x="2908300" y="3132138"/>
            <a:ext cx="3984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1" name="AutoShape 325"/>
          <p:cNvSpPr>
            <a:spLocks noChangeArrowheads="1"/>
          </p:cNvSpPr>
          <p:nvPr/>
        </p:nvSpPr>
        <p:spPr bwMode="auto">
          <a:xfrm rot="10800000" flipH="1" flipV="1">
            <a:off x="5554663" y="3981450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周彥廷</a:t>
            </a:r>
          </a:p>
        </p:txBody>
      </p:sp>
      <p:sp>
        <p:nvSpPr>
          <p:cNvPr id="3162" name="AutoShape 326"/>
          <p:cNvSpPr>
            <a:spLocks noChangeArrowheads="1"/>
          </p:cNvSpPr>
          <p:nvPr/>
        </p:nvSpPr>
        <p:spPr bwMode="auto">
          <a:xfrm rot="10800000" flipH="1" flipV="1">
            <a:off x="5554663" y="4660900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400">
                <a:latin typeface="Times New Roman" panose="02020603050405020304" pitchFamily="18" charset="0"/>
                <a:ea typeface="標楷體" panose="03000509000000000000" pitchFamily="65" charset="-120"/>
              </a:rPr>
              <a:t>高聖凱</a:t>
            </a:r>
            <a:endParaRPr kumimoji="0" lang="zh-TW" altLang="en-US" sz="1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63" name="AutoShape 118"/>
          <p:cNvSpPr>
            <a:spLocks noChangeArrowheads="1"/>
          </p:cNvSpPr>
          <p:nvPr/>
        </p:nvSpPr>
        <p:spPr bwMode="auto">
          <a:xfrm rot="-10782491" flipH="1" flipV="1">
            <a:off x="3835400" y="2963863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游以暄</a:t>
            </a:r>
            <a:endParaRPr kumimoji="0" lang="en-US" altLang="zh-TW" sz="140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04038" y="690563"/>
            <a:ext cx="1190625" cy="4502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6975475" y="1200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09" name="矩形 108"/>
          <p:cNvSpPr/>
          <p:nvPr/>
        </p:nvSpPr>
        <p:spPr>
          <a:xfrm>
            <a:off x="6975475" y="13525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0" name="矩形 109"/>
          <p:cNvSpPr/>
          <p:nvPr/>
        </p:nvSpPr>
        <p:spPr>
          <a:xfrm>
            <a:off x="6975475" y="15049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1" name="矩形 110"/>
          <p:cNvSpPr/>
          <p:nvPr/>
        </p:nvSpPr>
        <p:spPr>
          <a:xfrm>
            <a:off x="6975475" y="16573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2" name="矩形 111"/>
          <p:cNvSpPr/>
          <p:nvPr/>
        </p:nvSpPr>
        <p:spPr>
          <a:xfrm>
            <a:off x="6975475" y="18097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3" name="矩形 112"/>
          <p:cNvSpPr/>
          <p:nvPr/>
        </p:nvSpPr>
        <p:spPr>
          <a:xfrm>
            <a:off x="6975475" y="1962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4" name="矩形 113"/>
          <p:cNvSpPr/>
          <p:nvPr/>
        </p:nvSpPr>
        <p:spPr>
          <a:xfrm>
            <a:off x="6975475" y="21145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5" name="矩形 114"/>
          <p:cNvSpPr/>
          <p:nvPr/>
        </p:nvSpPr>
        <p:spPr>
          <a:xfrm>
            <a:off x="6975475" y="22669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6" name="矩形 115"/>
          <p:cNvSpPr/>
          <p:nvPr/>
        </p:nvSpPr>
        <p:spPr>
          <a:xfrm>
            <a:off x="6975475" y="24193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7" name="矩形 116"/>
          <p:cNvSpPr/>
          <p:nvPr/>
        </p:nvSpPr>
        <p:spPr>
          <a:xfrm>
            <a:off x="6975475" y="25717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8" name="矩形 117"/>
          <p:cNvSpPr/>
          <p:nvPr/>
        </p:nvSpPr>
        <p:spPr>
          <a:xfrm>
            <a:off x="6975475" y="272415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9" name="矩形 118"/>
          <p:cNvSpPr/>
          <p:nvPr/>
        </p:nvSpPr>
        <p:spPr>
          <a:xfrm>
            <a:off x="6975475" y="2881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0" name="矩形 119"/>
          <p:cNvSpPr/>
          <p:nvPr/>
        </p:nvSpPr>
        <p:spPr>
          <a:xfrm>
            <a:off x="6975475" y="3033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1" name="矩形 120"/>
          <p:cNvSpPr/>
          <p:nvPr/>
        </p:nvSpPr>
        <p:spPr>
          <a:xfrm>
            <a:off x="6975475" y="3186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2" name="矩形 121"/>
          <p:cNvSpPr/>
          <p:nvPr/>
        </p:nvSpPr>
        <p:spPr>
          <a:xfrm>
            <a:off x="6975475" y="3338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3" name="矩形 122"/>
          <p:cNvSpPr/>
          <p:nvPr/>
        </p:nvSpPr>
        <p:spPr>
          <a:xfrm>
            <a:off x="6975475" y="3490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4" name="矩形 123"/>
          <p:cNvSpPr/>
          <p:nvPr/>
        </p:nvSpPr>
        <p:spPr>
          <a:xfrm>
            <a:off x="6975475" y="3643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5" name="矩形 124"/>
          <p:cNvSpPr/>
          <p:nvPr/>
        </p:nvSpPr>
        <p:spPr>
          <a:xfrm>
            <a:off x="6975475" y="3795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6" name="矩形 125"/>
          <p:cNvSpPr/>
          <p:nvPr/>
        </p:nvSpPr>
        <p:spPr>
          <a:xfrm>
            <a:off x="6975475" y="3948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7" name="矩形 126"/>
          <p:cNvSpPr/>
          <p:nvPr/>
        </p:nvSpPr>
        <p:spPr>
          <a:xfrm>
            <a:off x="6975475" y="4100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8" name="矩形 127"/>
          <p:cNvSpPr/>
          <p:nvPr/>
        </p:nvSpPr>
        <p:spPr>
          <a:xfrm>
            <a:off x="6975475" y="4252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9" name="矩形 128"/>
          <p:cNvSpPr/>
          <p:nvPr/>
        </p:nvSpPr>
        <p:spPr>
          <a:xfrm>
            <a:off x="6975475" y="4405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0" name="矩形 129"/>
          <p:cNvSpPr/>
          <p:nvPr/>
        </p:nvSpPr>
        <p:spPr>
          <a:xfrm>
            <a:off x="6975475" y="4568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1" name="矩形 130"/>
          <p:cNvSpPr/>
          <p:nvPr/>
        </p:nvSpPr>
        <p:spPr>
          <a:xfrm>
            <a:off x="6975475" y="4721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2" name="矩形 131"/>
          <p:cNvSpPr/>
          <p:nvPr/>
        </p:nvSpPr>
        <p:spPr>
          <a:xfrm>
            <a:off x="6975475" y="4873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3" name="矩形 132"/>
          <p:cNvSpPr/>
          <p:nvPr/>
        </p:nvSpPr>
        <p:spPr>
          <a:xfrm>
            <a:off x="6975475" y="5026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4" name="矩形 133"/>
          <p:cNvSpPr/>
          <p:nvPr/>
        </p:nvSpPr>
        <p:spPr>
          <a:xfrm>
            <a:off x="6975475" y="5178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5" name="矩形 134"/>
          <p:cNvSpPr/>
          <p:nvPr/>
        </p:nvSpPr>
        <p:spPr>
          <a:xfrm>
            <a:off x="7959725" y="55499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6" name="矩形 135"/>
          <p:cNvSpPr/>
          <p:nvPr/>
        </p:nvSpPr>
        <p:spPr>
          <a:xfrm>
            <a:off x="7732713" y="57324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7" name="矩形 136"/>
          <p:cNvSpPr/>
          <p:nvPr/>
        </p:nvSpPr>
        <p:spPr>
          <a:xfrm>
            <a:off x="7732713" y="58848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8" name="矩形 137"/>
          <p:cNvSpPr/>
          <p:nvPr/>
        </p:nvSpPr>
        <p:spPr>
          <a:xfrm>
            <a:off x="7567613" y="556418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9" name="矩形 138"/>
          <p:cNvSpPr/>
          <p:nvPr/>
        </p:nvSpPr>
        <p:spPr>
          <a:xfrm>
            <a:off x="6742113" y="576580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0" name="矩形 139"/>
          <p:cNvSpPr/>
          <p:nvPr/>
        </p:nvSpPr>
        <p:spPr>
          <a:xfrm>
            <a:off x="6884988" y="5922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1" name="矩形 140"/>
          <p:cNvSpPr/>
          <p:nvPr/>
        </p:nvSpPr>
        <p:spPr>
          <a:xfrm>
            <a:off x="6884988" y="6075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2" name="矩形 141"/>
          <p:cNvSpPr/>
          <p:nvPr/>
        </p:nvSpPr>
        <p:spPr>
          <a:xfrm>
            <a:off x="6884988" y="6227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3" name="矩形 142"/>
          <p:cNvSpPr/>
          <p:nvPr/>
        </p:nvSpPr>
        <p:spPr>
          <a:xfrm>
            <a:off x="6884988" y="6373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4" name="矩形 143"/>
          <p:cNvSpPr/>
          <p:nvPr/>
        </p:nvSpPr>
        <p:spPr>
          <a:xfrm>
            <a:off x="7912100" y="1216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5" name="矩形 144"/>
          <p:cNvSpPr/>
          <p:nvPr/>
        </p:nvSpPr>
        <p:spPr>
          <a:xfrm>
            <a:off x="7912100" y="1368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6" name="矩形 145"/>
          <p:cNvSpPr/>
          <p:nvPr/>
        </p:nvSpPr>
        <p:spPr>
          <a:xfrm>
            <a:off x="7912100" y="1520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7" name="矩形 146"/>
          <p:cNvSpPr/>
          <p:nvPr/>
        </p:nvSpPr>
        <p:spPr>
          <a:xfrm>
            <a:off x="7912100" y="1673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8" name="矩形 147"/>
          <p:cNvSpPr/>
          <p:nvPr/>
        </p:nvSpPr>
        <p:spPr>
          <a:xfrm>
            <a:off x="7912100" y="1825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49" name="矩形 148"/>
          <p:cNvSpPr/>
          <p:nvPr/>
        </p:nvSpPr>
        <p:spPr>
          <a:xfrm>
            <a:off x="7912100" y="1978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0" name="矩形 149"/>
          <p:cNvSpPr/>
          <p:nvPr/>
        </p:nvSpPr>
        <p:spPr>
          <a:xfrm>
            <a:off x="7912100" y="21304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1" name="矩形 150"/>
          <p:cNvSpPr/>
          <p:nvPr/>
        </p:nvSpPr>
        <p:spPr>
          <a:xfrm>
            <a:off x="7912100" y="22828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2" name="矩形 151"/>
          <p:cNvSpPr/>
          <p:nvPr/>
        </p:nvSpPr>
        <p:spPr>
          <a:xfrm>
            <a:off x="7912100" y="24352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3" name="矩形 152"/>
          <p:cNvSpPr/>
          <p:nvPr/>
        </p:nvSpPr>
        <p:spPr>
          <a:xfrm>
            <a:off x="7912100" y="25876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4" name="矩形 153"/>
          <p:cNvSpPr/>
          <p:nvPr/>
        </p:nvSpPr>
        <p:spPr>
          <a:xfrm>
            <a:off x="7912100" y="2740025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5" name="矩形 154"/>
          <p:cNvSpPr/>
          <p:nvPr/>
        </p:nvSpPr>
        <p:spPr>
          <a:xfrm>
            <a:off x="7912100" y="2895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6" name="矩形 155"/>
          <p:cNvSpPr/>
          <p:nvPr/>
        </p:nvSpPr>
        <p:spPr>
          <a:xfrm>
            <a:off x="7912100" y="30480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7" name="矩形 156"/>
          <p:cNvSpPr/>
          <p:nvPr/>
        </p:nvSpPr>
        <p:spPr>
          <a:xfrm>
            <a:off x="7912100" y="32004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8" name="矩形 157"/>
          <p:cNvSpPr/>
          <p:nvPr/>
        </p:nvSpPr>
        <p:spPr>
          <a:xfrm>
            <a:off x="7912100" y="33528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59" name="矩形 158"/>
          <p:cNvSpPr/>
          <p:nvPr/>
        </p:nvSpPr>
        <p:spPr>
          <a:xfrm>
            <a:off x="7912100" y="35052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0" name="矩形 159"/>
          <p:cNvSpPr/>
          <p:nvPr/>
        </p:nvSpPr>
        <p:spPr>
          <a:xfrm>
            <a:off x="7912100" y="3657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1" name="矩形 160"/>
          <p:cNvSpPr/>
          <p:nvPr/>
        </p:nvSpPr>
        <p:spPr>
          <a:xfrm>
            <a:off x="7912100" y="38100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2" name="矩形 161"/>
          <p:cNvSpPr/>
          <p:nvPr/>
        </p:nvSpPr>
        <p:spPr>
          <a:xfrm>
            <a:off x="7912100" y="39624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3" name="矩形 162"/>
          <p:cNvSpPr/>
          <p:nvPr/>
        </p:nvSpPr>
        <p:spPr>
          <a:xfrm>
            <a:off x="7912100" y="41148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4" name="矩形 163"/>
          <p:cNvSpPr/>
          <p:nvPr/>
        </p:nvSpPr>
        <p:spPr>
          <a:xfrm>
            <a:off x="7912100" y="42672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5" name="矩形 164"/>
          <p:cNvSpPr/>
          <p:nvPr/>
        </p:nvSpPr>
        <p:spPr>
          <a:xfrm>
            <a:off x="7912100" y="4419600"/>
            <a:ext cx="71438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6" name="矩形 165"/>
          <p:cNvSpPr/>
          <p:nvPr/>
        </p:nvSpPr>
        <p:spPr>
          <a:xfrm>
            <a:off x="7912100" y="45831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7" name="矩形 166"/>
          <p:cNvSpPr/>
          <p:nvPr/>
        </p:nvSpPr>
        <p:spPr>
          <a:xfrm>
            <a:off x="7912100" y="47355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8" name="矩形 167"/>
          <p:cNvSpPr/>
          <p:nvPr/>
        </p:nvSpPr>
        <p:spPr>
          <a:xfrm>
            <a:off x="7912100" y="48879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9" name="矩形 168"/>
          <p:cNvSpPr/>
          <p:nvPr/>
        </p:nvSpPr>
        <p:spPr>
          <a:xfrm>
            <a:off x="7912100" y="50403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0" name="矩形 169"/>
          <p:cNvSpPr/>
          <p:nvPr/>
        </p:nvSpPr>
        <p:spPr>
          <a:xfrm>
            <a:off x="7912100" y="5192713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1" name="矩形 170"/>
          <p:cNvSpPr/>
          <p:nvPr/>
        </p:nvSpPr>
        <p:spPr>
          <a:xfrm>
            <a:off x="8896350" y="556418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2" name="矩形 171"/>
          <p:cNvSpPr/>
          <p:nvPr/>
        </p:nvSpPr>
        <p:spPr>
          <a:xfrm>
            <a:off x="8669338" y="5746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3" name="矩形 172"/>
          <p:cNvSpPr/>
          <p:nvPr/>
        </p:nvSpPr>
        <p:spPr>
          <a:xfrm>
            <a:off x="8669338" y="58991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4" name="矩形 173"/>
          <p:cNvSpPr/>
          <p:nvPr/>
        </p:nvSpPr>
        <p:spPr>
          <a:xfrm>
            <a:off x="8504238" y="557847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5" name="矩形 174"/>
          <p:cNvSpPr/>
          <p:nvPr/>
        </p:nvSpPr>
        <p:spPr>
          <a:xfrm>
            <a:off x="7678738" y="578008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6" name="矩形 175"/>
          <p:cNvSpPr/>
          <p:nvPr/>
        </p:nvSpPr>
        <p:spPr>
          <a:xfrm>
            <a:off x="7821613" y="59372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7" name="矩形 176"/>
          <p:cNvSpPr/>
          <p:nvPr/>
        </p:nvSpPr>
        <p:spPr>
          <a:xfrm>
            <a:off x="7821613" y="60896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8" name="矩形 177"/>
          <p:cNvSpPr/>
          <p:nvPr/>
        </p:nvSpPr>
        <p:spPr>
          <a:xfrm>
            <a:off x="7821613" y="62420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79" name="矩形 178"/>
          <p:cNvSpPr/>
          <p:nvPr/>
        </p:nvSpPr>
        <p:spPr>
          <a:xfrm>
            <a:off x="7821613" y="638810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3237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1279525"/>
            <a:ext cx="6699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8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3944938"/>
            <a:ext cx="66516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39" name="群組 3"/>
          <p:cNvGrpSpPr>
            <a:grpSpLocks/>
          </p:cNvGrpSpPr>
          <p:nvPr/>
        </p:nvGrpSpPr>
        <p:grpSpPr bwMode="auto">
          <a:xfrm rot="-5400000">
            <a:off x="3725863" y="2286000"/>
            <a:ext cx="1690688" cy="8491537"/>
            <a:chOff x="6457387" y="898168"/>
            <a:chExt cx="2024214" cy="5851884"/>
          </a:xfrm>
        </p:grpSpPr>
        <p:sp>
          <p:nvSpPr>
            <p:cNvPr id="3330" name="Line 97"/>
            <p:cNvSpPr>
              <a:spLocks noChangeShapeType="1"/>
            </p:cNvSpPr>
            <p:nvPr/>
          </p:nvSpPr>
          <p:spPr bwMode="auto">
            <a:xfrm flipV="1">
              <a:off x="6457387" y="1135569"/>
              <a:ext cx="3175" cy="50720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1" name="矩形 180"/>
            <p:cNvSpPr/>
            <p:nvPr/>
          </p:nvSpPr>
          <p:spPr>
            <a:xfrm>
              <a:off x="7284179" y="898168"/>
              <a:ext cx="1191719" cy="585188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2" name="矩形 181"/>
            <p:cNvSpPr/>
            <p:nvPr/>
          </p:nvSpPr>
          <p:spPr>
            <a:xfrm>
              <a:off x="7358305" y="1136663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3" name="矩形 182"/>
            <p:cNvSpPr/>
            <p:nvPr/>
          </p:nvSpPr>
          <p:spPr>
            <a:xfrm>
              <a:off x="7358305" y="1290919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4" name="矩形 183"/>
            <p:cNvSpPr/>
            <p:nvPr/>
          </p:nvSpPr>
          <p:spPr>
            <a:xfrm>
              <a:off x="7358305" y="1442987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5" name="矩形 184"/>
            <p:cNvSpPr/>
            <p:nvPr/>
          </p:nvSpPr>
          <p:spPr>
            <a:xfrm>
              <a:off x="7358305" y="1595055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6" name="矩形 185"/>
            <p:cNvSpPr/>
            <p:nvPr/>
          </p:nvSpPr>
          <p:spPr>
            <a:xfrm>
              <a:off x="7358305" y="1747123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7" name="矩形 186"/>
            <p:cNvSpPr/>
            <p:nvPr/>
          </p:nvSpPr>
          <p:spPr>
            <a:xfrm>
              <a:off x="7358305" y="1900285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8" name="矩形 187"/>
            <p:cNvSpPr/>
            <p:nvPr/>
          </p:nvSpPr>
          <p:spPr>
            <a:xfrm>
              <a:off x="7358304" y="2051259"/>
              <a:ext cx="70325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89" name="矩形 188"/>
            <p:cNvSpPr/>
            <p:nvPr/>
          </p:nvSpPr>
          <p:spPr>
            <a:xfrm>
              <a:off x="7358305" y="220442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0" name="矩形 189"/>
            <p:cNvSpPr/>
            <p:nvPr/>
          </p:nvSpPr>
          <p:spPr>
            <a:xfrm>
              <a:off x="7358305" y="2356489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1" name="矩形 190"/>
            <p:cNvSpPr/>
            <p:nvPr/>
          </p:nvSpPr>
          <p:spPr>
            <a:xfrm>
              <a:off x="7358305" y="250965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2" name="矩形 191"/>
            <p:cNvSpPr/>
            <p:nvPr/>
          </p:nvSpPr>
          <p:spPr>
            <a:xfrm>
              <a:off x="7358305" y="2661720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3" name="矩形 192"/>
            <p:cNvSpPr/>
            <p:nvPr/>
          </p:nvSpPr>
          <p:spPr>
            <a:xfrm>
              <a:off x="7358304" y="2820351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4" name="矩形 193"/>
            <p:cNvSpPr/>
            <p:nvPr/>
          </p:nvSpPr>
          <p:spPr>
            <a:xfrm>
              <a:off x="7358305" y="2972420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5" name="矩形 194"/>
            <p:cNvSpPr/>
            <p:nvPr/>
          </p:nvSpPr>
          <p:spPr>
            <a:xfrm>
              <a:off x="7358304" y="312448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6" name="矩形 195"/>
            <p:cNvSpPr/>
            <p:nvPr/>
          </p:nvSpPr>
          <p:spPr>
            <a:xfrm>
              <a:off x="7358305" y="327655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7" name="矩形 196"/>
            <p:cNvSpPr/>
            <p:nvPr/>
          </p:nvSpPr>
          <p:spPr>
            <a:xfrm>
              <a:off x="7358305" y="3428624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8" name="矩形 197"/>
            <p:cNvSpPr/>
            <p:nvPr/>
          </p:nvSpPr>
          <p:spPr>
            <a:xfrm>
              <a:off x="7358305" y="3580692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199" name="矩形 198"/>
            <p:cNvSpPr/>
            <p:nvPr/>
          </p:nvSpPr>
          <p:spPr>
            <a:xfrm>
              <a:off x="7358304" y="3733854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0" name="矩形 199"/>
            <p:cNvSpPr/>
            <p:nvPr/>
          </p:nvSpPr>
          <p:spPr>
            <a:xfrm>
              <a:off x="7358305" y="388701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1" name="矩形 200"/>
            <p:cNvSpPr/>
            <p:nvPr/>
          </p:nvSpPr>
          <p:spPr>
            <a:xfrm>
              <a:off x="7358304" y="4039083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2" name="矩形 201"/>
            <p:cNvSpPr/>
            <p:nvPr/>
          </p:nvSpPr>
          <p:spPr>
            <a:xfrm>
              <a:off x="7358305" y="4191152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3" name="矩形 202"/>
            <p:cNvSpPr/>
            <p:nvPr/>
          </p:nvSpPr>
          <p:spPr>
            <a:xfrm>
              <a:off x="7358304" y="4346502"/>
              <a:ext cx="70325" cy="68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4" name="矩形 203"/>
            <p:cNvSpPr/>
            <p:nvPr/>
          </p:nvSpPr>
          <p:spPr>
            <a:xfrm>
              <a:off x="7358304" y="4507322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5" name="矩形 204"/>
            <p:cNvSpPr/>
            <p:nvPr/>
          </p:nvSpPr>
          <p:spPr>
            <a:xfrm>
              <a:off x="7358305" y="4659390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6" name="矩形 205"/>
            <p:cNvSpPr/>
            <p:nvPr/>
          </p:nvSpPr>
          <p:spPr>
            <a:xfrm>
              <a:off x="7358304" y="4811458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7" name="矩形 206"/>
            <p:cNvSpPr/>
            <p:nvPr/>
          </p:nvSpPr>
          <p:spPr>
            <a:xfrm>
              <a:off x="7358304" y="4964620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8" name="矩形 207"/>
            <p:cNvSpPr/>
            <p:nvPr/>
          </p:nvSpPr>
          <p:spPr>
            <a:xfrm>
              <a:off x="7358305" y="5116688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09" name="矩形 208"/>
            <p:cNvSpPr/>
            <p:nvPr/>
          </p:nvSpPr>
          <p:spPr>
            <a:xfrm>
              <a:off x="7358304" y="5268756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0" name="矩形 209"/>
            <p:cNvSpPr/>
            <p:nvPr/>
          </p:nvSpPr>
          <p:spPr>
            <a:xfrm>
              <a:off x="7358305" y="5420825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1" name="矩形 210"/>
            <p:cNvSpPr/>
            <p:nvPr/>
          </p:nvSpPr>
          <p:spPr>
            <a:xfrm>
              <a:off x="7358305" y="557398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2" name="矩形 211"/>
            <p:cNvSpPr/>
            <p:nvPr/>
          </p:nvSpPr>
          <p:spPr>
            <a:xfrm>
              <a:off x="7358305" y="5724961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3" name="矩形 212"/>
            <p:cNvSpPr/>
            <p:nvPr/>
          </p:nvSpPr>
          <p:spPr>
            <a:xfrm>
              <a:off x="7358305" y="5877028"/>
              <a:ext cx="70325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4" name="矩形 213"/>
            <p:cNvSpPr/>
            <p:nvPr/>
          </p:nvSpPr>
          <p:spPr>
            <a:xfrm>
              <a:off x="7358304" y="6031284"/>
              <a:ext cx="70325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5" name="矩形 214"/>
            <p:cNvSpPr/>
            <p:nvPr/>
          </p:nvSpPr>
          <p:spPr>
            <a:xfrm>
              <a:off x="7358305" y="6184447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6" name="矩形 215"/>
            <p:cNvSpPr/>
            <p:nvPr/>
          </p:nvSpPr>
          <p:spPr>
            <a:xfrm>
              <a:off x="7358305" y="6335421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7" name="矩形 216"/>
            <p:cNvSpPr/>
            <p:nvPr/>
          </p:nvSpPr>
          <p:spPr>
            <a:xfrm>
              <a:off x="7358305" y="6482019"/>
              <a:ext cx="70325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8" name="矩形 217"/>
            <p:cNvSpPr/>
            <p:nvPr/>
          </p:nvSpPr>
          <p:spPr>
            <a:xfrm>
              <a:off x="8407473" y="115526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19" name="矩形 218"/>
            <p:cNvSpPr/>
            <p:nvPr/>
          </p:nvSpPr>
          <p:spPr>
            <a:xfrm>
              <a:off x="8407473" y="1306234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0" name="矩形 219"/>
            <p:cNvSpPr/>
            <p:nvPr/>
          </p:nvSpPr>
          <p:spPr>
            <a:xfrm>
              <a:off x="8407473" y="1459396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1" name="矩形 220"/>
            <p:cNvSpPr/>
            <p:nvPr/>
          </p:nvSpPr>
          <p:spPr>
            <a:xfrm>
              <a:off x="8407474" y="1610371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2" name="矩形 221"/>
            <p:cNvSpPr/>
            <p:nvPr/>
          </p:nvSpPr>
          <p:spPr>
            <a:xfrm>
              <a:off x="8407474" y="1763533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3" name="矩形 222"/>
            <p:cNvSpPr/>
            <p:nvPr/>
          </p:nvSpPr>
          <p:spPr>
            <a:xfrm>
              <a:off x="8407474" y="1915601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4" name="矩形 223"/>
            <p:cNvSpPr/>
            <p:nvPr/>
          </p:nvSpPr>
          <p:spPr>
            <a:xfrm>
              <a:off x="8407474" y="2067669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5" name="矩形 224"/>
            <p:cNvSpPr/>
            <p:nvPr/>
          </p:nvSpPr>
          <p:spPr>
            <a:xfrm>
              <a:off x="8407474" y="2219737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6" name="矩形 225"/>
            <p:cNvSpPr/>
            <p:nvPr/>
          </p:nvSpPr>
          <p:spPr>
            <a:xfrm>
              <a:off x="8407474" y="2372899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7" name="矩形 226"/>
            <p:cNvSpPr/>
            <p:nvPr/>
          </p:nvSpPr>
          <p:spPr>
            <a:xfrm>
              <a:off x="8407473" y="2526061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8" name="矩形 227"/>
            <p:cNvSpPr/>
            <p:nvPr/>
          </p:nvSpPr>
          <p:spPr>
            <a:xfrm>
              <a:off x="8407473" y="2678129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29" name="矩形 228"/>
            <p:cNvSpPr/>
            <p:nvPr/>
          </p:nvSpPr>
          <p:spPr>
            <a:xfrm>
              <a:off x="8407474" y="2833479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0" name="矩形 229"/>
            <p:cNvSpPr/>
            <p:nvPr/>
          </p:nvSpPr>
          <p:spPr>
            <a:xfrm>
              <a:off x="8407474" y="2985548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1" name="矩形 230"/>
            <p:cNvSpPr/>
            <p:nvPr/>
          </p:nvSpPr>
          <p:spPr>
            <a:xfrm>
              <a:off x="8407474" y="3137615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2" name="矩形 231"/>
            <p:cNvSpPr/>
            <p:nvPr/>
          </p:nvSpPr>
          <p:spPr>
            <a:xfrm>
              <a:off x="8407473" y="3289683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3" name="矩形 232"/>
            <p:cNvSpPr/>
            <p:nvPr/>
          </p:nvSpPr>
          <p:spPr>
            <a:xfrm>
              <a:off x="8407474" y="3441751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4" name="矩形 233"/>
            <p:cNvSpPr/>
            <p:nvPr/>
          </p:nvSpPr>
          <p:spPr>
            <a:xfrm>
              <a:off x="8407474" y="3596008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5" name="矩形 234"/>
            <p:cNvSpPr/>
            <p:nvPr/>
          </p:nvSpPr>
          <p:spPr>
            <a:xfrm>
              <a:off x="8407474" y="3746982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6" name="矩形 235"/>
            <p:cNvSpPr/>
            <p:nvPr/>
          </p:nvSpPr>
          <p:spPr>
            <a:xfrm>
              <a:off x="8407474" y="390014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7" name="矩形 236"/>
            <p:cNvSpPr/>
            <p:nvPr/>
          </p:nvSpPr>
          <p:spPr>
            <a:xfrm>
              <a:off x="8407473" y="4053306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8" name="矩形 237"/>
            <p:cNvSpPr/>
            <p:nvPr/>
          </p:nvSpPr>
          <p:spPr>
            <a:xfrm>
              <a:off x="8407473" y="4206468"/>
              <a:ext cx="74127" cy="73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39" name="矩形 238"/>
            <p:cNvSpPr/>
            <p:nvPr/>
          </p:nvSpPr>
          <p:spPr>
            <a:xfrm>
              <a:off x="8407474" y="435744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0" name="矩形 239"/>
            <p:cNvSpPr/>
            <p:nvPr/>
          </p:nvSpPr>
          <p:spPr>
            <a:xfrm>
              <a:off x="8407474" y="452154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1" name="矩形 240"/>
            <p:cNvSpPr/>
            <p:nvPr/>
          </p:nvSpPr>
          <p:spPr>
            <a:xfrm>
              <a:off x="8407473" y="467361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2" name="矩形 241"/>
            <p:cNvSpPr/>
            <p:nvPr/>
          </p:nvSpPr>
          <p:spPr>
            <a:xfrm>
              <a:off x="8407473" y="4826774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3" name="矩形 242"/>
            <p:cNvSpPr/>
            <p:nvPr/>
          </p:nvSpPr>
          <p:spPr>
            <a:xfrm>
              <a:off x="8407474" y="4978842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4" name="矩形 243"/>
            <p:cNvSpPr/>
            <p:nvPr/>
          </p:nvSpPr>
          <p:spPr>
            <a:xfrm>
              <a:off x="8407473" y="5130910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5" name="矩形 244"/>
            <p:cNvSpPr/>
            <p:nvPr/>
          </p:nvSpPr>
          <p:spPr>
            <a:xfrm>
              <a:off x="8407473" y="5284072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6" name="矩形 245"/>
            <p:cNvSpPr/>
            <p:nvPr/>
          </p:nvSpPr>
          <p:spPr>
            <a:xfrm>
              <a:off x="8407474" y="5436140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7" name="矩形 246"/>
            <p:cNvSpPr/>
            <p:nvPr/>
          </p:nvSpPr>
          <p:spPr>
            <a:xfrm>
              <a:off x="8407474" y="5587114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8" name="矩形 247"/>
            <p:cNvSpPr/>
            <p:nvPr/>
          </p:nvSpPr>
          <p:spPr>
            <a:xfrm>
              <a:off x="8407473" y="574137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49" name="矩形 248"/>
            <p:cNvSpPr/>
            <p:nvPr/>
          </p:nvSpPr>
          <p:spPr>
            <a:xfrm>
              <a:off x="8407474" y="5893439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0" name="矩形 249"/>
            <p:cNvSpPr/>
            <p:nvPr/>
          </p:nvSpPr>
          <p:spPr>
            <a:xfrm>
              <a:off x="8407473" y="6046600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1" name="矩形 250"/>
            <p:cNvSpPr/>
            <p:nvPr/>
          </p:nvSpPr>
          <p:spPr>
            <a:xfrm>
              <a:off x="8407473" y="6198668"/>
              <a:ext cx="74127" cy="70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2" name="矩形 251"/>
            <p:cNvSpPr/>
            <p:nvPr/>
          </p:nvSpPr>
          <p:spPr>
            <a:xfrm>
              <a:off x="8407474" y="6350737"/>
              <a:ext cx="74127" cy="71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253" name="矩形 252"/>
            <p:cNvSpPr/>
            <p:nvPr/>
          </p:nvSpPr>
          <p:spPr>
            <a:xfrm>
              <a:off x="8407474" y="6495147"/>
              <a:ext cx="74127" cy="72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47109" y="1407962"/>
            <a:ext cx="618025" cy="596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4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5027" y="2566629"/>
            <a:ext cx="564551" cy="75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5" name="Picture 80" descr="范佳銘 老師"/>
          <p:cNvPicPr>
            <a:picLocks noChangeAspect="1" noChangeArrowheads="1"/>
          </p:cNvPicPr>
          <p:nvPr/>
        </p:nvPicPr>
        <p:blipFill rotWithShape="1">
          <a:blip r:embed="rId11"/>
          <a:srcRect t="6504" r="91" b="14838"/>
          <a:stretch/>
        </p:blipFill>
        <p:spPr bwMode="auto">
          <a:xfrm>
            <a:off x="3628231" y="5935649"/>
            <a:ext cx="460203" cy="522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855" name="Picture 255" descr="http://www.hc.cust.edu.tw/ase/image00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66210" y="5927818"/>
            <a:ext cx="437131" cy="562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19068" y="5926300"/>
            <a:ext cx="406446" cy="541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8" name="Picture 12" descr="_users_pic_80_8446ae9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61690" y="5901001"/>
            <a:ext cx="431530" cy="574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46" name="圖片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5886450"/>
            <a:ext cx="5730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7" name="AutoShape 282"/>
          <p:cNvSpPr>
            <a:spLocks noChangeArrowheads="1"/>
          </p:cNvSpPr>
          <p:nvPr/>
        </p:nvSpPr>
        <p:spPr bwMode="auto">
          <a:xfrm rot="10800000" flipH="1" flipV="1">
            <a:off x="4022725" y="3987800"/>
            <a:ext cx="558800" cy="5445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3248" name="AutoShape 324"/>
          <p:cNvSpPr>
            <a:spLocks noChangeArrowheads="1"/>
          </p:cNvSpPr>
          <p:nvPr/>
        </p:nvSpPr>
        <p:spPr bwMode="auto">
          <a:xfrm rot="-10782491" flipH="1" flipV="1">
            <a:off x="5678488" y="2960688"/>
            <a:ext cx="539750" cy="539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84 w 21600"/>
              <a:gd name="T13" fmla="*/ 4484 h 21600"/>
              <a:gd name="T14" fmla="*/ 17116 w 21600"/>
              <a:gd name="T15" fmla="*/ 17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67" y="21600"/>
                </a:lnTo>
                <a:lnTo>
                  <a:pt x="1623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54000" rIns="92075" bIns="54000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金尚平</a:t>
            </a:r>
          </a:p>
        </p:txBody>
      </p:sp>
      <p:pic>
        <p:nvPicPr>
          <p:cNvPr id="261" name="Picture 255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784829" y="5884863"/>
            <a:ext cx="471865" cy="568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3" name="矩形 262"/>
          <p:cNvSpPr/>
          <p:nvPr/>
        </p:nvSpPr>
        <p:spPr>
          <a:xfrm>
            <a:off x="7912100" y="7699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4" name="矩形 263"/>
          <p:cNvSpPr/>
          <p:nvPr/>
        </p:nvSpPr>
        <p:spPr>
          <a:xfrm>
            <a:off x="7912100" y="9223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5" name="矩形 264"/>
          <p:cNvSpPr/>
          <p:nvPr/>
        </p:nvSpPr>
        <p:spPr>
          <a:xfrm>
            <a:off x="7912100" y="10747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6" name="矩形 265"/>
          <p:cNvSpPr/>
          <p:nvPr/>
        </p:nvSpPr>
        <p:spPr>
          <a:xfrm>
            <a:off x="6975475" y="7445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7" name="矩形 266"/>
          <p:cNvSpPr/>
          <p:nvPr/>
        </p:nvSpPr>
        <p:spPr>
          <a:xfrm>
            <a:off x="6975475" y="8969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8" name="矩形 267"/>
          <p:cNvSpPr/>
          <p:nvPr/>
        </p:nvSpPr>
        <p:spPr>
          <a:xfrm>
            <a:off x="6975475" y="1049338"/>
            <a:ext cx="71438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56" name="文字方塊 268"/>
          <p:cNvSpPr txBox="1">
            <a:spLocks noChangeArrowheads="1"/>
          </p:cNvSpPr>
          <p:nvPr/>
        </p:nvSpPr>
        <p:spPr bwMode="auto">
          <a:xfrm>
            <a:off x="3713163" y="1042988"/>
            <a:ext cx="87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標楷體" panose="03000509000000000000" pitchFamily="65" charset="-120"/>
                <a:ea typeface="標楷體" panose="03000509000000000000" pitchFamily="65" charset="-120"/>
              </a:rPr>
              <a:t>顧問團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7019925" y="6640513"/>
            <a:ext cx="1887538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050">
                <a:solidFill>
                  <a:schemeClr val="bg2"/>
                </a:solidFill>
                <a:ea typeface="新細明體" charset="-120"/>
              </a:rPr>
              <a:t>MSVlab2022</a:t>
            </a:r>
            <a:r>
              <a:rPr lang="zh-TW" altLang="en-US" sz="1050">
                <a:solidFill>
                  <a:schemeClr val="bg2"/>
                </a:solidFill>
                <a:ea typeface="新細明體" charset="-120"/>
              </a:rPr>
              <a:t>座位</a:t>
            </a:r>
            <a:r>
              <a:rPr lang="zh-TW" altLang="en-US" sz="1050" dirty="0">
                <a:solidFill>
                  <a:schemeClr val="bg2"/>
                </a:solidFill>
                <a:ea typeface="新細明體" charset="-120"/>
              </a:rPr>
              <a:t>表 浩真製表</a:t>
            </a:r>
            <a:endParaRPr lang="en-US" altLang="zh-TW" sz="1050" dirty="0">
              <a:solidFill>
                <a:schemeClr val="bg2"/>
              </a:solidFill>
              <a:ea typeface="新細明體" charset="-120"/>
            </a:endParaRPr>
          </a:p>
        </p:txBody>
      </p:sp>
      <p:sp>
        <p:nvSpPr>
          <p:cNvPr id="3258" name="AutoShape 282"/>
          <p:cNvSpPr>
            <a:spLocks noChangeArrowheads="1"/>
          </p:cNvSpPr>
          <p:nvPr/>
        </p:nvSpPr>
        <p:spPr bwMode="auto">
          <a:xfrm rot="10800000" flipH="1" flipV="1">
            <a:off x="2362200" y="3170238"/>
            <a:ext cx="439738" cy="4397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pic>
        <p:nvPicPr>
          <p:cNvPr id="3259" name="Picture 230" descr="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903538"/>
            <a:ext cx="9271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60" name="圖片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4398963"/>
            <a:ext cx="71278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" name="矩形 272"/>
          <p:cNvSpPr/>
          <p:nvPr/>
        </p:nvSpPr>
        <p:spPr>
          <a:xfrm>
            <a:off x="333375" y="815975"/>
            <a:ext cx="1190625" cy="4502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4" name="矩形 273"/>
          <p:cNvSpPr/>
          <p:nvPr/>
        </p:nvSpPr>
        <p:spPr>
          <a:xfrm>
            <a:off x="404813" y="1325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5" name="矩形 274"/>
          <p:cNvSpPr/>
          <p:nvPr/>
        </p:nvSpPr>
        <p:spPr>
          <a:xfrm>
            <a:off x="404813" y="1477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6" name="矩形 275"/>
          <p:cNvSpPr/>
          <p:nvPr/>
        </p:nvSpPr>
        <p:spPr>
          <a:xfrm>
            <a:off x="404813" y="1630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7" name="矩形 276"/>
          <p:cNvSpPr/>
          <p:nvPr/>
        </p:nvSpPr>
        <p:spPr>
          <a:xfrm>
            <a:off x="404813" y="1782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8" name="矩形 277"/>
          <p:cNvSpPr/>
          <p:nvPr/>
        </p:nvSpPr>
        <p:spPr>
          <a:xfrm>
            <a:off x="404813" y="19351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79" name="矩形 278"/>
          <p:cNvSpPr/>
          <p:nvPr/>
        </p:nvSpPr>
        <p:spPr>
          <a:xfrm>
            <a:off x="404813" y="2087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0" name="矩形 279"/>
          <p:cNvSpPr/>
          <p:nvPr/>
        </p:nvSpPr>
        <p:spPr>
          <a:xfrm>
            <a:off x="404813" y="22399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1" name="矩形 280"/>
          <p:cNvSpPr/>
          <p:nvPr/>
        </p:nvSpPr>
        <p:spPr>
          <a:xfrm>
            <a:off x="404813" y="23923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2" name="矩形 281"/>
          <p:cNvSpPr/>
          <p:nvPr/>
        </p:nvSpPr>
        <p:spPr>
          <a:xfrm>
            <a:off x="404813" y="25447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3" name="矩形 282"/>
          <p:cNvSpPr/>
          <p:nvPr/>
        </p:nvSpPr>
        <p:spPr>
          <a:xfrm>
            <a:off x="404813" y="26971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4" name="矩形 283"/>
          <p:cNvSpPr/>
          <p:nvPr/>
        </p:nvSpPr>
        <p:spPr>
          <a:xfrm>
            <a:off x="404813" y="284956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5" name="矩形 284"/>
          <p:cNvSpPr/>
          <p:nvPr/>
        </p:nvSpPr>
        <p:spPr>
          <a:xfrm>
            <a:off x="404813" y="3006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6" name="矩形 285"/>
          <p:cNvSpPr/>
          <p:nvPr/>
        </p:nvSpPr>
        <p:spPr>
          <a:xfrm>
            <a:off x="404813" y="3159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7" name="矩形 286"/>
          <p:cNvSpPr/>
          <p:nvPr/>
        </p:nvSpPr>
        <p:spPr>
          <a:xfrm>
            <a:off x="404813" y="3311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8" name="矩形 287"/>
          <p:cNvSpPr/>
          <p:nvPr/>
        </p:nvSpPr>
        <p:spPr>
          <a:xfrm>
            <a:off x="404813" y="3463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9" name="矩形 288"/>
          <p:cNvSpPr/>
          <p:nvPr/>
        </p:nvSpPr>
        <p:spPr>
          <a:xfrm>
            <a:off x="404813" y="3616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0" name="矩形 289"/>
          <p:cNvSpPr/>
          <p:nvPr/>
        </p:nvSpPr>
        <p:spPr>
          <a:xfrm>
            <a:off x="404813" y="3768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1" name="矩形 290"/>
          <p:cNvSpPr/>
          <p:nvPr/>
        </p:nvSpPr>
        <p:spPr>
          <a:xfrm>
            <a:off x="404813" y="3921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2" name="矩形 291"/>
          <p:cNvSpPr/>
          <p:nvPr/>
        </p:nvSpPr>
        <p:spPr>
          <a:xfrm>
            <a:off x="404813" y="4073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3" name="矩形 292"/>
          <p:cNvSpPr/>
          <p:nvPr/>
        </p:nvSpPr>
        <p:spPr>
          <a:xfrm>
            <a:off x="404813" y="4225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4" name="矩形 293"/>
          <p:cNvSpPr/>
          <p:nvPr/>
        </p:nvSpPr>
        <p:spPr>
          <a:xfrm>
            <a:off x="404813" y="4378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5" name="矩形 294"/>
          <p:cNvSpPr/>
          <p:nvPr/>
        </p:nvSpPr>
        <p:spPr>
          <a:xfrm>
            <a:off x="404813" y="4530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6" name="矩形 295"/>
          <p:cNvSpPr/>
          <p:nvPr/>
        </p:nvSpPr>
        <p:spPr>
          <a:xfrm>
            <a:off x="404813" y="4694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7" name="矩形 296"/>
          <p:cNvSpPr/>
          <p:nvPr/>
        </p:nvSpPr>
        <p:spPr>
          <a:xfrm>
            <a:off x="404813" y="4846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8" name="矩形 297"/>
          <p:cNvSpPr/>
          <p:nvPr/>
        </p:nvSpPr>
        <p:spPr>
          <a:xfrm>
            <a:off x="404813" y="4999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9" name="矩形 298"/>
          <p:cNvSpPr/>
          <p:nvPr/>
        </p:nvSpPr>
        <p:spPr>
          <a:xfrm>
            <a:off x="404813" y="5151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0" name="矩形 299"/>
          <p:cNvSpPr/>
          <p:nvPr/>
        </p:nvSpPr>
        <p:spPr>
          <a:xfrm>
            <a:off x="404813" y="5303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1" name="矩形 300"/>
          <p:cNvSpPr/>
          <p:nvPr/>
        </p:nvSpPr>
        <p:spPr>
          <a:xfrm>
            <a:off x="1341438" y="1341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2" name="矩形 301"/>
          <p:cNvSpPr/>
          <p:nvPr/>
        </p:nvSpPr>
        <p:spPr>
          <a:xfrm>
            <a:off x="1341438" y="1493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3" name="矩形 302"/>
          <p:cNvSpPr/>
          <p:nvPr/>
        </p:nvSpPr>
        <p:spPr>
          <a:xfrm>
            <a:off x="1341438" y="1646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4" name="矩形 303"/>
          <p:cNvSpPr/>
          <p:nvPr/>
        </p:nvSpPr>
        <p:spPr>
          <a:xfrm>
            <a:off x="1341438" y="1798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5" name="矩形 304"/>
          <p:cNvSpPr/>
          <p:nvPr/>
        </p:nvSpPr>
        <p:spPr>
          <a:xfrm>
            <a:off x="1341438" y="1951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6" name="矩形 305"/>
          <p:cNvSpPr/>
          <p:nvPr/>
        </p:nvSpPr>
        <p:spPr>
          <a:xfrm>
            <a:off x="1341438" y="2103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7" name="矩形 306"/>
          <p:cNvSpPr/>
          <p:nvPr/>
        </p:nvSpPr>
        <p:spPr>
          <a:xfrm>
            <a:off x="1341438" y="22558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8" name="矩形 307"/>
          <p:cNvSpPr/>
          <p:nvPr/>
        </p:nvSpPr>
        <p:spPr>
          <a:xfrm>
            <a:off x="1341438" y="24082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09" name="矩形 308"/>
          <p:cNvSpPr/>
          <p:nvPr/>
        </p:nvSpPr>
        <p:spPr>
          <a:xfrm>
            <a:off x="1341438" y="25606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0" name="矩形 309"/>
          <p:cNvSpPr/>
          <p:nvPr/>
        </p:nvSpPr>
        <p:spPr>
          <a:xfrm>
            <a:off x="1341438" y="27130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1" name="矩形 310"/>
          <p:cNvSpPr/>
          <p:nvPr/>
        </p:nvSpPr>
        <p:spPr>
          <a:xfrm>
            <a:off x="1341438" y="2865438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2" name="矩形 311"/>
          <p:cNvSpPr/>
          <p:nvPr/>
        </p:nvSpPr>
        <p:spPr>
          <a:xfrm>
            <a:off x="1341438" y="3021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3" name="矩形 312"/>
          <p:cNvSpPr/>
          <p:nvPr/>
        </p:nvSpPr>
        <p:spPr>
          <a:xfrm>
            <a:off x="1341438" y="31734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4" name="矩形 313"/>
          <p:cNvSpPr/>
          <p:nvPr/>
        </p:nvSpPr>
        <p:spPr>
          <a:xfrm>
            <a:off x="1341438" y="3325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5" name="矩形 314"/>
          <p:cNvSpPr/>
          <p:nvPr/>
        </p:nvSpPr>
        <p:spPr>
          <a:xfrm>
            <a:off x="1341438" y="34782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6" name="矩形 315"/>
          <p:cNvSpPr/>
          <p:nvPr/>
        </p:nvSpPr>
        <p:spPr>
          <a:xfrm>
            <a:off x="1341438" y="36306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7" name="矩形 316"/>
          <p:cNvSpPr/>
          <p:nvPr/>
        </p:nvSpPr>
        <p:spPr>
          <a:xfrm>
            <a:off x="1341438" y="3783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8" name="矩形 317"/>
          <p:cNvSpPr/>
          <p:nvPr/>
        </p:nvSpPr>
        <p:spPr>
          <a:xfrm>
            <a:off x="1341438" y="39354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19" name="矩形 318"/>
          <p:cNvSpPr/>
          <p:nvPr/>
        </p:nvSpPr>
        <p:spPr>
          <a:xfrm>
            <a:off x="1341438" y="40878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0" name="矩形 319"/>
          <p:cNvSpPr/>
          <p:nvPr/>
        </p:nvSpPr>
        <p:spPr>
          <a:xfrm>
            <a:off x="1341438" y="42402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1" name="矩形 320"/>
          <p:cNvSpPr/>
          <p:nvPr/>
        </p:nvSpPr>
        <p:spPr>
          <a:xfrm>
            <a:off x="1341438" y="43926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2" name="矩形 321"/>
          <p:cNvSpPr/>
          <p:nvPr/>
        </p:nvSpPr>
        <p:spPr>
          <a:xfrm>
            <a:off x="1341438" y="4545013"/>
            <a:ext cx="71437" cy="71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3" name="矩形 322"/>
          <p:cNvSpPr/>
          <p:nvPr/>
        </p:nvSpPr>
        <p:spPr>
          <a:xfrm>
            <a:off x="1341438" y="47085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4" name="矩形 323"/>
          <p:cNvSpPr/>
          <p:nvPr/>
        </p:nvSpPr>
        <p:spPr>
          <a:xfrm>
            <a:off x="1341438" y="48609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5" name="矩形 324"/>
          <p:cNvSpPr/>
          <p:nvPr/>
        </p:nvSpPr>
        <p:spPr>
          <a:xfrm>
            <a:off x="1341438" y="50133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6" name="矩形 325"/>
          <p:cNvSpPr/>
          <p:nvPr/>
        </p:nvSpPr>
        <p:spPr>
          <a:xfrm>
            <a:off x="1341438" y="51657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27" name="矩形 326"/>
          <p:cNvSpPr/>
          <p:nvPr/>
        </p:nvSpPr>
        <p:spPr>
          <a:xfrm>
            <a:off x="1341438" y="5318125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2" name="矩形 331"/>
          <p:cNvSpPr/>
          <p:nvPr/>
        </p:nvSpPr>
        <p:spPr>
          <a:xfrm>
            <a:off x="1341438" y="8953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3" name="矩形 332"/>
          <p:cNvSpPr/>
          <p:nvPr/>
        </p:nvSpPr>
        <p:spPr>
          <a:xfrm>
            <a:off x="1341438" y="1047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4" name="矩形 333"/>
          <p:cNvSpPr/>
          <p:nvPr/>
        </p:nvSpPr>
        <p:spPr>
          <a:xfrm>
            <a:off x="1341438" y="12001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5" name="矩形 334"/>
          <p:cNvSpPr/>
          <p:nvPr/>
        </p:nvSpPr>
        <p:spPr>
          <a:xfrm>
            <a:off x="404813" y="8699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6" name="矩形 335"/>
          <p:cNvSpPr/>
          <p:nvPr/>
        </p:nvSpPr>
        <p:spPr>
          <a:xfrm>
            <a:off x="404813" y="10223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7" name="矩形 336"/>
          <p:cNvSpPr/>
          <p:nvPr/>
        </p:nvSpPr>
        <p:spPr>
          <a:xfrm>
            <a:off x="404813" y="1174750"/>
            <a:ext cx="71437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42" name="矩形 341"/>
          <p:cNvSpPr/>
          <p:nvPr/>
        </p:nvSpPr>
        <p:spPr bwMode="auto">
          <a:xfrm rot="16200000">
            <a:off x="445294" y="5671344"/>
            <a:ext cx="61912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44" name="矩形 343"/>
          <p:cNvSpPr/>
          <p:nvPr/>
        </p:nvSpPr>
        <p:spPr bwMode="auto">
          <a:xfrm rot="16200000">
            <a:off x="451643" y="6552407"/>
            <a:ext cx="61913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324" name="AutoShape 282"/>
          <p:cNvSpPr>
            <a:spLocks noChangeArrowheads="1"/>
          </p:cNvSpPr>
          <p:nvPr/>
        </p:nvSpPr>
        <p:spPr bwMode="auto">
          <a:xfrm rot="10800000" flipH="1" flipV="1">
            <a:off x="2355850" y="2654300"/>
            <a:ext cx="444500" cy="4953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499 w 21600"/>
              <a:gd name="T13" fmla="*/ 4499 h 21600"/>
              <a:gd name="T14" fmla="*/ 17101 w 21600"/>
              <a:gd name="T15" fmla="*/ 1710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397" y="21600"/>
                </a:lnTo>
                <a:lnTo>
                  <a:pt x="162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zh-TW" sz="140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40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3325" name="矩形 4"/>
          <p:cNvSpPr>
            <a:spLocks noChangeArrowheads="1"/>
          </p:cNvSpPr>
          <p:nvPr/>
        </p:nvSpPr>
        <p:spPr bwMode="auto">
          <a:xfrm>
            <a:off x="4627563" y="3136900"/>
            <a:ext cx="722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400">
                <a:latin typeface="標楷體" panose="03000509000000000000" pitchFamily="65" charset="-120"/>
                <a:ea typeface="標楷體" panose="03000509000000000000" pitchFamily="65" charset="-120"/>
              </a:rPr>
              <a:t>詹于葶</a:t>
            </a:r>
            <a:endParaRPr kumimoji="0" lang="en-US" altLang="zh-TW" sz="140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409" name="Picture 337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36575" y="900113"/>
            <a:ext cx="71596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410" name="Picture 338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34988" y="3070225"/>
            <a:ext cx="72072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411" name="Picture 339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31813" y="4156075"/>
            <a:ext cx="731837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3329" name="圖片 3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r="7224"/>
          <a:stretch>
            <a:fillRect/>
          </a:stretch>
        </p:blipFill>
        <p:spPr bwMode="auto">
          <a:xfrm>
            <a:off x="536575" y="2022475"/>
            <a:ext cx="7048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07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2380117"/>
            <a:ext cx="3962400" cy="2077583"/>
          </a:xfrm>
          <a:prstGeom prst="rect">
            <a:avLst/>
          </a:prstGeom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294535" y="332656"/>
            <a:ext cx="6268190" cy="1526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邊界元素法   阿基里斯腱</a:t>
            </a:r>
            <a:endParaRPr lang="en-US" altLang="zh-TW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BEM/BIEM</a:t>
            </a:r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</a:t>
            </a:r>
            <a:r>
              <a:rPr lang="en-US" altLang="zh-TW" sz="4050" b="1" dirty="0" err="1">
                <a:solidFill>
                  <a:srgbClr val="FF0000"/>
                </a:solidFill>
                <a:effectLst/>
              </a:rPr>
              <a:t>achilles</a:t>
            </a:r>
            <a:r>
              <a:rPr lang="en-US" altLang="zh-TW" sz="4050" b="1" dirty="0">
                <a:solidFill>
                  <a:srgbClr val="FF0000"/>
                </a:solidFill>
                <a:effectLst/>
              </a:rPr>
              <a:t> tendon</a:t>
            </a:r>
            <a:endParaRPr lang="en-US" altLang="zh-TW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3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35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37" y="1805279"/>
            <a:ext cx="5194370" cy="354720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5799985" y="4720605"/>
            <a:ext cx="6268190" cy="1526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Failure of BIEM/BEM</a:t>
            </a:r>
          </a:p>
          <a:p>
            <a:pPr algn="l"/>
            <a:r>
              <a:rPr lang="en-US" altLang="zh-TW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for the special case</a:t>
            </a:r>
          </a:p>
          <a:p>
            <a:pPr algn="l"/>
            <a:endParaRPr lang="en-US" altLang="zh-TW" sz="3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 algn="l"/>
            <a:endParaRPr lang="en-US" altLang="zh-TW" sz="135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915962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7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774297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0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068090" y="5643635"/>
            <a:ext cx="927846" cy="881709"/>
            <a:chOff x="4760164" y="4224377"/>
            <a:chExt cx="1149350" cy="1092200"/>
          </a:xfrm>
          <a:solidFill>
            <a:srgbClr val="FF5050"/>
          </a:solidFill>
        </p:grpSpPr>
        <p:sp>
          <p:nvSpPr>
            <p:cNvPr id="13" name="AutoShape 52"/>
            <p:cNvSpPr>
              <a:spLocks noChangeAspect="1" noChangeArrowheads="1"/>
            </p:cNvSpPr>
            <p:nvPr/>
          </p:nvSpPr>
          <p:spPr bwMode="auto">
            <a:xfrm rot="10800000">
              <a:off x="5118233" y="4617444"/>
              <a:ext cx="431665" cy="443505"/>
            </a:xfrm>
            <a:prstGeom prst="pentagon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4760164" y="4224377"/>
              <a:ext cx="1149350" cy="1092200"/>
            </a:xfrm>
            <a:custGeom>
              <a:avLst/>
              <a:gdLst>
                <a:gd name="connsiteX0" fmla="*/ 215900 w 1149350"/>
                <a:gd name="connsiteY0" fmla="*/ 1085850 h 1092200"/>
                <a:gd name="connsiteX1" fmla="*/ 571500 w 1149350"/>
                <a:gd name="connsiteY1" fmla="*/ 0 h 1092200"/>
                <a:gd name="connsiteX2" fmla="*/ 933450 w 1149350"/>
                <a:gd name="connsiteY2" fmla="*/ 1092200 h 1092200"/>
                <a:gd name="connsiteX3" fmla="*/ 0 w 1149350"/>
                <a:gd name="connsiteY3" fmla="*/ 412750 h 1092200"/>
                <a:gd name="connsiteX4" fmla="*/ 1149350 w 1149350"/>
                <a:gd name="connsiteY4" fmla="*/ 406400 h 1092200"/>
                <a:gd name="connsiteX5" fmla="*/ 215900 w 1149350"/>
                <a:gd name="connsiteY5" fmla="*/ 108585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9350" h="1092200">
                  <a:moveTo>
                    <a:pt x="215900" y="1085850"/>
                  </a:moveTo>
                  <a:lnTo>
                    <a:pt x="571500" y="0"/>
                  </a:lnTo>
                  <a:lnTo>
                    <a:pt x="933450" y="1092200"/>
                  </a:lnTo>
                  <a:lnTo>
                    <a:pt x="0" y="412750"/>
                  </a:lnTo>
                  <a:lnTo>
                    <a:pt x="1149350" y="406400"/>
                  </a:lnTo>
                  <a:lnTo>
                    <a:pt x="215900" y="108585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22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圖片 47"/>
          <p:cNvPicPr>
            <a:picLocks noChangeAspect="1"/>
          </p:cNvPicPr>
          <p:nvPr/>
        </p:nvPicPr>
        <p:blipFill rotWithShape="1">
          <a:blip r:embed="rId2"/>
          <a:srcRect l="27842" t="42800" r="62703" b="42655"/>
          <a:stretch/>
        </p:blipFill>
        <p:spPr>
          <a:xfrm>
            <a:off x="4095125" y="4757267"/>
            <a:ext cx="604071" cy="929340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3102571" y="2385771"/>
            <a:ext cx="2652774" cy="2082338"/>
            <a:chOff x="4695294" y="1375870"/>
            <a:chExt cx="3537032" cy="2727763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0526" y="3086079"/>
              <a:ext cx="976651" cy="897349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4013" y="1489411"/>
              <a:ext cx="876886" cy="896592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3352" y="2234253"/>
              <a:ext cx="1100882" cy="825662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75900" y="2266553"/>
              <a:ext cx="1090424" cy="981381"/>
            </a:xfrm>
            <a:prstGeom prst="rect">
              <a:avLst/>
            </a:prstGeom>
          </p:spPr>
        </p:pic>
        <p:sp>
          <p:nvSpPr>
            <p:cNvPr id="12" name="橢圓 11"/>
            <p:cNvSpPr/>
            <p:nvPr/>
          </p:nvSpPr>
          <p:spPr>
            <a:xfrm>
              <a:off x="4695294" y="1375870"/>
              <a:ext cx="3537032" cy="272776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cxnSp>
        <p:nvCxnSpPr>
          <p:cNvPr id="17" name="直線接點 16"/>
          <p:cNvCxnSpPr>
            <a:stCxn id="12" idx="5"/>
          </p:cNvCxnSpPr>
          <p:nvPr/>
        </p:nvCxnSpPr>
        <p:spPr>
          <a:xfrm>
            <a:off x="5366856" y="4163157"/>
            <a:ext cx="616985" cy="5760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>
            <a:stCxn id="12" idx="4"/>
            <a:endCxn id="38" idx="0"/>
          </p:cNvCxnSpPr>
          <p:nvPr/>
        </p:nvCxnSpPr>
        <p:spPr>
          <a:xfrm>
            <a:off x="4428958" y="4468109"/>
            <a:ext cx="2673" cy="300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>
            <a:endCxn id="41" idx="4"/>
          </p:cNvCxnSpPr>
          <p:nvPr/>
        </p:nvCxnSpPr>
        <p:spPr>
          <a:xfrm flipV="1">
            <a:off x="5041346" y="2199313"/>
            <a:ext cx="366221" cy="3282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>
            <a:stCxn id="12" idx="3"/>
          </p:cNvCxnSpPr>
          <p:nvPr/>
        </p:nvCxnSpPr>
        <p:spPr>
          <a:xfrm flipH="1">
            <a:off x="2933095" y="4163157"/>
            <a:ext cx="557966" cy="592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 rot="2749478">
            <a:off x="5314822" y="4587603"/>
            <a:ext cx="17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理事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5489914" y="4671960"/>
            <a:ext cx="2000411" cy="1227295"/>
            <a:chOff x="7839813" y="4490976"/>
            <a:chExt cx="2667214" cy="1636393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8202" y="4603089"/>
              <a:ext cx="1619042" cy="1117679"/>
            </a:xfrm>
            <a:prstGeom prst="rect">
              <a:avLst/>
            </a:prstGeom>
          </p:spPr>
        </p:pic>
        <p:sp>
          <p:nvSpPr>
            <p:cNvPr id="28" name="文字方塊 27"/>
            <p:cNvSpPr txBox="1"/>
            <p:nvPr/>
          </p:nvSpPr>
          <p:spPr>
            <a:xfrm>
              <a:off x="8243192" y="5624094"/>
              <a:ext cx="226383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05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振動與噪音工程學會</a:t>
              </a:r>
            </a:p>
          </p:txBody>
        </p:sp>
        <p:sp>
          <p:nvSpPr>
            <p:cNvPr id="30" name="橢圓 29"/>
            <p:cNvSpPr/>
            <p:nvPr/>
          </p:nvSpPr>
          <p:spPr>
            <a:xfrm>
              <a:off x="7839813" y="4490976"/>
              <a:ext cx="2536549" cy="16363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5666791" y="1772673"/>
            <a:ext cx="2589799" cy="1273046"/>
            <a:chOff x="7032449" y="719667"/>
            <a:chExt cx="3453065" cy="169739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09080" y="970567"/>
              <a:ext cx="2287153" cy="816019"/>
            </a:xfrm>
            <a:prstGeom prst="rect">
              <a:avLst/>
            </a:prstGeom>
          </p:spPr>
        </p:pic>
        <p:cxnSp>
          <p:nvCxnSpPr>
            <p:cNvPr id="15" name="直線接點 14"/>
            <p:cNvCxnSpPr/>
            <p:nvPr/>
          </p:nvCxnSpPr>
          <p:spPr>
            <a:xfrm flipV="1">
              <a:off x="7036272" y="1895293"/>
              <a:ext cx="761066" cy="5217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橢圓 26"/>
            <p:cNvSpPr/>
            <p:nvPr/>
          </p:nvSpPr>
          <p:spPr>
            <a:xfrm>
              <a:off x="7640374" y="719667"/>
              <a:ext cx="2744947" cy="163023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8221678" y="1850945"/>
              <a:ext cx="226383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05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台灣計算力學學會</a:t>
              </a:r>
            </a:p>
          </p:txBody>
        </p:sp>
        <p:sp>
          <p:nvSpPr>
            <p:cNvPr id="32" name="文字方塊 31"/>
            <p:cNvSpPr txBox="1"/>
            <p:nvPr/>
          </p:nvSpPr>
          <p:spPr>
            <a:xfrm rot="19501844">
              <a:off x="7032449" y="1495126"/>
              <a:ext cx="22943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監事</a:t>
              </a:r>
            </a:p>
          </p:txBody>
        </p:sp>
      </p:grpSp>
      <p:sp>
        <p:nvSpPr>
          <p:cNvPr id="38" name="橢圓 37"/>
          <p:cNvSpPr/>
          <p:nvPr/>
        </p:nvSpPr>
        <p:spPr>
          <a:xfrm>
            <a:off x="3477752" y="4768759"/>
            <a:ext cx="1907757" cy="112681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39" name="文字方塊 38"/>
          <p:cNvSpPr txBox="1"/>
          <p:nvPr/>
        </p:nvSpPr>
        <p:spPr>
          <a:xfrm>
            <a:off x="3909552" y="5590316"/>
            <a:ext cx="16978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dirty="0">
                <a:latin typeface="標楷體" panose="03000509000000000000" pitchFamily="65" charset="-120"/>
                <a:ea typeface="標楷體" panose="03000509000000000000" pitchFamily="65" charset="-120"/>
              </a:rPr>
              <a:t>中國工程師學會</a:t>
            </a:r>
          </a:p>
        </p:txBody>
      </p:sp>
      <p:sp>
        <p:nvSpPr>
          <p:cNvPr id="53" name="文字方塊 52"/>
          <p:cNvSpPr txBox="1"/>
          <p:nvPr/>
        </p:nvSpPr>
        <p:spPr>
          <a:xfrm>
            <a:off x="1348788" y="4394961"/>
            <a:ext cx="1697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3" name="群組 32"/>
          <p:cNvGrpSpPr/>
          <p:nvPr/>
        </p:nvGrpSpPr>
        <p:grpSpPr>
          <a:xfrm>
            <a:off x="590575" y="1799073"/>
            <a:ext cx="3578854" cy="1674922"/>
            <a:chOff x="1642303" y="719667"/>
            <a:chExt cx="4771805" cy="2233229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3122" y="947228"/>
              <a:ext cx="2400942" cy="852623"/>
            </a:xfrm>
            <a:prstGeom prst="rect">
              <a:avLst/>
            </a:prstGeom>
          </p:spPr>
        </p:pic>
        <p:cxnSp>
          <p:nvCxnSpPr>
            <p:cNvPr id="23" name="直線接點 22"/>
            <p:cNvCxnSpPr/>
            <p:nvPr/>
          </p:nvCxnSpPr>
          <p:spPr>
            <a:xfrm flipH="1" flipV="1">
              <a:off x="4165557" y="1849193"/>
              <a:ext cx="949064" cy="5288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橢圓 34"/>
            <p:cNvSpPr/>
            <p:nvPr/>
          </p:nvSpPr>
          <p:spPr>
            <a:xfrm>
              <a:off x="1642303" y="719667"/>
              <a:ext cx="2638327" cy="15861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2490082" y="1822085"/>
              <a:ext cx="226383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dirty="0">
                  <a:ea typeface="標楷體" panose="03000509000000000000" pitchFamily="65" charset="-120"/>
                  <a:cs typeface="Times New Roman" panose="02020603050405020304" pitchFamily="18" charset="0"/>
                </a:rPr>
                <a:t>TwSIAM</a:t>
              </a:r>
              <a:endParaRPr lang="zh-TW" altLang="en-US" sz="1050" dirty="0"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55" name="文字方塊 54"/>
            <p:cNvSpPr txBox="1"/>
            <p:nvPr/>
          </p:nvSpPr>
          <p:spPr>
            <a:xfrm rot="1824991">
              <a:off x="4119795" y="2337343"/>
              <a:ext cx="22943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監事</a:t>
              </a: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4456361" y="1070338"/>
            <a:ext cx="2461254" cy="1625045"/>
            <a:chOff x="4637003" y="104669"/>
            <a:chExt cx="3281672" cy="2166726"/>
          </a:xfrm>
        </p:grpSpPr>
        <p:sp>
          <p:nvSpPr>
            <p:cNvPr id="41" name="橢圓 40"/>
            <p:cNvSpPr/>
            <p:nvPr/>
          </p:nvSpPr>
          <p:spPr>
            <a:xfrm>
              <a:off x="4637003" y="104669"/>
              <a:ext cx="2536549" cy="15053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5013763" y="1182647"/>
              <a:ext cx="226383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05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中國機械工程學會</a:t>
              </a:r>
            </a:p>
          </p:txBody>
        </p:sp>
        <p:sp>
          <p:nvSpPr>
            <p:cNvPr id="56" name="文字方塊 55"/>
            <p:cNvSpPr txBox="1"/>
            <p:nvPr/>
          </p:nvSpPr>
          <p:spPr>
            <a:xfrm>
              <a:off x="5624362" y="1655842"/>
              <a:ext cx="22943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>
                  <a:latin typeface="標楷體" panose="03000509000000000000" pitchFamily="65" charset="-120"/>
                  <a:ea typeface="標楷體" panose="03000509000000000000" pitchFamily="65" charset="-120"/>
                </a:rPr>
                <a:t>正會員</a:t>
              </a:r>
              <a:endPara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0" name="文字方塊 59"/>
          <p:cNvSpPr txBox="1"/>
          <p:nvPr/>
        </p:nvSpPr>
        <p:spPr>
          <a:xfrm>
            <a:off x="4517931" y="4471440"/>
            <a:ext cx="17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永久會員</a:t>
            </a:r>
          </a:p>
        </p:txBody>
      </p:sp>
      <p:sp>
        <p:nvSpPr>
          <p:cNvPr id="61" name="文字方塊 60"/>
          <p:cNvSpPr txBox="1"/>
          <p:nvPr/>
        </p:nvSpPr>
        <p:spPr>
          <a:xfrm rot="18792293">
            <a:off x="2776893" y="3985810"/>
            <a:ext cx="172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永久會員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1467497" y="4654235"/>
            <a:ext cx="2154479" cy="1266514"/>
            <a:chOff x="1434192" y="4622068"/>
            <a:chExt cx="2872638" cy="1688685"/>
          </a:xfrm>
        </p:grpSpPr>
        <p:pic>
          <p:nvPicPr>
            <p:cNvPr id="54" name="圖片 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72375" y="4768410"/>
              <a:ext cx="1172161" cy="1172161"/>
            </a:xfrm>
            <a:prstGeom prst="rect">
              <a:avLst/>
            </a:prstGeom>
          </p:spPr>
        </p:pic>
        <p:sp>
          <p:nvSpPr>
            <p:cNvPr id="52" name="橢圓 51"/>
            <p:cNvSpPr/>
            <p:nvPr/>
          </p:nvSpPr>
          <p:spPr>
            <a:xfrm>
              <a:off x="1434192" y="4622068"/>
              <a:ext cx="2536549" cy="168868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2042995" y="5944186"/>
              <a:ext cx="226383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05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地震工程學會</a:t>
              </a:r>
            </a:p>
          </p:txBody>
        </p:sp>
      </p:grpSp>
      <p:sp>
        <p:nvSpPr>
          <p:cNvPr id="65" name="文字方塊 64"/>
          <p:cNvSpPr txBox="1"/>
          <p:nvPr/>
        </p:nvSpPr>
        <p:spPr>
          <a:xfrm>
            <a:off x="7241916" y="5769434"/>
            <a:ext cx="26372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NTOU/MSV</a:t>
            </a:r>
            <a:r>
              <a:rPr lang="zh-TW" altLang="en-US" sz="900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 學會群 製表</a:t>
            </a:r>
            <a:r>
              <a:rPr lang="en-US" altLang="zh-TW" sz="900" dirty="0">
                <a:solidFill>
                  <a:schemeClr val="bg1">
                    <a:lumMod val="50000"/>
                  </a:schemeClr>
                </a:solidFill>
                <a:ea typeface="標楷體" panose="03000509000000000000" pitchFamily="65" charset="-120"/>
              </a:rPr>
              <a:t>by Mei-Na</a:t>
            </a:r>
            <a:endParaRPr lang="zh-TW" altLang="en-US" sz="900" dirty="0">
              <a:solidFill>
                <a:schemeClr val="bg1">
                  <a:lumMod val="50000"/>
                </a:schemeClr>
              </a:solidFill>
              <a:ea typeface="標楷體" panose="03000509000000000000" pitchFamily="65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979896" y="3352075"/>
            <a:ext cx="1697877" cy="1000792"/>
            <a:chOff x="1226895" y="3245195"/>
            <a:chExt cx="2263836" cy="1334390"/>
          </a:xfrm>
        </p:grpSpPr>
        <p:sp>
          <p:nvSpPr>
            <p:cNvPr id="77" name="文字方塊 76"/>
            <p:cNvSpPr txBox="1"/>
            <p:nvPr/>
          </p:nvSpPr>
          <p:spPr>
            <a:xfrm>
              <a:off x="1226895" y="4241030"/>
              <a:ext cx="226383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05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中華民國數學會</a:t>
              </a:r>
            </a:p>
          </p:txBody>
        </p:sp>
        <p:pic>
          <p:nvPicPr>
            <p:cNvPr id="82" name="圖片 8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52309" y="3245195"/>
              <a:ext cx="1108183" cy="1013870"/>
            </a:xfrm>
            <a:prstGeom prst="rect">
              <a:avLst/>
            </a:prstGeom>
          </p:spPr>
        </p:pic>
      </p:grpSp>
      <p:grpSp>
        <p:nvGrpSpPr>
          <p:cNvPr id="20" name="群組 19"/>
          <p:cNvGrpSpPr/>
          <p:nvPr/>
        </p:nvGrpSpPr>
        <p:grpSpPr>
          <a:xfrm>
            <a:off x="588224" y="3220542"/>
            <a:ext cx="3565629" cy="1227295"/>
            <a:chOff x="661308" y="2645726"/>
            <a:chExt cx="4754172" cy="1636393"/>
          </a:xfrm>
        </p:grpSpPr>
        <p:cxnSp>
          <p:nvCxnSpPr>
            <p:cNvPr id="71" name="直線接點 70"/>
            <p:cNvCxnSpPr>
              <a:stCxn id="12" idx="2"/>
            </p:cNvCxnSpPr>
            <p:nvPr/>
          </p:nvCxnSpPr>
          <p:spPr>
            <a:xfrm flipH="1">
              <a:off x="3192221" y="3426253"/>
              <a:ext cx="944540" cy="67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橢圓 77"/>
            <p:cNvSpPr/>
            <p:nvPr/>
          </p:nvSpPr>
          <p:spPr>
            <a:xfrm>
              <a:off x="661308" y="2645726"/>
              <a:ext cx="2536549" cy="163639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3121167" y="3490860"/>
              <a:ext cx="22943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永久會員</a:t>
              </a: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5657464" y="3065706"/>
            <a:ext cx="2874442" cy="1363702"/>
            <a:chOff x="7623565" y="2491210"/>
            <a:chExt cx="3832589" cy="1818269"/>
          </a:xfrm>
        </p:grpSpPr>
        <p:sp>
          <p:nvSpPr>
            <p:cNvPr id="91" name="文字方塊 90"/>
            <p:cNvSpPr txBox="1"/>
            <p:nvPr/>
          </p:nvSpPr>
          <p:spPr>
            <a:xfrm>
              <a:off x="9192318" y="3865887"/>
              <a:ext cx="226383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05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斐陶斐榮譽學會</a:t>
              </a:r>
            </a:p>
          </p:txBody>
        </p:sp>
        <p:sp>
          <p:nvSpPr>
            <p:cNvPr id="92" name="橢圓 91"/>
            <p:cNvSpPr/>
            <p:nvPr/>
          </p:nvSpPr>
          <p:spPr>
            <a:xfrm>
              <a:off x="8616062" y="2491210"/>
              <a:ext cx="2456737" cy="181826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94" name="文字方塊 93"/>
            <p:cNvSpPr txBox="1"/>
            <p:nvPr/>
          </p:nvSpPr>
          <p:spPr>
            <a:xfrm>
              <a:off x="7623565" y="3463922"/>
              <a:ext cx="22943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榮譽會員</a:t>
              </a:r>
            </a:p>
          </p:txBody>
        </p:sp>
        <p:cxnSp>
          <p:nvCxnSpPr>
            <p:cNvPr id="96" name="直線接點 95"/>
            <p:cNvCxnSpPr>
              <a:stCxn id="12" idx="6"/>
              <a:endCxn id="92" idx="2"/>
            </p:cNvCxnSpPr>
            <p:nvPr/>
          </p:nvCxnSpPr>
          <p:spPr>
            <a:xfrm flipV="1">
              <a:off x="7673793" y="3400345"/>
              <a:ext cx="942269" cy="259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" name="圖片 9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20854" y="2609892"/>
              <a:ext cx="857375" cy="1278957"/>
            </a:xfrm>
            <a:prstGeom prst="rect">
              <a:avLst/>
            </a:prstGeom>
          </p:spPr>
        </p:pic>
      </p:grpSp>
      <p:grpSp>
        <p:nvGrpSpPr>
          <p:cNvPr id="66" name="群組 65"/>
          <p:cNvGrpSpPr/>
          <p:nvPr/>
        </p:nvGrpSpPr>
        <p:grpSpPr>
          <a:xfrm>
            <a:off x="2400465" y="1073564"/>
            <a:ext cx="2062926" cy="1941738"/>
            <a:chOff x="4637003" y="104669"/>
            <a:chExt cx="2750568" cy="2588984"/>
          </a:xfrm>
        </p:grpSpPr>
        <p:pic>
          <p:nvPicPr>
            <p:cNvPr id="67" name="圖片 6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27900" y="227361"/>
              <a:ext cx="952822" cy="952822"/>
            </a:xfrm>
            <a:prstGeom prst="rect">
              <a:avLst/>
            </a:prstGeom>
          </p:spPr>
        </p:pic>
        <p:sp>
          <p:nvSpPr>
            <p:cNvPr id="68" name="橢圓 67"/>
            <p:cNvSpPr/>
            <p:nvPr/>
          </p:nvSpPr>
          <p:spPr>
            <a:xfrm>
              <a:off x="4637003" y="104669"/>
              <a:ext cx="2536549" cy="15053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5123735" y="1203514"/>
              <a:ext cx="226383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05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中華民國力學學會</a:t>
              </a:r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6223294" y="1585657"/>
              <a:ext cx="72088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理事</a:t>
              </a:r>
            </a:p>
          </p:txBody>
        </p:sp>
      </p:grpSp>
      <p:cxnSp>
        <p:nvCxnSpPr>
          <p:cNvPr id="72" name="直線接點 71"/>
          <p:cNvCxnSpPr/>
          <p:nvPr/>
        </p:nvCxnSpPr>
        <p:spPr>
          <a:xfrm>
            <a:off x="3367278" y="2206062"/>
            <a:ext cx="419950" cy="3214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字方塊 72"/>
          <p:cNvSpPr txBox="1"/>
          <p:nvPr/>
        </p:nvSpPr>
        <p:spPr>
          <a:xfrm>
            <a:off x="1693752" y="1971017"/>
            <a:ext cx="7137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50" dirty="0">
                <a:ea typeface="標楷體" panose="03000509000000000000" pitchFamily="65" charset="-120"/>
                <a:cs typeface="Times New Roman" panose="02020603050405020304" pitchFamily="18" charset="0"/>
              </a:rPr>
              <a:t>會員編號</a:t>
            </a:r>
            <a:r>
              <a:rPr lang="en-US" altLang="zh-TW" sz="1050" dirty="0"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zh-TW" sz="1050" dirty="0">
                <a:ea typeface="標楷體" panose="03000509000000000000" pitchFamily="65" charset="-120"/>
                <a:cs typeface="Times New Roman" panose="02020603050405020304" pitchFamily="18" charset="0"/>
              </a:rPr>
              <a:t>F00002</a:t>
            </a:r>
            <a:endParaRPr lang="zh-TW" altLang="en-US" sz="105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7" name="圖片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564" y="1134150"/>
            <a:ext cx="776005" cy="776005"/>
          </a:xfrm>
          <a:prstGeom prst="rect">
            <a:avLst/>
          </a:prstGeom>
        </p:spPr>
      </p:pic>
      <p:sp>
        <p:nvSpPr>
          <p:cNvPr id="76" name="文字方塊 75"/>
          <p:cNvSpPr txBox="1"/>
          <p:nvPr/>
        </p:nvSpPr>
        <p:spPr>
          <a:xfrm>
            <a:off x="3614452" y="1398010"/>
            <a:ext cx="7137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50" dirty="0">
                <a:ea typeface="標楷體" panose="03000509000000000000" pitchFamily="65" charset="-120"/>
                <a:cs typeface="Times New Roman" panose="02020603050405020304" pitchFamily="18" charset="0"/>
              </a:rPr>
              <a:t>會員編號</a:t>
            </a:r>
            <a:r>
              <a:rPr lang="en-US" altLang="zh-TW" sz="1050" dirty="0"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zh-TW" sz="1050" dirty="0">
                <a:ea typeface="標楷體" panose="03000509000000000000" pitchFamily="65" charset="-120"/>
                <a:cs typeface="Times New Roman" panose="02020603050405020304" pitchFamily="18" charset="0"/>
              </a:rPr>
              <a:t>P1266</a:t>
            </a:r>
            <a:endParaRPr lang="zh-TW" altLang="en-US" sz="105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4631204" y="5089399"/>
            <a:ext cx="7137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50" dirty="0">
                <a:ea typeface="標楷體" panose="03000509000000000000" pitchFamily="65" charset="-120"/>
                <a:cs typeface="Times New Roman" panose="02020603050405020304" pitchFamily="18" charset="0"/>
              </a:rPr>
              <a:t>會員編號</a:t>
            </a:r>
            <a:r>
              <a:rPr lang="en-US" altLang="zh-TW" sz="1050" dirty="0"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zh-TW" sz="1050" dirty="0">
                <a:ea typeface="標楷體" panose="03000509000000000000" pitchFamily="65" charset="-120"/>
                <a:cs typeface="Times New Roman" panose="02020603050405020304" pitchFamily="18" charset="0"/>
              </a:rPr>
              <a:t>33193</a:t>
            </a:r>
            <a:endParaRPr lang="zh-TW" altLang="en-US" sz="105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4" name="文字方塊 73"/>
          <p:cNvSpPr txBox="1"/>
          <p:nvPr/>
        </p:nvSpPr>
        <p:spPr>
          <a:xfrm>
            <a:off x="5688093" y="1414270"/>
            <a:ext cx="7137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050" dirty="0">
                <a:ea typeface="標楷體" panose="03000509000000000000" pitchFamily="65" charset="-120"/>
                <a:cs typeface="Times New Roman" panose="02020603050405020304" pitchFamily="18" charset="0"/>
              </a:rPr>
              <a:t>會員編號</a:t>
            </a:r>
            <a:r>
              <a:rPr lang="en-US" altLang="zh-TW" sz="1050" dirty="0"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zh-TW" sz="1050" dirty="0">
                <a:ea typeface="標楷體" panose="03000509000000000000" pitchFamily="65" charset="-120"/>
                <a:cs typeface="Times New Roman" panose="02020603050405020304" pitchFamily="18" charset="0"/>
              </a:rPr>
              <a:t>16924</a:t>
            </a:r>
            <a:endParaRPr lang="zh-TW" altLang="en-US" sz="105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80" name="圖片 7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73" y="884420"/>
            <a:ext cx="1076428" cy="1076428"/>
          </a:xfrm>
          <a:prstGeom prst="rect">
            <a:avLst/>
          </a:prstGeom>
        </p:spPr>
      </p:pic>
      <p:pic>
        <p:nvPicPr>
          <p:cNvPr id="81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79" y="5155535"/>
            <a:ext cx="821639" cy="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47" descr="「陳俶季」的圖片搜尋結果"/>
          <p:cNvSpPr>
            <a:spLocks noChangeAspect="1" noChangeArrowheads="1"/>
          </p:cNvSpPr>
          <p:nvPr/>
        </p:nvSpPr>
        <p:spPr bwMode="auto">
          <a:xfrm>
            <a:off x="454183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3200">
              <a:latin typeface="Times New Roman" panose="02020603050405020304" pitchFamily="18" charset="0"/>
            </a:endParaRPr>
          </a:p>
        </p:txBody>
      </p:sp>
      <p:graphicFrame>
        <p:nvGraphicFramePr>
          <p:cNvPr id="48131" name="物件 24"/>
          <p:cNvGraphicFramePr>
            <a:graphicFrameLocks noChangeAspect="1"/>
          </p:cNvGraphicFramePr>
          <p:nvPr/>
        </p:nvGraphicFramePr>
        <p:xfrm>
          <a:off x="6146800" y="2576513"/>
          <a:ext cx="914400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" name="Equation" r:id="rId5" imgW="435285" imgH="677109" progId="Equation.DSMT4">
                  <p:embed/>
                </p:oleObj>
              </mc:Choice>
              <mc:Fallback>
                <p:oleObj name="Equation" r:id="rId5" imgW="435285" imgH="677109" progId="Equation.DSMT4">
                  <p:embed/>
                  <p:pic>
                    <p:nvPicPr>
                      <p:cNvPr id="48131" name="物件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800" y="2576513"/>
                        <a:ext cx="914400" cy="198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標題 1"/>
          <p:cNvSpPr>
            <a:spLocks noGrp="1"/>
          </p:cNvSpPr>
          <p:nvPr>
            <p:ph type="title"/>
          </p:nvPr>
        </p:nvSpPr>
        <p:spPr>
          <a:xfrm>
            <a:off x="323850" y="0"/>
            <a:ext cx="8534400" cy="1143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4000" dirty="0"/>
              <a:t>【</a:t>
            </a:r>
            <a:r>
              <a:rPr lang="zh-TW" altLang="en-US" sz="4000" dirty="0"/>
              <a:t>海大河工系實驗室介紹</a:t>
            </a:r>
            <a:r>
              <a:rPr lang="en-US" altLang="zh-TW" sz="4000" dirty="0"/>
              <a:t>】</a:t>
            </a:r>
            <a:br>
              <a:rPr lang="en-US" altLang="zh-TW" sz="4000" dirty="0"/>
            </a:br>
            <a:r>
              <a:rPr lang="en-US" altLang="zh-TW" sz="4000" dirty="0"/>
              <a:t>                                   NTOU MSV</a:t>
            </a:r>
            <a:r>
              <a:rPr lang="zh-TW" altLang="en-US" sz="4000" dirty="0"/>
              <a:t>研究團隊</a:t>
            </a:r>
          </a:p>
        </p:txBody>
      </p:sp>
      <p:pic>
        <p:nvPicPr>
          <p:cNvPr id="2" name="【海大河工系實驗室介紹】NTOU MSV研究團隊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9258" y="1385888"/>
            <a:ext cx="8448940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757E6-B324-46DA-BAF9-79113F337553}" type="slidenum">
              <a:rPr lang="en-US" altLang="zh-TW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zh-TW" sz="1400"/>
          </a:p>
        </p:txBody>
      </p:sp>
      <p:sp>
        <p:nvSpPr>
          <p:cNvPr id="49156" name="矩形 3"/>
          <p:cNvSpPr>
            <a:spLocks noChangeArrowheads="1"/>
          </p:cNvSpPr>
          <p:nvPr/>
        </p:nvSpPr>
        <p:spPr bwMode="auto">
          <a:xfrm>
            <a:off x="-34925" y="115888"/>
            <a:ext cx="91789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3200">
                <a:latin typeface="Times New Roman" panose="02020603050405020304" pitchFamily="18" charset="0"/>
              </a:rPr>
              <a:t>【</a:t>
            </a:r>
            <a:r>
              <a:rPr lang="zh-TW" altLang="en-US" sz="3200">
                <a:latin typeface="Times New Roman" panose="02020603050405020304" pitchFamily="18" charset="0"/>
              </a:rPr>
              <a:t>海大河工系教師與研究室介紹</a:t>
            </a:r>
            <a:r>
              <a:rPr lang="en-US" altLang="zh-TW" sz="3200">
                <a:latin typeface="Times New Roman" panose="02020603050405020304" pitchFamily="18" charset="0"/>
              </a:rPr>
              <a:t>】</a:t>
            </a:r>
            <a:r>
              <a:rPr lang="zh-TW" altLang="en-US" sz="3200">
                <a:latin typeface="Times New Roman" panose="02020603050405020304" pitchFamily="18" charset="0"/>
              </a:rPr>
              <a:t>力學聲響振動實驗室  </a:t>
            </a:r>
            <a:r>
              <a:rPr lang="en-US" altLang="zh-TW" sz="3200">
                <a:latin typeface="Times New Roman" panose="02020603050405020304" pitchFamily="18" charset="0"/>
              </a:rPr>
              <a:t>MSVLAB</a:t>
            </a:r>
            <a:endParaRPr lang="zh-TW" altLang="en-US" sz="3200">
              <a:latin typeface="Times New Roman" panose="02020603050405020304" pitchFamily="18" charset="0"/>
            </a:endParaRPr>
          </a:p>
        </p:txBody>
      </p:sp>
      <p:pic>
        <p:nvPicPr>
          <p:cNvPr id="3" name="【海大河工系教師與研究室介紹】力學聲響振動實驗室  MSVLA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412776"/>
            <a:ext cx="844893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71872-4D4F-49F2-B6DA-9FAA875E8E07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74" y="1922669"/>
            <a:ext cx="3961134" cy="3961134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1899693" y="1449740"/>
            <a:ext cx="10889752" cy="10782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700" dirty="0">
                <a:solidFill>
                  <a:srgbClr val="FF0000"/>
                </a:solidFill>
              </a:rPr>
              <a:t>邊界元 來結緣 </a:t>
            </a:r>
            <a:r>
              <a:rPr lang="en-US" altLang="zh-TW" sz="2700" dirty="0">
                <a:solidFill>
                  <a:srgbClr val="FF0000"/>
                </a:solidFill>
              </a:rPr>
              <a:t>Line group</a:t>
            </a:r>
            <a:r>
              <a:rPr lang="zh-TW" altLang="en-US" sz="2700" dirty="0">
                <a:solidFill>
                  <a:srgbClr val="FF0000"/>
                </a:solidFill>
              </a:rPr>
              <a:t>  學術俱樂部 </a:t>
            </a:r>
            <a:endParaRPr lang="en-US" altLang="zh-TW" sz="2700" dirty="0">
              <a:solidFill>
                <a:srgbClr val="FF0000"/>
              </a:solidFill>
            </a:endParaRPr>
          </a:p>
          <a:p>
            <a:r>
              <a:rPr lang="zh-TW" altLang="en-US" sz="2700" dirty="0">
                <a:solidFill>
                  <a:srgbClr val="FF0000"/>
                </a:solidFill>
              </a:rPr>
              <a:t> </a:t>
            </a:r>
            <a:endParaRPr lang="en-US" altLang="zh-TW" sz="2700" dirty="0">
              <a:solidFill>
                <a:srgbClr val="FF0000"/>
              </a:solidFill>
            </a:endParaRPr>
          </a:p>
          <a:p>
            <a:r>
              <a:rPr lang="zh-TW" altLang="en-US" sz="2700" dirty="0">
                <a:solidFill>
                  <a:srgbClr val="FF0000"/>
                </a:solidFill>
              </a:rPr>
              <a:t> </a:t>
            </a:r>
            <a:r>
              <a:rPr lang="en-US" altLang="zh-TW" sz="2700" dirty="0">
                <a:solidFill>
                  <a:srgbClr val="FF0000"/>
                </a:solidFill>
              </a:rPr>
              <a:t>(</a:t>
            </a:r>
            <a:r>
              <a:rPr lang="zh-TW" altLang="en-US" sz="2700" dirty="0">
                <a:solidFill>
                  <a:srgbClr val="FF0000"/>
                </a:solidFill>
              </a:rPr>
              <a:t>我們不是邊緣人</a:t>
            </a:r>
            <a:r>
              <a:rPr lang="en-US" altLang="zh-TW" sz="2700" dirty="0">
                <a:solidFill>
                  <a:srgbClr val="FF0000"/>
                </a:solidFill>
              </a:rPr>
              <a:t>)</a:t>
            </a:r>
            <a:endParaRPr lang="zh-TW" altLang="en-US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36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0605JUA\Desktop\110b4e12e218a20ada8c328a815649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909638"/>
            <a:ext cx="135572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688138" y="6243638"/>
            <a:ext cx="21336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D3F7BB-ED6D-4FEC-BA1D-5650BEBA4B7F}" type="slidenum">
              <a:rPr kumimoji="0" lang="zh-TW" altLang="en-US" sz="12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kumimoji="0" lang="zh-TW" altLang="en-US" sz="1200">
              <a:latin typeface="Times New Roman" panose="02020603050405020304" pitchFamily="18" charset="0"/>
            </a:endParaRPr>
          </a:p>
        </p:txBody>
      </p:sp>
      <p:grpSp>
        <p:nvGrpSpPr>
          <p:cNvPr id="45060" name="群組 1"/>
          <p:cNvGrpSpPr>
            <a:grpSpLocks noChangeAspect="1"/>
          </p:cNvGrpSpPr>
          <p:nvPr/>
        </p:nvGrpSpPr>
        <p:grpSpPr bwMode="auto">
          <a:xfrm>
            <a:off x="5715000" y="188913"/>
            <a:ext cx="3389313" cy="6299200"/>
            <a:chOff x="5508104" y="144288"/>
            <a:chExt cx="3587750" cy="6669088"/>
          </a:xfrm>
        </p:grpSpPr>
        <p:pic>
          <p:nvPicPr>
            <p:cNvPr id="45068" name="圖片 112" descr="b88陳正宗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629" y="144288"/>
              <a:ext cx="403225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4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839" y="1167492"/>
              <a:ext cx="545703" cy="57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0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68" y="4485307"/>
              <a:ext cx="442912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425" y="2320741"/>
              <a:ext cx="472301" cy="54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2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1280" y="657994"/>
              <a:ext cx="39052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844" y="1732582"/>
              <a:ext cx="517748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4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4043" y="1271413"/>
              <a:ext cx="447675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5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9989" y="1696863"/>
              <a:ext cx="555625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6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672" y="4213969"/>
              <a:ext cx="565150" cy="51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7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592" y="1768301"/>
              <a:ext cx="4191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8" name="Picture 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114" y="3356992"/>
              <a:ext cx="405580" cy="524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9" name="Picture 1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967" y="2853844"/>
              <a:ext cx="38576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0" name="Picture 1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904" y="3354213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1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442" y="1265063"/>
              <a:ext cx="534987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2" name="Picture 1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742" y="4927426"/>
              <a:ext cx="455612" cy="53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3" name="Picture 2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929" y="2731913"/>
              <a:ext cx="393700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4" name="Picture 2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151" y="2708100"/>
              <a:ext cx="46990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5" name="Picture 2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641" y="4725144"/>
              <a:ext cx="569913" cy="707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6" name="Picture 24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566" y="3357810"/>
              <a:ext cx="44608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7" name="Picture 25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92" y="3889201"/>
              <a:ext cx="479425" cy="55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8" name="Picture 2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595" y="4397201"/>
              <a:ext cx="541338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89" name="Picture 2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467" y="2057226"/>
              <a:ext cx="5238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0" name="Picture 29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042" y="3914601"/>
              <a:ext cx="439737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1" name="Picture 31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8592" y="620688"/>
              <a:ext cx="546100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2" name="Picture 3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6179" y="1193626"/>
              <a:ext cx="57467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3" name="Picture 33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567" y="2879551"/>
              <a:ext cx="349250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4" name="Picture 3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541" y="4003501"/>
              <a:ext cx="561975" cy="68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5" name="Picture 35" descr="Chi-1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3766" y="161900"/>
              <a:ext cx="360363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6" name="Picture 36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7967" y="1739725"/>
              <a:ext cx="433387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7" name="Picture 37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0933" y="592362"/>
              <a:ext cx="484187" cy="74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8" name="Picture 38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017" y="4690888"/>
              <a:ext cx="457200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99" name="Picture 39" descr="DSCF08133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392" y="1728613"/>
              <a:ext cx="381000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0" name="Picture 40" descr="P124018600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303" y="2290733"/>
              <a:ext cx="461963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1" name="Picture 41" descr="1534591565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0868" y="360188"/>
              <a:ext cx="45085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2" name="Picture 42" descr="P1000510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292" y="188888"/>
              <a:ext cx="40481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3" name="Picture 47" descr="wu">
              <a:hlinkClick r:id="rId39"/>
            </p:cNvPr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04" y="5802138"/>
              <a:ext cx="43180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4" name="Picture 51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692" y="3356992"/>
              <a:ext cx="433387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5" name="Picture 53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604" y="5871988"/>
              <a:ext cx="41910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6" name="Picture 54"/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292" y="6283151"/>
              <a:ext cx="460375" cy="53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7" name="Picture 60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352626"/>
              <a:ext cx="423863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8" name="Picture 64" descr="YORK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4460" y="2185417"/>
              <a:ext cx="407988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09" name="Picture 65" descr="m-ilchen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551" y="692696"/>
              <a:ext cx="5810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0" name="Picture 66" descr="JJ"/>
            <p:cNvPicPr>
              <a:picLocks noChangeAspect="1" noChangeArrowheads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217" y="5333826"/>
              <a:ext cx="4381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1" name="Picture 67" descr="LJ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367" y="5368751"/>
              <a:ext cx="436562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2" name="Picture 68" descr="WS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629" y="2431978"/>
              <a:ext cx="427038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3" name="Picture 8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0292" y="2276872"/>
              <a:ext cx="331787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4" name="Picture 2" descr="C:\Users\0605JUA\Desktop\IMG_1997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094" y="2879551"/>
              <a:ext cx="452636" cy="56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5" name="Picture 3" descr="C:\Users\0605JUA\Desktop\10528591_834208599930949_1848048398_o.jp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2814" y="3284983"/>
              <a:ext cx="453163" cy="604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矩形 57"/>
            <p:cNvSpPr/>
            <p:nvPr/>
          </p:nvSpPr>
          <p:spPr>
            <a:xfrm>
              <a:off x="6825573" y="2878815"/>
              <a:ext cx="504133" cy="4722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pic>
          <p:nvPicPr>
            <p:cNvPr id="45117" name="Picture 4" descr="C:\Users\0605JUA\Desktop\10436218_771851279515226_3747084481612684895_n(3).jpg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984" y="3872053"/>
              <a:ext cx="397638" cy="39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8" name="Picture 30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367" y="3872053"/>
              <a:ext cx="468313" cy="60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9" name="Picture 26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869" y="1312661"/>
              <a:ext cx="360696" cy="500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061" name="群組 2"/>
          <p:cNvGrpSpPr>
            <a:grpSpLocks/>
          </p:cNvGrpSpPr>
          <p:nvPr/>
        </p:nvGrpSpPr>
        <p:grpSpPr bwMode="auto">
          <a:xfrm>
            <a:off x="-728663" y="209550"/>
            <a:ext cx="6251576" cy="6343650"/>
            <a:chOff x="-604440" y="4816842"/>
            <a:chExt cx="6250930" cy="6343710"/>
          </a:xfrm>
        </p:grpSpPr>
        <p:sp>
          <p:nvSpPr>
            <p:cNvPr id="62" name="Text Box 5"/>
            <p:cNvSpPr txBox="1">
              <a:spLocks noChangeArrowheads="1"/>
            </p:cNvSpPr>
            <p:nvPr/>
          </p:nvSpPr>
          <p:spPr bwMode="auto">
            <a:xfrm>
              <a:off x="-604440" y="4816842"/>
              <a:ext cx="6122355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16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  <a:hlinkClick r:id="rId56"/>
                </a:rPr>
                <a:t>http://msvlab.hre.ntou.edu.tw/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Since 1999</a:t>
              </a:r>
            </a:p>
          </p:txBody>
        </p:sp>
        <p:sp>
          <p:nvSpPr>
            <p:cNvPr id="63" name="Rectangle 6"/>
            <p:cNvSpPr>
              <a:spLocks noChangeArrowheads="1"/>
            </p:cNvSpPr>
            <p:nvPr/>
          </p:nvSpPr>
          <p:spPr bwMode="auto">
            <a:xfrm>
              <a:off x="19384" y="5064494"/>
              <a:ext cx="5623932" cy="1323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TW" dirty="0">
                  <a:solidFill>
                    <a:srgbClr val="6600FF"/>
                  </a:solidFill>
                  <a:latin typeface="+mj-ea"/>
                  <a:ea typeface="+mj-ea"/>
                </a:rPr>
                <a:t>Welcome to visit the web site of MSVLAB/NTOU</a:t>
              </a:r>
            </a:p>
          </p:txBody>
        </p:sp>
        <p:sp>
          <p:nvSpPr>
            <p:cNvPr id="59" name="Text Box 5"/>
            <p:cNvSpPr txBox="1">
              <a:spLocks noChangeArrowheads="1"/>
            </p:cNvSpPr>
            <p:nvPr/>
          </p:nvSpPr>
          <p:spPr bwMode="auto">
            <a:xfrm>
              <a:off x="309867" y="10760498"/>
              <a:ext cx="5336623" cy="400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E mail: </a:t>
              </a:r>
              <a:r>
                <a:rPr lang="en-US" altLang="zh-TW" sz="2000" u="sng" dirty="0">
                  <a:solidFill>
                    <a:srgbClr val="009900"/>
                  </a:solidFill>
                  <a:latin typeface="+mj-ea"/>
                  <a:ea typeface="+mj-ea"/>
                </a:rPr>
                <a:t>jtchen@mail.ntou.edu.tw</a:t>
              </a:r>
              <a:r>
                <a:rPr lang="en-US" altLang="zh-TW" sz="2000" dirty="0">
                  <a:solidFill>
                    <a:srgbClr val="009900"/>
                  </a:solidFill>
                  <a:latin typeface="+mj-ea"/>
                  <a:ea typeface="+mj-ea"/>
                </a:rPr>
                <a:t> </a:t>
              </a:r>
              <a:endParaRPr lang="en-US" altLang="zh-TW" sz="2800" i="1" u="sng" dirty="0">
                <a:solidFill>
                  <a:srgbClr val="0099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1" name="矩形圖說文字 50"/>
          <p:cNvSpPr/>
          <p:nvPr/>
        </p:nvSpPr>
        <p:spPr>
          <a:xfrm>
            <a:off x="5921375" y="549275"/>
            <a:ext cx="539750" cy="579438"/>
          </a:xfrm>
          <a:prstGeom prst="wedgeRectCallout">
            <a:avLst>
              <a:gd name="adj1" fmla="val -57787"/>
              <a:gd name="adj2" fmla="val 8221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45063" name="Picture 12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547688"/>
            <a:ext cx="4968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C:\Users\0605CKI\Desktop\Group\IMG_8421.JP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00213"/>
            <a:ext cx="5568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89138"/>
            <a:ext cx="2730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NTOU/MSV 101 in Taiwan (</a:t>
            </a:r>
            <a:r>
              <a:rPr lang="zh-TW" altLang="en-US"/>
              <a:t>台灣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4710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C219B4-C6BE-4A4A-A393-8F0425953DFB}" type="slidenum">
              <a:rPr lang="zh-TW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zh-TW" altLang="en-US" sz="1400"/>
          </a:p>
        </p:txBody>
      </p:sp>
      <p:pic>
        <p:nvPicPr>
          <p:cNvPr id="47109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533650"/>
            <a:ext cx="1547812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文字方塊 5"/>
          <p:cNvSpPr txBox="1">
            <a:spLocks noChangeArrowheads="1"/>
          </p:cNvSpPr>
          <p:nvPr/>
        </p:nvSpPr>
        <p:spPr bwMode="auto">
          <a:xfrm>
            <a:off x="179388" y="5795963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latin typeface="Candara" panose="020E0502030303020204" pitchFamily="34" charset="0"/>
              </a:rPr>
              <a:t>Taipei 101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pic>
        <p:nvPicPr>
          <p:cNvPr id="47111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66913"/>
            <a:ext cx="2730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文字方塊 7"/>
          <p:cNvSpPr txBox="1">
            <a:spLocks noChangeArrowheads="1"/>
          </p:cNvSpPr>
          <p:nvPr/>
        </p:nvSpPr>
        <p:spPr bwMode="auto">
          <a:xfrm>
            <a:off x="107950" y="1628775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latin typeface="Candara" panose="020E0502030303020204" pitchFamily="34" charset="0"/>
              </a:rPr>
              <a:t>Keelung 101</a:t>
            </a:r>
            <a:r>
              <a:rPr kumimoji="0" lang="zh-TW" altLang="en-US" sz="1800">
                <a:latin typeface="Candara" panose="020E0502030303020204" pitchFamily="34" charset="0"/>
              </a:rPr>
              <a:t> </a:t>
            </a:r>
            <a:r>
              <a:rPr kumimoji="0" lang="en-US" altLang="zh-TW" sz="1800">
                <a:latin typeface="Candara" panose="020E0502030303020204" pitchFamily="34" charset="0"/>
              </a:rPr>
              <a:t>bus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pic>
        <p:nvPicPr>
          <p:cNvPr id="47113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4149725"/>
            <a:ext cx="27305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文字方塊 9"/>
          <p:cNvSpPr txBox="1">
            <a:spLocks noChangeArrowheads="1"/>
          </p:cNvSpPr>
          <p:nvPr/>
        </p:nvSpPr>
        <p:spPr bwMode="auto">
          <a:xfrm>
            <a:off x="2555875" y="6092825"/>
            <a:ext cx="165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1800">
                <a:latin typeface="Candara" panose="020E0502030303020204" pitchFamily="34" charset="0"/>
              </a:rPr>
              <a:t>金瓜石</a:t>
            </a:r>
            <a:r>
              <a:rPr kumimoji="0" lang="en-US" altLang="zh-TW" sz="1800">
                <a:latin typeface="Candara" panose="020E0502030303020204" pitchFamily="34" charset="0"/>
              </a:rPr>
              <a:t>101</a:t>
            </a:r>
            <a:r>
              <a:rPr kumimoji="0" lang="zh-TW" altLang="en-US" sz="1800">
                <a:latin typeface="Candara" panose="020E0502030303020204" pitchFamily="34" charset="0"/>
              </a:rPr>
              <a:t> </a:t>
            </a:r>
            <a:r>
              <a:rPr kumimoji="0" lang="en-US" altLang="zh-TW" sz="1800">
                <a:latin typeface="Candara" panose="020E0502030303020204" pitchFamily="34" charset="0"/>
              </a:rPr>
              <a:t>Hotel</a:t>
            </a:r>
            <a:endParaRPr kumimoji="0" lang="zh-TW" altLang="en-US" sz="1800">
              <a:latin typeface="Candara" panose="020E0502030303020204" pitchFamily="34" charset="0"/>
            </a:endParaRPr>
          </a:p>
        </p:txBody>
      </p:sp>
      <p:sp>
        <p:nvSpPr>
          <p:cNvPr id="47115" name="文字方塊 11"/>
          <p:cNvSpPr txBox="1">
            <a:spLocks noChangeArrowheads="1"/>
          </p:cNvSpPr>
          <p:nvPr/>
        </p:nvSpPr>
        <p:spPr bwMode="auto">
          <a:xfrm>
            <a:off x="5148263" y="205105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>
                <a:solidFill>
                  <a:schemeClr val="bg1"/>
                </a:solidFill>
                <a:latin typeface="Candara" panose="020E0502030303020204" pitchFamily="34" charset="0"/>
              </a:rPr>
              <a:t>Keelung 101 Hill</a:t>
            </a:r>
            <a:endParaRPr kumimoji="0" lang="zh-TW" altLang="en-US" sz="180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47116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4149725"/>
            <a:ext cx="378777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文字方塊 13"/>
          <p:cNvSpPr txBox="1">
            <a:spLocks noChangeArrowheads="1"/>
          </p:cNvSpPr>
          <p:nvPr/>
        </p:nvSpPr>
        <p:spPr bwMode="auto">
          <a:xfrm>
            <a:off x="5219700" y="6156325"/>
            <a:ext cx="165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  <a:latin typeface="Candara" panose="020E0502030303020204" pitchFamily="34" charset="0"/>
              </a:rPr>
              <a:t>101</a:t>
            </a:r>
            <a:r>
              <a:rPr kumimoji="0" lang="zh-TW" altLang="en-US" sz="1800" b="1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kumimoji="0" lang="en-US" altLang="zh-TW" sz="1800" b="1">
                <a:solidFill>
                  <a:srgbClr val="FF0000"/>
                </a:solidFill>
                <a:latin typeface="Candara" panose="020E0502030303020204" pitchFamily="34" charset="0"/>
              </a:rPr>
              <a:t>MOST project</a:t>
            </a:r>
            <a:endParaRPr kumimoji="0" lang="zh-TW" altLang="en-US" sz="1800" b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59" y="5495752"/>
            <a:ext cx="593537" cy="44515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1" y="5495752"/>
            <a:ext cx="493168" cy="4531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38" y="803188"/>
            <a:ext cx="807752" cy="72697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9" y="803187"/>
            <a:ext cx="677141" cy="69235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72399" y="1005711"/>
            <a:ext cx="751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cs typeface="Times New Roman" panose="02020603050405020304" pitchFamily="18" charset="0"/>
              </a:rPr>
              <a:t>NTOU</a:t>
            </a:r>
            <a:r>
              <a:rPr lang="en-US" altLang="zh-TW" sz="2400" dirty="0"/>
              <a:t>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讀萬卷書 行萬里路 參百家會 </a:t>
            </a:r>
            <a:r>
              <a:rPr lang="en-US" altLang="zh-TW" sz="2400" dirty="0">
                <a:cs typeface="Times New Roman" panose="02020603050405020304" pitchFamily="18" charset="0"/>
              </a:rPr>
              <a:t>MSV 2025</a:t>
            </a:r>
            <a:endParaRPr lang="zh-TW" altLang="en-US" sz="2400" dirty="0"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568539" y="1551912"/>
          <a:ext cx="7924106" cy="392209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584821">
                  <a:extLst>
                    <a:ext uri="{9D8B030D-6E8A-4147-A177-3AD203B41FA5}">
                      <a16:colId xmlns:a16="http://schemas.microsoft.com/office/drawing/2014/main" val="3869740560"/>
                    </a:ext>
                  </a:extLst>
                </a:gridCol>
                <a:gridCol w="1584821">
                  <a:extLst>
                    <a:ext uri="{9D8B030D-6E8A-4147-A177-3AD203B41FA5}">
                      <a16:colId xmlns:a16="http://schemas.microsoft.com/office/drawing/2014/main" val="449223279"/>
                    </a:ext>
                  </a:extLst>
                </a:gridCol>
                <a:gridCol w="1819313">
                  <a:extLst>
                    <a:ext uri="{9D8B030D-6E8A-4147-A177-3AD203B41FA5}">
                      <a16:colId xmlns:a16="http://schemas.microsoft.com/office/drawing/2014/main" val="644434592"/>
                    </a:ext>
                  </a:extLst>
                </a:gridCol>
                <a:gridCol w="2310431">
                  <a:extLst>
                    <a:ext uri="{9D8B030D-6E8A-4147-A177-3AD203B41FA5}">
                      <a16:colId xmlns:a16="http://schemas.microsoft.com/office/drawing/2014/main" val="1535725884"/>
                    </a:ext>
                  </a:extLst>
                </a:gridCol>
                <a:gridCol w="624720">
                  <a:extLst>
                    <a:ext uri="{9D8B030D-6E8A-4147-A177-3AD203B41FA5}">
                      <a16:colId xmlns:a16="http://schemas.microsoft.com/office/drawing/2014/main" val="1084672982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Time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Conference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Location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Web</a:t>
                      </a:r>
                      <a:r>
                        <a:rPr lang="en-US" altLang="zh-TW" sz="900" baseline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site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備註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24724809"/>
                  </a:ext>
                </a:extLst>
              </a:tr>
              <a:tr h="3580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Jan.</a:t>
                      </a:r>
                      <a:r>
                        <a:rPr lang="en-US" altLang="zh-TW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7-19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MMCTSE 9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Athens, Greece, 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https://springer.mmctse.org/index.php#hero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</a:rPr>
                        <a:t>Plenary invited 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51902243"/>
                  </a:ext>
                </a:extLst>
              </a:tr>
              <a:tr h="266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March 17-20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CFC 2025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Santiago de Chile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6"/>
                        </a:rPr>
                        <a:t>https://cfc2025.iacm.info/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7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June</a:t>
                      </a:r>
                      <a:r>
                        <a:rPr lang="zh-TW" altLang="en-US" sz="900" baseline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2-6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ICTS 2025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Kowloon, Hong Kong 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7"/>
                        </a:rPr>
                        <a:t>https://www.icts2025.org/#/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7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July 1-4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COMPSAFE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Kobe, Japan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8"/>
                        </a:rPr>
                        <a:t>https://www.compsafe2025.org/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47534301"/>
                  </a:ext>
                </a:extLst>
              </a:tr>
              <a:tr h="2364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July 6-11 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ICSV</a:t>
                      </a:r>
                      <a:r>
                        <a:rPr lang="zh-TW" altLang="en-US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31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Incheon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https://www.icsv31.org/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7618339"/>
                  </a:ext>
                </a:extLst>
              </a:tr>
              <a:tr h="2515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July 17-19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EMI 2025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Beijing, China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  <a:hlinkClick r:id="rId9"/>
                        </a:rPr>
                        <a:t>https://www.emi-conference.org/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8804293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July</a:t>
                      </a:r>
                      <a:r>
                        <a:rPr lang="zh-TW" altLang="en-US" sz="900" baseline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29-31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(NME 2025)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Ghent, Belgium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10"/>
                        </a:rPr>
                        <a:t>http://www.nmeconf.org/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Aug.</a:t>
                      </a:r>
                      <a:r>
                        <a:rPr lang="zh-TW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26-28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EAMC</a:t>
                      </a:r>
                      <a:endParaRPr lang="zh-TW" altLang="en-US" sz="900" b="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Stockholm</a:t>
                      </a:r>
                      <a:r>
                        <a:rPr lang="zh-TW" altLang="en-US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Sweden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  <a:hlinkClick r:id="rId11"/>
                        </a:rPr>
                        <a:t>https://advancedmater.org/summit/</a:t>
                      </a:r>
                      <a:endParaRPr lang="zh-TW" altLang="en-US" sz="900" b="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b="1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16614574"/>
                  </a:ext>
                </a:extLst>
              </a:tr>
              <a:tr h="2162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Sep.</a:t>
                      </a:r>
                      <a:r>
                        <a:rPr lang="zh-TW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2-5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16</a:t>
                      </a:r>
                      <a:r>
                        <a:rPr lang="en-US" altLang="zh-TW" sz="900" kern="1200" baseline="300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th</a:t>
                      </a: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ICOVP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Lisbon, Portugal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kern="1200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https://www.icovp-wmvc.com</a:t>
                      </a:r>
                      <a:r>
                        <a:rPr lang="en-US" altLang="zh-TW" sz="900" kern="1200" dirty="0" smtClean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/</a:t>
                      </a:r>
                      <a:endParaRPr lang="zh-TW" altLang="zh-TW" sz="900" kern="1200" dirty="0" smtClean="0">
                        <a:solidFill>
                          <a:srgbClr val="00B0F0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4156807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Sep.</a:t>
                      </a:r>
                      <a:r>
                        <a:rPr lang="zh-TW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r>
                        <a:rPr lang="en-US" altLang="zh-TW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2-5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COMPLAS 2025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Barcelona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sng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  <a:hlinkClick r:id="rId12"/>
                        </a:rPr>
                        <a:t>https://complas2025.cimne.com/event/area/340d1230-907e-11ef-b344-000c29ddfc0c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23905564"/>
                  </a:ext>
                </a:extLst>
              </a:tr>
              <a:tr h="2110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Sep.</a:t>
                      </a:r>
                      <a:r>
                        <a:rPr lang="zh-TW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9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2-5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ICNTM25</a:t>
                      </a:r>
                      <a:endParaRPr lang="en-US" altLang="zh-TW" sz="9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Baku, Azerbaijan</a:t>
                      </a:r>
                      <a:endParaRPr lang="en-US" altLang="zh-TW" sz="9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13"/>
                        </a:rPr>
                        <a:t>https://icntm.tumtmk.org.tr/</a:t>
                      </a:r>
                      <a:endParaRPr lang="en-US" altLang="zh-TW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0674876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Sep. 27-30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PHENMA 2025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Kitakyushu, Japan</a:t>
                      </a:r>
                      <a:endParaRPr lang="en-US" altLang="zh-TW" sz="9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14"/>
                        </a:rPr>
                        <a:t>http://phenma2025.sfedu.ru/</a:t>
                      </a:r>
                      <a:endParaRPr lang="en-US" altLang="zh-TW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0032789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Dec. 7-10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APCOM </a:t>
                      </a:r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Brisbane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15"/>
                        </a:rPr>
                        <a:t>https://www.apcom2025.org/</a:t>
                      </a:r>
                      <a:endParaRPr lang="en-US" altLang="zh-TW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1833491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TBA 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JT workshop</a:t>
                      </a:r>
                      <a:r>
                        <a:rPr lang="zh-TW" altLang="en-US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 </a:t>
                      </a:r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Kanazawa</a:t>
                      </a:r>
                      <a:r>
                        <a:rPr lang="en-US" altLang="zh-TW" sz="9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+mn-cs"/>
                        </a:rPr>
                        <a:t> 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201824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Quitted</a:t>
                      </a:r>
                      <a:endParaRPr lang="zh-TW" altLang="en-US" sz="9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BEM/MRM</a:t>
                      </a:r>
                      <a:r>
                        <a:rPr lang="zh-TW" altLang="en-US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900" dirty="0" smtClean="0"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48</a:t>
                      </a:r>
                      <a:endParaRPr lang="zh-TW" altLang="en-US" sz="900" dirty="0" smtClean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zh-TW" sz="9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900" dirty="0"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1770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77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ChangeArrowheads="1"/>
          </p:cNvSpPr>
          <p:nvPr/>
        </p:nvSpPr>
        <p:spPr bwMode="auto">
          <a:xfrm>
            <a:off x="541338" y="5084763"/>
            <a:ext cx="8207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 b="1">
                <a:solidFill>
                  <a:schemeClr val="hlink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                     </a:t>
            </a:r>
            <a:endParaRPr lang="en-US" altLang="zh-TW" sz="3200" b="1">
              <a:solidFill>
                <a:schemeClr val="tx2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54275" name="Text Box 7"/>
          <p:cNvSpPr txBox="1">
            <a:spLocks noChangeArrowheads="1"/>
          </p:cNvSpPr>
          <p:nvPr/>
        </p:nvSpPr>
        <p:spPr bwMode="auto">
          <a:xfrm>
            <a:off x="1619250" y="300038"/>
            <a:ext cx="6446838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>
                <a:latin typeface="Times New Roman" panose="02020603050405020304" pitchFamily="18" charset="0"/>
              </a:rPr>
              <a:t>Welcome to visit NTOU/MSV</a:t>
            </a:r>
          </a:p>
        </p:txBody>
      </p:sp>
      <p:pic>
        <p:nvPicPr>
          <p:cNvPr id="54276" name="Picture 2" descr="C:\Users\0605CKI\Desktop\MSV-wind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63625"/>
            <a:ext cx="6992938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矩形 2"/>
          <p:cNvSpPr>
            <a:spLocks noChangeArrowheads="1"/>
          </p:cNvSpPr>
          <p:nvPr/>
        </p:nvSpPr>
        <p:spPr bwMode="auto">
          <a:xfrm>
            <a:off x="179388" y="2060575"/>
            <a:ext cx="1416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000">
                <a:solidFill>
                  <a:srgbClr val="FF0000"/>
                </a:solidFill>
                <a:latin typeface="Times New Roman" panose="02020603050405020304" pitchFamily="18" charset="0"/>
              </a:rPr>
              <a:t>MSV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窗外</a:t>
            </a:r>
            <a:endParaRPr lang="en-US" altLang="zh-TW" sz="4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邊界元 來結緣</a:t>
            </a:r>
          </a:p>
        </p:txBody>
      </p:sp>
      <p:sp>
        <p:nvSpPr>
          <p:cNvPr id="55299" name="文字方塊 4"/>
          <p:cNvSpPr txBox="1">
            <a:spLocks noChangeArrowheads="1"/>
          </p:cNvSpPr>
          <p:nvPr/>
        </p:nvSpPr>
        <p:spPr bwMode="auto">
          <a:xfrm>
            <a:off x="5076825" y="6210300"/>
            <a:ext cx="4714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檔名：邊界緣</a:t>
            </a:r>
            <a:r>
              <a:rPr lang="en-US" altLang="zh-TW" sz="32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2019.ppt</a:t>
            </a:r>
            <a:endParaRPr lang="zh-TW" altLang="en-US" sz="320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5300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0013"/>
            <a:ext cx="43719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文字方塊 3"/>
          <p:cNvSpPr txBox="1">
            <a:spLocks noChangeArrowheads="1"/>
          </p:cNvSpPr>
          <p:nvPr/>
        </p:nvSpPr>
        <p:spPr bwMode="auto">
          <a:xfrm>
            <a:off x="3605213" y="5291138"/>
            <a:ext cx="2084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歡迎入群 學術分享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01674" y="179929"/>
            <a:ext cx="7148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200" dirty="0" smtClean="0"/>
              <a:t>2025</a:t>
            </a:r>
            <a:r>
              <a:rPr lang="zh-TW" altLang="en-US" sz="3200" dirty="0" smtClean="0"/>
              <a:t> </a:t>
            </a:r>
            <a:r>
              <a:rPr lang="zh-TW" altLang="en-US" sz="3200" dirty="0"/>
              <a:t>隨心所欲 學術傳承 教學相長 </a:t>
            </a:r>
            <a:r>
              <a:rPr lang="en-US" altLang="zh-TW" sz="3200" dirty="0"/>
              <a:t>2033</a:t>
            </a:r>
            <a:endParaRPr lang="zh-TW" altLang="en-US" sz="32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29762"/>
              </p:ext>
            </p:extLst>
          </p:nvPr>
        </p:nvGraphicFramePr>
        <p:xfrm>
          <a:off x="516920" y="806321"/>
          <a:ext cx="8159536" cy="535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871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82342"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2026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2027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2028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2029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2031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2032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2033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endParaRPr lang="en-US" altLang="zh-TW" sz="1200" dirty="0">
                        <a:effectLst/>
                      </a:endParaRPr>
                    </a:p>
                    <a:p>
                      <a:r>
                        <a:rPr lang="zh-TW" altLang="en-US" sz="1200" dirty="0">
                          <a:effectLst/>
                        </a:rPr>
                        <a:t>核定延長服務</a:t>
                      </a:r>
                      <a:br>
                        <a:rPr lang="zh-TW" altLang="en-US" sz="1200" dirty="0">
                          <a:effectLst/>
                        </a:rPr>
                      </a:br>
                      <a:r>
                        <a:rPr lang="zh-TW" altLang="en-US" sz="1200" dirty="0">
                          <a:effectLst/>
                        </a:rPr>
                        <a:t>國家講座申請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送書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休假 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歡喜教學  甘願研究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隨心所欲  游刃有餘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自由自在  問心無愧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海大點滴  自立自強  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           軟硬皆傳  教學相長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榮退</a:t>
                      </a: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749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2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    功成身退  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後有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來者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2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4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effectLst/>
                        </a:rPr>
                        <a:t>65</a:t>
                      </a:r>
                    </a:p>
                    <a:p>
                      <a:pPr algn="ctr"/>
                      <a:r>
                        <a:rPr lang="zh-TW" altLang="en-US" sz="1400" dirty="0" smtClean="0">
                          <a:effectLst/>
                        </a:rPr>
                        <a:t>足</a:t>
                      </a:r>
                      <a:r>
                        <a:rPr lang="zh-TW" altLang="en-US" sz="1400" dirty="0">
                          <a:effectLst/>
                        </a:rPr>
                        <a:t>齡</a:t>
                      </a:r>
                      <a:endParaRPr lang="en-US" altLang="zh-TW" sz="140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solidFill>
                            <a:schemeClr val="tx1"/>
                          </a:solidFill>
                        </a:rPr>
                        <a:t>不可休假</a:t>
                      </a:r>
                      <a:endParaRPr lang="zh-TW" altLang="en-US" sz="1800" dirty="0"/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3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50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91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zh-TW" altLang="en-US" sz="2000" dirty="0">
                          <a:solidFill>
                            <a:schemeClr val="tx1"/>
                          </a:solidFill>
                        </a:rPr>
                        <a:t>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879"/>
            <a:ext cx="818833" cy="79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123" y="71267"/>
            <a:ext cx="811373" cy="71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" y="6093296"/>
            <a:ext cx="770132" cy="76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56" y="6098634"/>
            <a:ext cx="703979" cy="75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004048" y="6440348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檔名</a:t>
            </a:r>
            <a:r>
              <a:rPr lang="en-US" altLang="zh-TW" dirty="0"/>
              <a:t>:2024-2033</a:t>
            </a:r>
            <a:r>
              <a:rPr lang="zh-TW" altLang="en-US" dirty="0"/>
              <a:t> </a:t>
            </a:r>
            <a:r>
              <a:rPr lang="en-US" altLang="zh-TW" dirty="0"/>
              <a:t>plan </a:t>
            </a:r>
            <a:r>
              <a:rPr lang="zh-TW" altLang="en-US" dirty="0"/>
              <a:t>  製表</a:t>
            </a:r>
            <a:r>
              <a:rPr lang="en-US" altLang="zh-TW" dirty="0"/>
              <a:t>:</a:t>
            </a:r>
            <a:r>
              <a:rPr lang="zh-TW" altLang="en-US" dirty="0"/>
              <a:t>于葶</a:t>
            </a:r>
          </a:p>
        </p:txBody>
      </p:sp>
    </p:spTree>
    <p:extLst>
      <p:ext uri="{BB962C8B-B14F-4D97-AF65-F5344CB8AC3E}">
        <p14:creationId xmlns:p14="http://schemas.microsoft.com/office/powerpoint/2010/main" val="28421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2"/>
          <p:cNvSpPr>
            <a:spLocks noChangeArrowheads="1"/>
          </p:cNvSpPr>
          <p:nvPr/>
        </p:nvSpPr>
        <p:spPr bwMode="auto">
          <a:xfrm>
            <a:off x="2000250" y="2057400"/>
            <a:ext cx="1157288" cy="85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013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2072740" y="1493387"/>
            <a:ext cx="5039023" cy="17149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7322" tIns="24107" rIns="47322" bIns="24107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TW" altLang="en-US" sz="1125" dirty="0">
              <a:solidFill>
                <a:srgbClr val="0000CC"/>
              </a:solidFill>
            </a:endParaRPr>
          </a:p>
        </p:txBody>
      </p:sp>
      <p:graphicFrame>
        <p:nvGraphicFramePr>
          <p:cNvPr id="365706" name="Group 1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016211"/>
              </p:ext>
            </p:extLst>
          </p:nvPr>
        </p:nvGraphicFramePr>
        <p:xfrm>
          <a:off x="1479026" y="1412776"/>
          <a:ext cx="5063134" cy="4388091"/>
        </p:xfrm>
        <a:graphic>
          <a:graphicData uri="http://schemas.openxmlformats.org/drawingml/2006/table">
            <a:tbl>
              <a:tblPr/>
              <a:tblGrid>
                <a:gridCol w="860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鄭</a:t>
                      </a: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岳世</a:t>
                      </a:r>
                      <a:endParaRPr kumimoji="1" lang="zh-TW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Dual series representation and its applications to a string subjected  to support motions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(1996)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ADV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陳桂鴻*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study and numerical experiments for Laplace equation with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overspecified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BCs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(1998)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AMM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劉立偉**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free terms of the dual BEM for the two and three- dimensional Laplace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(2000)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JMST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林盛益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new point of view for the polar decomposition using singular value decomposition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(2002)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IJCN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李應德***</a:t>
                      </a: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、葉雅婷</a:t>
                      </a:r>
                      <a:r>
                        <a:rPr kumimoji="1" lang="zh-TW" alt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endParaRPr kumimoji="1" lang="zh-TW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meshless method for free vibration analysis of circular and rectangular clamped plates using radial basis function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(2004)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蔡明宏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Conformal mapping and bipolar coordinate for eccentric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高聖凱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Waves in string using diamond rule and Mathematica software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CAEE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謝正昌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Derivation of stiffness and flexibility for rods and beams by using dual integral equations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吳國綸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Regularized meshless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mathod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Cauchy problems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CM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李家瑋 ****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spurious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eigensolutions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the real-part boundary element method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余尚儒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Equivalence between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Trefftz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method and method of fundamental  solution for the  annular Green’s function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(2008)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蕭宇志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Analysis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of water wave problems containing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single and multiple cylinders by using the degenerate kernel method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(2010)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ISOPE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高怡絹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Eigenanalysis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 a confocal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prolate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spheroidal resonator using the null-field BIEM in conjunction with degenerate kernels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Acta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Mechanica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凃雅瀞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 self-regularized approach for deriving the free-free flexibility and stiffness matrices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(2014)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defRPr kumimoji="1" sz="28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 sz="24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rgbClr val="0000FF"/>
                          </a:solidFill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CS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黃乙玲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lang="en-US" altLang="zh-TW" sz="6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Revisit of the degenerate scale for an infinite plane problem containing two circular holes using conformal mapping </a:t>
                      </a:r>
                      <a:r>
                        <a:rPr lang="en-US" altLang="zh-TW" sz="600" b="0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(2019)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AML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62178"/>
                  </a:ext>
                </a:extLst>
              </a:tr>
              <a:tr h="1478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邵程祥、呂政軒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linkage between influence matrices in the BIEM and BEM to explain the mechanism of degenerate scale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JOM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周彥廷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path independence and invariant of the J-integral for a slant crack and rigid-line inclusion using degenerate kernels and the dual BEM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28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周彥廷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Construction of a curve by using the state equation of </a:t>
                      </a:r>
                      <a:r>
                        <a:rPr kumimoji="1" lang="en-US" altLang="zh-TW" sz="6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Frenet</a:t>
                      </a: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formula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(2021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JOM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957335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戴暐宸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indirect BIE free of degenerate scales</a:t>
                      </a:r>
                      <a:r>
                        <a:rPr kumimoji="1" lang="zh-TW" altLang="en-US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CPAA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567568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邵程祥、戴暐宸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On the role of singular and hypersingular BIEs for the BVPs containing a degenerate boundary </a:t>
                      </a: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(2021)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EABE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6989192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高浩真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Support motion </a:t>
                      </a: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of a finite bar with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 external spring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JLFNVAC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61471"/>
                  </a:ext>
                </a:extLst>
              </a:tr>
              <a:tr h="14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曹美娜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solutions for the Laplace problem of an eccentric annular domain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(2022)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MRC</a:t>
                      </a:r>
                      <a:endParaRPr kumimoji="1" lang="en-US" altLang="zh-TW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342515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 臧紀甯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Animation of cycloid and spiral curves in companion with instantaneous center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2 of rotation and radius of curvature</a:t>
                      </a:r>
                      <a:r>
                        <a:rPr kumimoji="1" lang="zh-TW" altLang="en-US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 </a:t>
                      </a: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(2023)</a:t>
                      </a:r>
                      <a:endParaRPr kumimoji="1" lang="en-US" altLang="zh-TW" sz="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JCIE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464641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  <a:cs typeface="Tahoma" pitchFamily="34" charset="0"/>
                        </a:rPr>
                        <a:t>楊佳穎</a:t>
                      </a:r>
                      <a:endParaRPr kumimoji="1" lang="zh-TW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  <a:cs typeface="Tahoma" pitchFamily="34" charset="0"/>
                      </a:endParaRP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Numerical instability and its treatment for steady state heat conduction problems in exchanger tubes using the dual boundary element method(2023)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NHT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28269"/>
                  </a:ext>
                </a:extLst>
              </a:tr>
              <a:tr h="23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新細明體" pitchFamily="18" charset="-120"/>
                          <a:ea typeface="+mn-ea"/>
                          <a:cs typeface="Tahoma" pitchFamily="34" charset="0"/>
                        </a:rPr>
                        <a:t>楊佳穎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TW" sz="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ahoma" pitchFamily="34" charset="0"/>
                        </a:rPr>
                        <a:t>Analytical study for numerical instability of steady-state heat conduction problems in exchanger tubes using degenerate kernels in the null-field boundary integral equation method 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ahoma" pitchFamily="34" charset="0"/>
                        </a:rPr>
                        <a:t>IJHMT</a:t>
                      </a:r>
                    </a:p>
                  </a:txBody>
                  <a:tcPr marL="51434" marR="51434" marT="25712" marB="2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808217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2190220" y="6069322"/>
            <a:ext cx="2871788" cy="456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91" dirty="0">
                <a:ea typeface="標楷體" panose="03000509000000000000" pitchFamily="65" charset="-120"/>
              </a:rPr>
              <a:t>* : </a:t>
            </a:r>
            <a:r>
              <a:rPr lang="zh-TW" altLang="zh-TW" sz="591" dirty="0">
                <a:ea typeface="標楷體" panose="03000509000000000000" pitchFamily="65" charset="-120"/>
              </a:rPr>
              <a:t>陳桂鴻現任於國立宜蘭大學土木工程學系副教授</a:t>
            </a:r>
          </a:p>
          <a:p>
            <a:r>
              <a:rPr lang="en-US" altLang="zh-TW" sz="591" dirty="0">
                <a:ea typeface="標楷體" panose="03000509000000000000" pitchFamily="65" charset="-120"/>
              </a:rPr>
              <a:t>** : </a:t>
            </a:r>
            <a:r>
              <a:rPr lang="zh-TW" altLang="zh-TW" sz="591" dirty="0">
                <a:ea typeface="標楷體" panose="03000509000000000000" pitchFamily="65" charset="-120"/>
              </a:rPr>
              <a:t>劉立偉現任於國立</a:t>
            </a:r>
            <a:r>
              <a:rPr lang="zh-TW" altLang="en-US" sz="591" dirty="0">
                <a:ea typeface="標楷體" panose="03000509000000000000" pitchFamily="65" charset="-120"/>
              </a:rPr>
              <a:t>台灣</a:t>
            </a:r>
            <a:r>
              <a:rPr lang="zh-TW" altLang="zh-TW" sz="591" dirty="0">
                <a:ea typeface="標楷體" panose="03000509000000000000" pitchFamily="65" charset="-120"/>
              </a:rPr>
              <a:t>大學</a:t>
            </a:r>
            <a:r>
              <a:rPr lang="zh-TW" altLang="en-US" sz="591" dirty="0">
                <a:ea typeface="標楷體" panose="03000509000000000000" pitchFamily="65" charset="-120"/>
              </a:rPr>
              <a:t>土木系</a:t>
            </a:r>
            <a:r>
              <a:rPr lang="en-US" altLang="zh-TW" sz="591" dirty="0">
                <a:ea typeface="標楷體" panose="03000509000000000000" pitchFamily="65" charset="-120"/>
              </a:rPr>
              <a:t>(</a:t>
            </a:r>
            <a:r>
              <a:rPr lang="zh-TW" altLang="zh-TW" sz="591" dirty="0">
                <a:ea typeface="標楷體" panose="03000509000000000000" pitchFamily="65" charset="-120"/>
              </a:rPr>
              <a:t>國立成功大學工程科學系助理教授</a:t>
            </a:r>
            <a:r>
              <a:rPr lang="en-US" altLang="zh-TW" sz="591" dirty="0">
                <a:ea typeface="標楷體" panose="03000509000000000000" pitchFamily="65" charset="-120"/>
              </a:rPr>
              <a:t>)</a:t>
            </a:r>
            <a:endParaRPr lang="zh-TW" altLang="zh-TW" sz="591" dirty="0">
              <a:ea typeface="標楷體" panose="03000509000000000000" pitchFamily="65" charset="-120"/>
            </a:endParaRPr>
          </a:p>
          <a:p>
            <a:r>
              <a:rPr lang="en-US" altLang="zh-TW" sz="591" dirty="0">
                <a:ea typeface="標楷體" panose="03000509000000000000" pitchFamily="65" charset="-120"/>
              </a:rPr>
              <a:t>*** : </a:t>
            </a:r>
            <a:r>
              <a:rPr lang="zh-TW" altLang="zh-TW" sz="591" dirty="0">
                <a:ea typeface="標楷體" panose="03000509000000000000" pitchFamily="65" charset="-120"/>
              </a:rPr>
              <a:t>李應德現任於國立台灣海洋大學河海工程學系助理教授</a:t>
            </a:r>
          </a:p>
          <a:p>
            <a:r>
              <a:rPr lang="en-US" altLang="zh-TW" sz="591" dirty="0">
                <a:ea typeface="標楷體" panose="03000509000000000000" pitchFamily="65" charset="-120"/>
              </a:rPr>
              <a:t>**** : </a:t>
            </a:r>
            <a:r>
              <a:rPr lang="zh-TW" altLang="zh-TW" sz="591" dirty="0">
                <a:ea typeface="標楷體" panose="03000509000000000000" pitchFamily="65" charset="-120"/>
              </a:rPr>
              <a:t>李家瑋現任於淡江大學土木工程學系助理教授</a:t>
            </a:r>
          </a:p>
        </p:txBody>
      </p:sp>
      <p:sp>
        <p:nvSpPr>
          <p:cNvPr id="3" name="向右箭號 2"/>
          <p:cNvSpPr/>
          <p:nvPr/>
        </p:nvSpPr>
        <p:spPr>
          <a:xfrm>
            <a:off x="4880201" y="6237312"/>
            <a:ext cx="214313" cy="1285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4" name="文字方塊 3"/>
          <p:cNvSpPr txBox="1"/>
          <p:nvPr/>
        </p:nvSpPr>
        <p:spPr>
          <a:xfrm>
            <a:off x="5292080" y="6107763"/>
            <a:ext cx="270891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675" dirty="0">
                <a:latin typeface="標楷體" panose="03000509000000000000" pitchFamily="65" charset="-120"/>
                <a:ea typeface="標楷體" panose="03000509000000000000" pitchFamily="65" charset="-120"/>
              </a:rPr>
              <a:t>一個教授的養成教育都是從大學部就一點一滴的栽培方能奏功</a:t>
            </a:r>
            <a:endParaRPr lang="zh-TW" altLang="en-US" sz="675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10149" y="363897"/>
            <a:ext cx="501491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n-US" altLang="zh-TW" sz="2400" dirty="0">
                <a:solidFill>
                  <a:srgbClr val="0000CC"/>
                </a:solidFill>
              </a:rPr>
              <a:t>NTOU/MSV </a:t>
            </a:r>
            <a:r>
              <a:rPr lang="zh-TW" altLang="en-US" sz="2400" dirty="0">
                <a:solidFill>
                  <a:srgbClr val="0000CC"/>
                </a:solidFill>
              </a:rPr>
              <a:t>大學生</a:t>
            </a:r>
            <a:r>
              <a:rPr lang="en-US" altLang="zh-TW" sz="2400" dirty="0">
                <a:solidFill>
                  <a:srgbClr val="0000CC"/>
                </a:solidFill>
              </a:rPr>
              <a:t>SCI</a:t>
            </a:r>
            <a:r>
              <a:rPr lang="zh-TW" altLang="en-US" sz="2400" dirty="0">
                <a:solidFill>
                  <a:srgbClr val="0000CC"/>
                </a:solidFill>
              </a:rPr>
              <a:t>論文成功案例</a:t>
            </a:r>
            <a:r>
              <a:rPr lang="en-US" altLang="zh-TW" sz="2400" dirty="0">
                <a:solidFill>
                  <a:srgbClr val="0000CC"/>
                </a:solidFill>
              </a:rPr>
              <a:t>(</a:t>
            </a:r>
            <a:r>
              <a:rPr lang="en-US" altLang="zh-TW" sz="2400" dirty="0" smtClean="0">
                <a:solidFill>
                  <a:srgbClr val="0000CC"/>
                </a:solidFill>
              </a:rPr>
              <a:t>1994-2025) </a:t>
            </a:r>
            <a:r>
              <a:rPr lang="zh-TW" altLang="en-US" sz="2400" dirty="0">
                <a:solidFill>
                  <a:srgbClr val="0000CC"/>
                </a:solidFill>
              </a:rPr>
              <a:t>小兵立大功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19" y="2282547"/>
            <a:ext cx="1553925" cy="2197426"/>
          </a:xfrm>
          <a:prstGeom prst="rect">
            <a:avLst/>
          </a:prstGeom>
        </p:spPr>
      </p:pic>
      <p:pic>
        <p:nvPicPr>
          <p:cNvPr id="11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93" y="1008080"/>
            <a:ext cx="1115711" cy="1104816"/>
          </a:xfrm>
          <a:prstGeom prst="rect">
            <a:avLst/>
          </a:prstGeom>
        </p:spPr>
      </p:pic>
      <p:pic>
        <p:nvPicPr>
          <p:cNvPr id="12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54" y="4959156"/>
            <a:ext cx="898130" cy="8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91" y="894406"/>
            <a:ext cx="1232446" cy="1232446"/>
          </a:xfrm>
          <a:prstGeom prst="rect">
            <a:avLst/>
          </a:prstGeom>
        </p:spPr>
      </p:pic>
      <p:pic>
        <p:nvPicPr>
          <p:cNvPr id="14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587" y="4926826"/>
            <a:ext cx="821639" cy="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日期版面配置區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1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417910" indent="-160735">
              <a:spcBef>
                <a:spcPct val="20000"/>
              </a:spcBef>
              <a:buClr>
                <a:schemeClr val="hlink"/>
              </a:buClr>
              <a:buChar char="–"/>
              <a:defRPr kumimoji="1" sz="157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642938" indent="-128588">
              <a:spcBef>
                <a:spcPct val="20000"/>
              </a:spcBef>
              <a:buClr>
                <a:schemeClr val="accent1"/>
              </a:buClr>
              <a:buChar char="•"/>
              <a:defRPr kumimoji="1" sz="135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900113" indent="-128588">
              <a:spcBef>
                <a:spcPct val="20000"/>
              </a:spcBef>
              <a:buClr>
                <a:schemeClr val="hlink"/>
              </a:buClr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1157288" indent="-128588">
              <a:spcBef>
                <a:spcPct val="20000"/>
              </a:spcBef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22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1437198" y="1354691"/>
            <a:ext cx="6427481" cy="55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1792" tIns="25897" rIns="51792" bIns="25897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025" dirty="0">
                <a:solidFill>
                  <a:schemeClr val="tx2"/>
                </a:solidFill>
              </a:rPr>
              <a:t>NTOU/MSV </a:t>
            </a:r>
            <a:r>
              <a:rPr lang="zh-TW" altLang="en-US" sz="2025" dirty="0">
                <a:solidFill>
                  <a:schemeClr val="tx2"/>
                </a:solidFill>
              </a:rPr>
              <a:t>大學部 </a:t>
            </a:r>
            <a:r>
              <a:rPr lang="en-US" altLang="zh-TW" sz="2025" dirty="0">
                <a:solidFill>
                  <a:schemeClr val="tx2"/>
                </a:solidFill>
              </a:rPr>
              <a:t>SCI </a:t>
            </a:r>
            <a:r>
              <a:rPr lang="zh-TW" altLang="en-US" sz="2025" dirty="0">
                <a:solidFill>
                  <a:schemeClr val="tx2"/>
                </a:solidFill>
              </a:rPr>
              <a:t>論文發表榮譽榜</a:t>
            </a:r>
            <a:r>
              <a:rPr lang="en-US" altLang="zh-TW" sz="2025" dirty="0">
                <a:solidFill>
                  <a:schemeClr val="tx2"/>
                </a:solidFill>
              </a:rPr>
              <a:t>(</a:t>
            </a:r>
            <a:r>
              <a:rPr lang="en-US" altLang="zh-TW" sz="2025" dirty="0" smtClean="0">
                <a:solidFill>
                  <a:schemeClr val="tx2"/>
                </a:solidFill>
              </a:rPr>
              <a:t>1994-2025)</a:t>
            </a:r>
            <a:endParaRPr lang="zh-TW" altLang="en-US" sz="2025" dirty="0">
              <a:solidFill>
                <a:schemeClr val="tx2"/>
              </a:solidFill>
            </a:endParaRPr>
          </a:p>
        </p:txBody>
      </p:sp>
      <p:grpSp>
        <p:nvGrpSpPr>
          <p:cNvPr id="6149" name="Group 3"/>
          <p:cNvGrpSpPr>
            <a:grpSpLocks noChangeAspect="1"/>
          </p:cNvGrpSpPr>
          <p:nvPr/>
        </p:nvGrpSpPr>
        <p:grpSpPr bwMode="auto">
          <a:xfrm>
            <a:off x="2700188" y="2249291"/>
            <a:ext cx="755530" cy="1054645"/>
            <a:chOff x="943" y="935"/>
            <a:chExt cx="898" cy="1157"/>
          </a:xfrm>
        </p:grpSpPr>
        <p:pic>
          <p:nvPicPr>
            <p:cNvPr id="6192" name="Picture 4" descr="ho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" y="935"/>
              <a:ext cx="898" cy="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3" name="Text Box 5"/>
            <p:cNvSpPr txBox="1">
              <a:spLocks noChangeAspect="1" noChangeArrowheads="1"/>
            </p:cNvSpPr>
            <p:nvPr/>
          </p:nvSpPr>
          <p:spPr bwMode="auto">
            <a:xfrm>
              <a:off x="943" y="1706"/>
              <a:ext cx="862" cy="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陳桂鴻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(AMM, 1998)</a:t>
              </a:r>
            </a:p>
          </p:txBody>
        </p:sp>
      </p:grpSp>
      <p:grpSp>
        <p:nvGrpSpPr>
          <p:cNvPr id="6150" name="Group 6"/>
          <p:cNvGrpSpPr>
            <a:grpSpLocks noChangeAspect="1"/>
          </p:cNvGrpSpPr>
          <p:nvPr/>
        </p:nvGrpSpPr>
        <p:grpSpPr bwMode="auto">
          <a:xfrm>
            <a:off x="2060079" y="2171665"/>
            <a:ext cx="710214" cy="1000426"/>
            <a:chOff x="2031" y="933"/>
            <a:chExt cx="902" cy="1173"/>
          </a:xfrm>
        </p:grpSpPr>
        <p:pic>
          <p:nvPicPr>
            <p:cNvPr id="6190" name="Picture 7" descr="y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" y="933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1" name="Text Box 8"/>
            <p:cNvSpPr txBox="1">
              <a:spLocks noChangeAspect="1" noChangeArrowheads="1"/>
            </p:cNvSpPr>
            <p:nvPr/>
          </p:nvSpPr>
          <p:spPr bwMode="auto">
            <a:xfrm>
              <a:off x="2053" y="1693"/>
              <a:ext cx="862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鄭岳世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(ADV, 1996)</a:t>
              </a:r>
            </a:p>
          </p:txBody>
        </p:sp>
      </p:grpSp>
      <p:grpSp>
        <p:nvGrpSpPr>
          <p:cNvPr id="6151" name="Group 9"/>
          <p:cNvGrpSpPr>
            <a:grpSpLocks noChangeAspect="1"/>
          </p:cNvGrpSpPr>
          <p:nvPr/>
        </p:nvGrpSpPr>
        <p:grpSpPr bwMode="auto">
          <a:xfrm>
            <a:off x="4130097" y="2324794"/>
            <a:ext cx="719399" cy="992709"/>
            <a:chOff x="3120" y="935"/>
            <a:chExt cx="902" cy="1149"/>
          </a:xfrm>
        </p:grpSpPr>
        <p:pic>
          <p:nvPicPr>
            <p:cNvPr id="6188" name="Picture 10" descr="shen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935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9" name="Text Box 11"/>
            <p:cNvSpPr txBox="1">
              <a:spLocks noChangeAspect="1" noChangeArrowheads="1"/>
            </p:cNvSpPr>
            <p:nvPr/>
          </p:nvSpPr>
          <p:spPr bwMode="auto">
            <a:xfrm>
              <a:off x="3128" y="1677"/>
              <a:ext cx="86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林盛益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(IJCN, 2002)</a:t>
              </a:r>
            </a:p>
          </p:txBody>
        </p:sp>
      </p:grpSp>
      <p:grpSp>
        <p:nvGrpSpPr>
          <p:cNvPr id="6152" name="Group 12"/>
          <p:cNvGrpSpPr>
            <a:grpSpLocks noChangeAspect="1"/>
          </p:cNvGrpSpPr>
          <p:nvPr/>
        </p:nvGrpSpPr>
        <p:grpSpPr bwMode="auto">
          <a:xfrm>
            <a:off x="3410400" y="2129566"/>
            <a:ext cx="799364" cy="1044635"/>
            <a:chOff x="4102" y="935"/>
            <a:chExt cx="918" cy="1107"/>
          </a:xfrm>
        </p:grpSpPr>
        <p:pic>
          <p:nvPicPr>
            <p:cNvPr id="6186" name="Picture 13" descr="liwe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" y="935"/>
              <a:ext cx="902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7" name="Text Box 14"/>
            <p:cNvSpPr txBox="1">
              <a:spLocks noChangeAspect="1" noChangeArrowheads="1"/>
            </p:cNvSpPr>
            <p:nvPr/>
          </p:nvSpPr>
          <p:spPr bwMode="auto">
            <a:xfrm>
              <a:off x="4102" y="1669"/>
              <a:ext cx="907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劉立偉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(JMST, 2000)</a:t>
              </a:r>
            </a:p>
          </p:txBody>
        </p:sp>
      </p:grpSp>
      <p:grpSp>
        <p:nvGrpSpPr>
          <p:cNvPr id="6153" name="Group 15"/>
          <p:cNvGrpSpPr>
            <a:grpSpLocks noChangeAspect="1"/>
          </p:cNvGrpSpPr>
          <p:nvPr/>
        </p:nvGrpSpPr>
        <p:grpSpPr bwMode="auto">
          <a:xfrm>
            <a:off x="5427755" y="2349445"/>
            <a:ext cx="710904" cy="937511"/>
            <a:chOff x="4572" y="935"/>
            <a:chExt cx="954" cy="1162"/>
          </a:xfrm>
        </p:grpSpPr>
        <p:pic>
          <p:nvPicPr>
            <p:cNvPr id="6184" name="Picture 16" descr="untitled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" y="935"/>
              <a:ext cx="954" cy="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5" name="Text Box 17"/>
            <p:cNvSpPr txBox="1">
              <a:spLocks noChangeAspect="1" noChangeArrowheads="1"/>
            </p:cNvSpPr>
            <p:nvPr/>
          </p:nvSpPr>
          <p:spPr bwMode="auto">
            <a:xfrm>
              <a:off x="4572" y="1661"/>
              <a:ext cx="952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蔡明宏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(CAEE, 2008)</a:t>
              </a:r>
            </a:p>
          </p:txBody>
        </p:sp>
      </p:grpSp>
      <p:grpSp>
        <p:nvGrpSpPr>
          <p:cNvPr id="6154" name="Group 18"/>
          <p:cNvGrpSpPr>
            <a:grpSpLocks noChangeAspect="1"/>
          </p:cNvGrpSpPr>
          <p:nvPr/>
        </p:nvGrpSpPr>
        <p:grpSpPr bwMode="auto">
          <a:xfrm>
            <a:off x="3061017" y="3267730"/>
            <a:ext cx="745267" cy="959425"/>
            <a:chOff x="593" y="2296"/>
            <a:chExt cx="953" cy="1134"/>
          </a:xfrm>
        </p:grpSpPr>
        <p:pic>
          <p:nvPicPr>
            <p:cNvPr id="6182" name="Picture 19" descr="SK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3" name="Text Box 20"/>
            <p:cNvSpPr txBox="1">
              <a:spLocks noChangeAspect="1" noChangeArrowheads="1"/>
            </p:cNvSpPr>
            <p:nvPr/>
          </p:nvSpPr>
          <p:spPr bwMode="auto">
            <a:xfrm>
              <a:off x="593" y="3014"/>
              <a:ext cx="953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高聖凱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(CAEE, 2008)</a:t>
              </a:r>
            </a:p>
          </p:txBody>
        </p:sp>
      </p:grpSp>
      <p:grpSp>
        <p:nvGrpSpPr>
          <p:cNvPr id="6155" name="Group 21"/>
          <p:cNvGrpSpPr>
            <a:grpSpLocks noChangeAspect="1"/>
          </p:cNvGrpSpPr>
          <p:nvPr/>
        </p:nvGrpSpPr>
        <p:grpSpPr bwMode="auto">
          <a:xfrm>
            <a:off x="6060724" y="2263257"/>
            <a:ext cx="747415" cy="973443"/>
            <a:chOff x="1615" y="2296"/>
            <a:chExt cx="915" cy="1099"/>
          </a:xfrm>
        </p:grpSpPr>
        <p:pic>
          <p:nvPicPr>
            <p:cNvPr id="6180" name="Picture 22" descr="C_C_Hsieh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1" name="Text Box 23"/>
            <p:cNvSpPr txBox="1">
              <a:spLocks noChangeAspect="1" noChangeArrowheads="1"/>
            </p:cNvSpPr>
            <p:nvPr/>
          </p:nvSpPr>
          <p:spPr bwMode="auto">
            <a:xfrm>
              <a:off x="1615" y="2998"/>
              <a:ext cx="862" cy="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謝正昌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</p:grpSp>
      <p:grpSp>
        <p:nvGrpSpPr>
          <p:cNvPr id="6156" name="Group 30"/>
          <p:cNvGrpSpPr>
            <a:grpSpLocks noChangeAspect="1"/>
          </p:cNvGrpSpPr>
          <p:nvPr/>
        </p:nvGrpSpPr>
        <p:grpSpPr bwMode="auto">
          <a:xfrm>
            <a:off x="2024477" y="3257869"/>
            <a:ext cx="589641" cy="974404"/>
            <a:chOff x="2680" y="2523"/>
            <a:chExt cx="771" cy="1177"/>
          </a:xfrm>
        </p:grpSpPr>
        <p:pic>
          <p:nvPicPr>
            <p:cNvPr id="6178" name="Picture 31" descr="wu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" y="2523"/>
              <a:ext cx="726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9" name="Text Box 32"/>
            <p:cNvSpPr txBox="1">
              <a:spLocks noChangeAspect="1" noChangeArrowheads="1"/>
            </p:cNvSpPr>
            <p:nvPr/>
          </p:nvSpPr>
          <p:spPr bwMode="auto">
            <a:xfrm>
              <a:off x="2680" y="3275"/>
              <a:ext cx="771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吳國綸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(CM, 2008)</a:t>
              </a:r>
            </a:p>
          </p:txBody>
        </p:sp>
      </p:grpSp>
      <p:sp>
        <p:nvSpPr>
          <p:cNvPr id="6157" name="Rectangle 33"/>
          <p:cNvSpPr>
            <a:spLocks noChangeArrowheads="1"/>
          </p:cNvSpPr>
          <p:nvPr/>
        </p:nvSpPr>
        <p:spPr bwMode="auto">
          <a:xfrm>
            <a:off x="-490007" y="961960"/>
            <a:ext cx="10099221" cy="44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1792" tIns="25897" rIns="51792" bIns="25897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dirty="0"/>
              <a:t>以前海洋大學部</a:t>
            </a:r>
            <a:r>
              <a:rPr lang="zh-TW" altLang="en-US" sz="2400" dirty="0">
                <a:solidFill>
                  <a:srgbClr val="FF0000"/>
                </a:solidFill>
              </a:rPr>
              <a:t>河工</a:t>
            </a:r>
            <a:r>
              <a:rPr lang="zh-TW" altLang="en-US" sz="2400" dirty="0"/>
              <a:t>學長姊</a:t>
            </a:r>
            <a:r>
              <a:rPr lang="en-US" altLang="zh-TW" sz="2400" dirty="0"/>
              <a:t>(</a:t>
            </a:r>
            <a:r>
              <a:rPr lang="zh-TW" altLang="en-US" sz="2400" dirty="0"/>
              <a:t>帥哥美女</a:t>
            </a:r>
            <a:r>
              <a:rPr lang="en-US" altLang="zh-TW" sz="2400" dirty="0"/>
              <a:t>)</a:t>
            </a:r>
            <a:r>
              <a:rPr lang="zh-TW" altLang="en-US" sz="2400" dirty="0"/>
              <a:t>做的到，</a:t>
            </a:r>
            <a:r>
              <a:rPr lang="zh-TW" altLang="en-US" sz="2400" dirty="0">
                <a:solidFill>
                  <a:srgbClr val="FF0000"/>
                </a:solidFill>
              </a:rPr>
              <a:t>學弟妹們</a:t>
            </a:r>
            <a:r>
              <a:rPr lang="zh-TW" altLang="en-US" sz="2400" dirty="0"/>
              <a:t>一定行</a:t>
            </a:r>
          </a:p>
        </p:txBody>
      </p:sp>
      <p:grpSp>
        <p:nvGrpSpPr>
          <p:cNvPr id="6158" name="Group 42"/>
          <p:cNvGrpSpPr>
            <a:grpSpLocks/>
          </p:cNvGrpSpPr>
          <p:nvPr/>
        </p:nvGrpSpPr>
        <p:grpSpPr bwMode="auto">
          <a:xfrm>
            <a:off x="4223576" y="4589400"/>
            <a:ext cx="618828" cy="1253962"/>
            <a:chOff x="4944" y="816"/>
            <a:chExt cx="933" cy="1844"/>
          </a:xfrm>
        </p:grpSpPr>
        <p:pic>
          <p:nvPicPr>
            <p:cNvPr id="6176" name="Picture 35" descr="CIMG060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" y="816"/>
              <a:ext cx="753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7" name="Text Box 36"/>
            <p:cNvSpPr txBox="1">
              <a:spLocks noChangeAspect="1" noChangeArrowheads="1"/>
            </p:cNvSpPr>
            <p:nvPr/>
          </p:nvSpPr>
          <p:spPr bwMode="auto">
            <a:xfrm>
              <a:off x="4944" y="1990"/>
              <a:ext cx="933" cy="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蕭宇志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(ISOPE, 2010)</a:t>
              </a:r>
            </a:p>
          </p:txBody>
        </p:sp>
      </p:grpSp>
      <p:grpSp>
        <p:nvGrpSpPr>
          <p:cNvPr id="6159" name="Group 37"/>
          <p:cNvGrpSpPr>
            <a:grpSpLocks/>
          </p:cNvGrpSpPr>
          <p:nvPr/>
        </p:nvGrpSpPr>
        <p:grpSpPr bwMode="auto">
          <a:xfrm>
            <a:off x="4792674" y="2261087"/>
            <a:ext cx="693029" cy="892338"/>
            <a:chOff x="5388" y="1430"/>
            <a:chExt cx="856" cy="1055"/>
          </a:xfrm>
        </p:grpSpPr>
        <p:pic>
          <p:nvPicPr>
            <p:cNvPr id="6174" name="Picture 38" descr="yeih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" y="1430"/>
              <a:ext cx="856" cy="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5" name="Text Box 39"/>
            <p:cNvSpPr txBox="1">
              <a:spLocks noChangeArrowheads="1"/>
            </p:cNvSpPr>
            <p:nvPr/>
          </p:nvSpPr>
          <p:spPr bwMode="auto">
            <a:xfrm>
              <a:off x="5388" y="2115"/>
              <a:ext cx="852" cy="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0625" tIns="26325" rIns="50625" bIns="26325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ea typeface="細明體" panose="02020509000000000000" pitchFamily="49" charset="-120"/>
                </a:rPr>
                <a:t>葉雅婷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(EABE, 2004)</a:t>
              </a:r>
            </a:p>
          </p:txBody>
        </p:sp>
      </p:grpSp>
      <p:grpSp>
        <p:nvGrpSpPr>
          <p:cNvPr id="6160" name="Group 24"/>
          <p:cNvGrpSpPr>
            <a:grpSpLocks noChangeAspect="1"/>
          </p:cNvGrpSpPr>
          <p:nvPr/>
        </p:nvGrpSpPr>
        <p:grpSpPr bwMode="auto">
          <a:xfrm>
            <a:off x="2534513" y="3498056"/>
            <a:ext cx="622487" cy="944768"/>
            <a:chOff x="2618" y="2296"/>
            <a:chExt cx="955" cy="1336"/>
          </a:xfrm>
        </p:grpSpPr>
        <p:pic>
          <p:nvPicPr>
            <p:cNvPr id="6172" name="Picture 25" descr="untitled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" y="2296"/>
              <a:ext cx="907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3" name="Text Box 26"/>
            <p:cNvSpPr txBox="1">
              <a:spLocks noChangeAspect="1" noChangeArrowheads="1"/>
            </p:cNvSpPr>
            <p:nvPr/>
          </p:nvSpPr>
          <p:spPr bwMode="auto">
            <a:xfrm>
              <a:off x="2618" y="2987"/>
              <a:ext cx="908" cy="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 dirty="0">
                  <a:solidFill>
                    <a:srgbClr val="0000CC"/>
                  </a:solidFill>
                  <a:ea typeface="細明體" panose="02020509000000000000" pitchFamily="49" charset="-120"/>
                </a:rPr>
                <a:t>余尚儒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 dirty="0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</p:grpSp>
      <p:grpSp>
        <p:nvGrpSpPr>
          <p:cNvPr id="6161" name="Group 49"/>
          <p:cNvGrpSpPr>
            <a:grpSpLocks/>
          </p:cNvGrpSpPr>
          <p:nvPr/>
        </p:nvGrpSpPr>
        <p:grpSpPr bwMode="auto">
          <a:xfrm>
            <a:off x="4550159" y="3463036"/>
            <a:ext cx="918366" cy="1178854"/>
            <a:chOff x="3798" y="2256"/>
            <a:chExt cx="1404" cy="1833"/>
          </a:xfrm>
        </p:grpSpPr>
        <p:pic>
          <p:nvPicPr>
            <p:cNvPr id="6170" name="Picture 40" descr="10403653_774519522581735_6166930572900708054_n (1)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8" t="4291" r="22226" b="46811"/>
            <a:stretch>
              <a:fillRect/>
            </a:stretch>
          </p:blipFill>
          <p:spPr bwMode="auto">
            <a:xfrm>
              <a:off x="4128" y="2256"/>
              <a:ext cx="901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1" name="Text Box 41"/>
            <p:cNvSpPr txBox="1">
              <a:spLocks noChangeAspect="1" noChangeArrowheads="1"/>
            </p:cNvSpPr>
            <p:nvPr/>
          </p:nvSpPr>
          <p:spPr bwMode="auto">
            <a:xfrm>
              <a:off x="3798" y="3380"/>
              <a:ext cx="1404" cy="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高怡絹</a:t>
              </a:r>
              <a:endParaRPr lang="en-US" altLang="zh-TW" sz="675">
                <a:solidFill>
                  <a:srgbClr val="0000CC"/>
                </a:solidFill>
                <a:ea typeface="細明體" panose="02020509000000000000" pitchFamily="49" charset="-120"/>
              </a:endParaRP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(Acta Mechanica, 2014)</a:t>
              </a:r>
            </a:p>
          </p:txBody>
        </p:sp>
      </p:grpSp>
      <p:grpSp>
        <p:nvGrpSpPr>
          <p:cNvPr id="6162" name="Group 46"/>
          <p:cNvGrpSpPr>
            <a:grpSpLocks/>
          </p:cNvGrpSpPr>
          <p:nvPr/>
        </p:nvGrpSpPr>
        <p:grpSpPr bwMode="auto">
          <a:xfrm>
            <a:off x="3657034" y="3544935"/>
            <a:ext cx="686693" cy="1064957"/>
            <a:chOff x="3216" y="2256"/>
            <a:chExt cx="933" cy="1432"/>
          </a:xfrm>
        </p:grpSpPr>
        <p:sp>
          <p:nvSpPr>
            <p:cNvPr id="6168" name="Text Box 29"/>
            <p:cNvSpPr txBox="1">
              <a:spLocks noChangeAspect="1" noChangeArrowheads="1"/>
            </p:cNvSpPr>
            <p:nvPr/>
          </p:nvSpPr>
          <p:spPr bwMode="auto">
            <a:xfrm>
              <a:off x="3216" y="3215"/>
              <a:ext cx="933" cy="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>
                  <a:solidFill>
                    <a:srgbClr val="0000CC"/>
                  </a:solidFill>
                  <a:ea typeface="細明體" panose="02020509000000000000" pitchFamily="49" charset="-120"/>
                </a:rPr>
                <a:t>李家瑋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>
                  <a:solidFill>
                    <a:srgbClr val="CC3300"/>
                  </a:solidFill>
                  <a:ea typeface="細明體" panose="02020509000000000000" pitchFamily="49" charset="-120"/>
                </a:rPr>
                <a:t>(EABE, 2008)</a:t>
              </a:r>
            </a:p>
          </p:txBody>
        </p:sp>
        <p:pic>
          <p:nvPicPr>
            <p:cNvPr id="6169" name="Picture 4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256"/>
              <a:ext cx="803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63" name="Group 48"/>
          <p:cNvGrpSpPr>
            <a:grpSpLocks/>
          </p:cNvGrpSpPr>
          <p:nvPr/>
        </p:nvGrpSpPr>
        <p:grpSpPr bwMode="auto">
          <a:xfrm>
            <a:off x="5331802" y="3377188"/>
            <a:ext cx="547223" cy="987068"/>
            <a:chOff x="4971" y="2400"/>
            <a:chExt cx="933" cy="1694"/>
          </a:xfrm>
        </p:grpSpPr>
        <p:sp>
          <p:nvSpPr>
            <p:cNvPr id="6166" name="Text Box 43"/>
            <p:cNvSpPr txBox="1">
              <a:spLocks noChangeAspect="1" noChangeArrowheads="1"/>
            </p:cNvSpPr>
            <p:nvPr/>
          </p:nvSpPr>
          <p:spPr bwMode="auto">
            <a:xfrm>
              <a:off x="4971" y="3312"/>
              <a:ext cx="933" cy="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TW" altLang="en-US" sz="675" dirty="0">
                  <a:solidFill>
                    <a:srgbClr val="0000CC"/>
                  </a:solidFill>
                  <a:ea typeface="細明體" panose="02020509000000000000" pitchFamily="49" charset="-120"/>
                </a:rPr>
                <a:t>凃雅瀞</a:t>
              </a:r>
            </a:p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TW" sz="675" dirty="0">
                  <a:solidFill>
                    <a:srgbClr val="CC3300"/>
                  </a:solidFill>
                  <a:ea typeface="細明體" panose="02020509000000000000" pitchFamily="49" charset="-120"/>
                </a:rPr>
                <a:t>(CS, 2014)</a:t>
              </a:r>
            </a:p>
          </p:txBody>
        </p:sp>
        <p:pic>
          <p:nvPicPr>
            <p:cNvPr id="6167" name="Picture 47" descr="10752_872806576067527_650411578918296867_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6" t="14999" r="49686" b="48137"/>
            <a:stretch>
              <a:fillRect/>
            </a:stretch>
          </p:blipFill>
          <p:spPr bwMode="auto">
            <a:xfrm>
              <a:off x="5040" y="2400"/>
              <a:ext cx="68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4" name="圖片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2" y="3338495"/>
            <a:ext cx="549338" cy="7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 Box 43"/>
          <p:cNvSpPr txBox="1">
            <a:spLocks noChangeAspect="1" noChangeArrowheads="1"/>
          </p:cNvSpPr>
          <p:nvPr/>
        </p:nvSpPr>
        <p:spPr bwMode="auto">
          <a:xfrm>
            <a:off x="6297521" y="3927655"/>
            <a:ext cx="748308" cy="35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黃乙玲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(AML, 2019)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380" y="4209176"/>
            <a:ext cx="375374" cy="5003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63" y="4214490"/>
            <a:ext cx="420589" cy="50038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78" y="4208788"/>
            <a:ext cx="342663" cy="49733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13" y="4218096"/>
            <a:ext cx="371483" cy="493175"/>
          </a:xfrm>
          <a:prstGeom prst="rect">
            <a:avLst/>
          </a:prstGeom>
        </p:spPr>
      </p:pic>
      <p:sp>
        <p:nvSpPr>
          <p:cNvPr id="56" name="Text Box 43"/>
          <p:cNvSpPr txBox="1">
            <a:spLocks noChangeAspect="1" noChangeArrowheads="1"/>
          </p:cNvSpPr>
          <p:nvPr/>
        </p:nvSpPr>
        <p:spPr bwMode="auto">
          <a:xfrm>
            <a:off x="5214938" y="4714876"/>
            <a:ext cx="2053446" cy="31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lnSpc>
                <a:spcPts val="675"/>
              </a:lnSpc>
              <a:spcBef>
                <a:spcPct val="50000"/>
              </a:spcBef>
              <a:buClrTx/>
              <a:buSz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邵程祥</a:t>
            </a:r>
            <a:r>
              <a:rPr lang="en-US" altLang="zh-TW" sz="675" dirty="0">
                <a:solidFill>
                  <a:srgbClr val="0000CC"/>
                </a:solidFill>
                <a:ea typeface="細明體" panose="02020509000000000000" pitchFamily="49" charset="-120"/>
              </a:rPr>
              <a:t>&amp;</a:t>
            </a: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呂政軒        戴暐宸     周彥廷</a:t>
            </a:r>
          </a:p>
          <a:p>
            <a:pPr>
              <a:lnSpc>
                <a:spcPts val="675"/>
              </a:lnSpc>
              <a:spcBef>
                <a:spcPct val="50000"/>
              </a:spcBef>
              <a:buClrTx/>
              <a:buSzTx/>
              <a:buNone/>
            </a:pPr>
            <a:r>
              <a:rPr lang="zh-TW" altLang="en-US" sz="619" dirty="0">
                <a:solidFill>
                  <a:srgbClr val="CC3300"/>
                </a:solidFill>
                <a:ea typeface="細明體" panose="02020509000000000000" pitchFamily="49" charset="-120"/>
              </a:rPr>
              <a:t>                   </a:t>
            </a:r>
            <a:r>
              <a:rPr lang="en-US" altLang="zh-TW" sz="619" dirty="0">
                <a:solidFill>
                  <a:srgbClr val="CC3300"/>
                </a:solidFill>
                <a:ea typeface="細明體" panose="02020509000000000000" pitchFamily="49" charset="-120"/>
              </a:rPr>
              <a:t>(JOM, 2021)</a:t>
            </a:r>
            <a:r>
              <a:rPr lang="zh-TW" altLang="en-US" sz="619" dirty="0">
                <a:solidFill>
                  <a:srgbClr val="CC3300"/>
                </a:solidFill>
                <a:ea typeface="細明體" panose="02020509000000000000" pitchFamily="49" charset="-120"/>
              </a:rPr>
              <a:t>     </a:t>
            </a:r>
            <a:r>
              <a:rPr lang="en-US" altLang="zh-TW" sz="619" dirty="0">
                <a:solidFill>
                  <a:srgbClr val="CC3300"/>
                </a:solidFill>
                <a:ea typeface="細明體" panose="02020509000000000000" pitchFamily="49" charset="-120"/>
              </a:rPr>
              <a:t>(CPAA, 2021)  (EABE2021)</a:t>
            </a:r>
          </a:p>
        </p:txBody>
      </p:sp>
      <p:pic>
        <p:nvPicPr>
          <p:cNvPr id="1027" name="Picture 3" descr="浩真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365" y="4286475"/>
            <a:ext cx="420734" cy="61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 Box 43"/>
          <p:cNvSpPr txBox="1">
            <a:spLocks noChangeAspect="1" noChangeArrowheads="1"/>
          </p:cNvSpPr>
          <p:nvPr/>
        </p:nvSpPr>
        <p:spPr bwMode="auto">
          <a:xfrm>
            <a:off x="2342732" y="4750994"/>
            <a:ext cx="748308" cy="45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高浩真</a:t>
            </a:r>
            <a:endParaRPr lang="en-US" altLang="zh-TW" sz="675" dirty="0">
              <a:solidFill>
                <a:srgbClr val="0000CC"/>
              </a:solidFill>
              <a:ea typeface="細明體" panose="02020509000000000000" pitchFamily="49" charset="-12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(JLFNVAC, 2022)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3"/>
          <a:srcRect l="2776" t="33338" r="41674" b="11630"/>
          <a:stretch/>
        </p:blipFill>
        <p:spPr>
          <a:xfrm>
            <a:off x="3086140" y="4262377"/>
            <a:ext cx="467677" cy="617625"/>
          </a:xfrm>
          <a:prstGeom prst="rect">
            <a:avLst/>
          </a:prstGeom>
        </p:spPr>
      </p:pic>
      <p:sp>
        <p:nvSpPr>
          <p:cNvPr id="59" name="Text Box 43"/>
          <p:cNvSpPr txBox="1">
            <a:spLocks noChangeAspect="1" noChangeArrowheads="1"/>
          </p:cNvSpPr>
          <p:nvPr/>
        </p:nvSpPr>
        <p:spPr bwMode="auto">
          <a:xfrm>
            <a:off x="3381791" y="4735487"/>
            <a:ext cx="748308" cy="35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0000CC"/>
                </a:solidFill>
                <a:ea typeface="細明體" panose="02020509000000000000" pitchFamily="49" charset="-120"/>
              </a:rPr>
              <a:t>曹美娜</a:t>
            </a:r>
            <a:endParaRPr lang="en-US" altLang="zh-TW" sz="675" dirty="0">
              <a:solidFill>
                <a:srgbClr val="0000CC"/>
              </a:solidFill>
              <a:ea typeface="細明體" panose="02020509000000000000" pitchFamily="49" charset="-120"/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(MRC, 2022)</a:t>
            </a:r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8701" r="-398" b="16299"/>
          <a:stretch>
            <a:fillRect/>
          </a:stretch>
        </p:blipFill>
        <p:spPr bwMode="auto">
          <a:xfrm>
            <a:off x="7045830" y="3205855"/>
            <a:ext cx="567035" cy="56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0" descr="\\140.121.146.149\web\member\50047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834" y="4022190"/>
            <a:ext cx="559892" cy="55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43"/>
          <p:cNvSpPr txBox="1">
            <a:spLocks noChangeAspect="1" noChangeArrowheads="1"/>
          </p:cNvSpPr>
          <p:nvPr/>
        </p:nvSpPr>
        <p:spPr bwMode="auto">
          <a:xfrm>
            <a:off x="6863376" y="4578541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/>
              <a:t>臧紀甯 </a:t>
            </a: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(JCIE, 2023)</a:t>
            </a:r>
          </a:p>
        </p:txBody>
      </p:sp>
      <p:sp>
        <p:nvSpPr>
          <p:cNvPr id="63" name="Text Box 43"/>
          <p:cNvSpPr txBox="1">
            <a:spLocks noChangeAspect="1" noChangeArrowheads="1"/>
          </p:cNvSpPr>
          <p:nvPr/>
        </p:nvSpPr>
        <p:spPr bwMode="auto">
          <a:xfrm>
            <a:off x="6709631" y="3749913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(JCIE®, 2023)</a:t>
            </a:r>
          </a:p>
        </p:txBody>
      </p:sp>
      <p:pic>
        <p:nvPicPr>
          <p:cNvPr id="64" name="圖片 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" t="23242" r="2791" b="3281"/>
          <a:stretch>
            <a:fillRect/>
          </a:stretch>
        </p:blipFill>
        <p:spPr bwMode="auto">
          <a:xfrm>
            <a:off x="7105353" y="4763169"/>
            <a:ext cx="754856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43"/>
          <p:cNvSpPr txBox="1">
            <a:spLocks noChangeAspect="1" noChangeArrowheads="1"/>
          </p:cNvSpPr>
          <p:nvPr/>
        </p:nvSpPr>
        <p:spPr bwMode="auto">
          <a:xfrm>
            <a:off x="6806891" y="5484726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675" dirty="0"/>
              <a:t>曹美娜 </a:t>
            </a:r>
            <a:r>
              <a:rPr lang="en-US" altLang="zh-TW" sz="675" dirty="0">
                <a:solidFill>
                  <a:srgbClr val="CC3300"/>
                </a:solidFill>
                <a:ea typeface="細明體" panose="02020509000000000000" pitchFamily="49" charset="-120"/>
              </a:rPr>
              <a:t>(MRC, 2023)</a:t>
            </a:r>
          </a:p>
        </p:txBody>
      </p:sp>
      <p:pic>
        <p:nvPicPr>
          <p:cNvPr id="66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6567" y="1719048"/>
            <a:ext cx="1115711" cy="1104816"/>
          </a:xfrm>
          <a:prstGeom prst="rect">
            <a:avLst/>
          </a:prstGeom>
        </p:spPr>
      </p:pic>
      <p:pic>
        <p:nvPicPr>
          <p:cNvPr id="69" name="圖片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408" y="1781831"/>
            <a:ext cx="898130" cy="8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84" y="4571189"/>
            <a:ext cx="821639" cy="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048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577" y="1584249"/>
            <a:ext cx="7376042" cy="4154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NTOU MSV 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大學生</a:t>
            </a: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論文成功案例</a:t>
            </a:r>
            <a:r>
              <a:rPr lang="en-US" altLang="zh-TW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en-US" altLang="zh-TW" sz="21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1984-2025)</a:t>
            </a:r>
            <a:r>
              <a:rPr lang="zh-TW" altLang="en-US" sz="21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zh-TW" altLang="en-US" sz="21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小兵立大功</a:t>
            </a:r>
          </a:p>
        </p:txBody>
      </p:sp>
      <p:sp>
        <p:nvSpPr>
          <p:cNvPr id="79875" name="Rectangle 12"/>
          <p:cNvSpPr>
            <a:spLocks noChangeArrowheads="1"/>
          </p:cNvSpPr>
          <p:nvPr/>
        </p:nvSpPr>
        <p:spPr bwMode="auto">
          <a:xfrm>
            <a:off x="2643190" y="1877747"/>
            <a:ext cx="184731" cy="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76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863500" y="2037576"/>
            <a:ext cx="671980" cy="44307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2279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SCI</a:t>
            </a:r>
            <a:endParaRPr lang="zh-TW" altLang="en-US" sz="2279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79877" name="群組 17"/>
          <p:cNvGrpSpPr>
            <a:grpSpLocks/>
          </p:cNvGrpSpPr>
          <p:nvPr/>
        </p:nvGrpSpPr>
        <p:grpSpPr bwMode="auto">
          <a:xfrm>
            <a:off x="2007400" y="2434457"/>
            <a:ext cx="2613156" cy="1004936"/>
            <a:chOff x="827584" y="1399034"/>
            <a:chExt cx="6193863" cy="2382031"/>
          </a:xfrm>
        </p:grpSpPr>
        <p:grpSp>
          <p:nvGrpSpPr>
            <p:cNvPr id="79905" name="群組 16"/>
            <p:cNvGrpSpPr>
              <a:grpSpLocks/>
            </p:cNvGrpSpPr>
            <p:nvPr/>
          </p:nvGrpSpPr>
          <p:grpSpPr bwMode="auto">
            <a:xfrm>
              <a:off x="827584" y="1399034"/>
              <a:ext cx="5976664" cy="2382031"/>
              <a:chOff x="827584" y="1399034"/>
              <a:chExt cx="5976664" cy="2382031"/>
            </a:xfrm>
          </p:grpSpPr>
          <p:grpSp>
            <p:nvGrpSpPr>
              <p:cNvPr id="79907" name="群組 15"/>
              <p:cNvGrpSpPr>
                <a:grpSpLocks/>
              </p:cNvGrpSpPr>
              <p:nvPr/>
            </p:nvGrpSpPr>
            <p:grpSpPr bwMode="auto">
              <a:xfrm>
                <a:off x="827584" y="1399034"/>
                <a:ext cx="5976664" cy="2382031"/>
                <a:chOff x="827584" y="1399034"/>
                <a:chExt cx="5976664" cy="2382031"/>
              </a:xfrm>
            </p:grpSpPr>
            <p:grpSp>
              <p:nvGrpSpPr>
                <p:cNvPr id="79909" name="群組 14"/>
                <p:cNvGrpSpPr>
                  <a:grpSpLocks/>
                </p:cNvGrpSpPr>
                <p:nvPr/>
              </p:nvGrpSpPr>
              <p:grpSpPr bwMode="auto">
                <a:xfrm>
                  <a:off x="827584" y="1399034"/>
                  <a:ext cx="5976664" cy="2382031"/>
                  <a:chOff x="827584" y="1399034"/>
                  <a:chExt cx="5976664" cy="2382031"/>
                </a:xfrm>
              </p:grpSpPr>
              <p:grpSp>
                <p:nvGrpSpPr>
                  <p:cNvPr id="79911" name="群組 10"/>
                  <p:cNvGrpSpPr>
                    <a:grpSpLocks/>
                  </p:cNvGrpSpPr>
                  <p:nvPr/>
                </p:nvGrpSpPr>
                <p:grpSpPr bwMode="auto">
                  <a:xfrm>
                    <a:off x="847456" y="1399034"/>
                    <a:ext cx="5956792" cy="1885950"/>
                    <a:chOff x="127224" y="1268760"/>
                    <a:chExt cx="5956792" cy="1885950"/>
                  </a:xfrm>
                </p:grpSpPr>
                <p:pic>
                  <p:nvPicPr>
                    <p:cNvPr id="79913" name="Picture 9" descr="Advances in Engineering Software 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27224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4" name="Picture 10" descr="Applied Mathematical Modelling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619672" y="1268760"/>
                      <a:ext cx="1343025" cy="18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5" name="Picture 11" descr="海洋學刊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41357" y="1268760"/>
                      <a:ext cx="1398588" cy="18684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79916" name="Picture 13" descr="IJCNAA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716016" y="1268760"/>
                      <a:ext cx="1368000" cy="1800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79912" name="文字方塊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7584" y="3284983"/>
                    <a:ext cx="1657358" cy="49608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1996</a:t>
                    </a:r>
                    <a:r>
                      <a:rPr kumimoji="0" lang="zh-TW" altLang="en-US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鄭岳世</a:t>
                    </a:r>
                  </a:p>
                </p:txBody>
              </p:sp>
            </p:grpSp>
            <p:sp>
              <p:nvSpPr>
                <p:cNvPr id="79910" name="文字方塊 23"/>
                <p:cNvSpPr txBox="1">
                  <a:spLocks noChangeArrowheads="1"/>
                </p:cNvSpPr>
                <p:nvPr/>
              </p:nvSpPr>
              <p:spPr bwMode="auto">
                <a:xfrm>
                  <a:off x="2309765" y="3284983"/>
                  <a:ext cx="1657358" cy="4960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zh-TW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1998</a:t>
                  </a:r>
                  <a:r>
                    <a:rPr kumimoji="0" lang="zh-TW" altLang="en-US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陳桂鴻</a:t>
                  </a:r>
                </a:p>
              </p:txBody>
            </p:sp>
          </p:grpSp>
          <p:sp>
            <p:nvSpPr>
              <p:cNvPr id="79908" name="文字方塊 24"/>
              <p:cNvSpPr txBox="1">
                <a:spLocks noChangeArrowheads="1"/>
              </p:cNvSpPr>
              <p:nvPr/>
            </p:nvSpPr>
            <p:spPr bwMode="auto">
              <a:xfrm>
                <a:off x="3893941" y="3284983"/>
                <a:ext cx="1657358" cy="496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zh-TW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2000</a:t>
                </a:r>
                <a:r>
                  <a:rPr kumimoji="0" lang="zh-TW" altLang="en-US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劉立偉</a:t>
                </a:r>
              </a:p>
            </p:txBody>
          </p:sp>
        </p:grpSp>
        <p:sp>
          <p:nvSpPr>
            <p:cNvPr id="79906" name="文字方塊 25"/>
            <p:cNvSpPr txBox="1">
              <a:spLocks noChangeArrowheads="1"/>
            </p:cNvSpPr>
            <p:nvPr/>
          </p:nvSpPr>
          <p:spPr bwMode="auto">
            <a:xfrm>
              <a:off x="5364089" y="3278131"/>
              <a:ext cx="1657358" cy="496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2002</a:t>
              </a:r>
              <a:r>
                <a:rPr kumimoji="0" lang="zh-TW" altLang="en-US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 林盛益</a:t>
              </a:r>
              <a:endParaRPr kumimoji="0" lang="en-US" altLang="zh-TW" sz="760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9878" name="群組 26"/>
          <p:cNvGrpSpPr>
            <a:grpSpLocks/>
          </p:cNvGrpSpPr>
          <p:nvPr/>
        </p:nvGrpSpPr>
        <p:grpSpPr bwMode="auto">
          <a:xfrm>
            <a:off x="2043114" y="3394845"/>
            <a:ext cx="4440466" cy="1459176"/>
            <a:chOff x="1589684" y="3787782"/>
            <a:chExt cx="10526809" cy="3458124"/>
          </a:xfrm>
        </p:grpSpPr>
        <p:grpSp>
          <p:nvGrpSpPr>
            <p:cNvPr id="79887" name="群組 22"/>
            <p:cNvGrpSpPr>
              <a:grpSpLocks/>
            </p:cNvGrpSpPr>
            <p:nvPr/>
          </p:nvGrpSpPr>
          <p:grpSpPr bwMode="auto">
            <a:xfrm>
              <a:off x="1589684" y="3787782"/>
              <a:ext cx="10526809" cy="3458124"/>
              <a:chOff x="1589684" y="3787782"/>
              <a:chExt cx="10526809" cy="3458124"/>
            </a:xfrm>
          </p:grpSpPr>
          <p:grpSp>
            <p:nvGrpSpPr>
              <p:cNvPr id="79889" name="群組 21"/>
              <p:cNvGrpSpPr>
                <a:grpSpLocks/>
              </p:cNvGrpSpPr>
              <p:nvPr/>
            </p:nvGrpSpPr>
            <p:grpSpPr bwMode="auto">
              <a:xfrm>
                <a:off x="1589684" y="3787782"/>
                <a:ext cx="10526809" cy="3458124"/>
                <a:chOff x="1589684" y="3787782"/>
                <a:chExt cx="10526809" cy="3458124"/>
              </a:xfrm>
            </p:grpSpPr>
            <p:grpSp>
              <p:nvGrpSpPr>
                <p:cNvPr id="79891" name="群組 20"/>
                <p:cNvGrpSpPr>
                  <a:grpSpLocks/>
                </p:cNvGrpSpPr>
                <p:nvPr/>
              </p:nvGrpSpPr>
              <p:grpSpPr bwMode="auto">
                <a:xfrm>
                  <a:off x="1589684" y="3787782"/>
                  <a:ext cx="10526809" cy="3458124"/>
                  <a:chOff x="1589684" y="3787782"/>
                  <a:chExt cx="10526809" cy="3458124"/>
                </a:xfrm>
              </p:grpSpPr>
              <p:grpSp>
                <p:nvGrpSpPr>
                  <p:cNvPr id="79893" name="群組 19"/>
                  <p:cNvGrpSpPr>
                    <a:grpSpLocks/>
                  </p:cNvGrpSpPr>
                  <p:nvPr/>
                </p:nvGrpSpPr>
                <p:grpSpPr bwMode="auto">
                  <a:xfrm>
                    <a:off x="1589684" y="3787782"/>
                    <a:ext cx="10526809" cy="3458124"/>
                    <a:chOff x="1589684" y="3787782"/>
                    <a:chExt cx="10526809" cy="3458124"/>
                  </a:xfrm>
                </p:grpSpPr>
                <p:grpSp>
                  <p:nvGrpSpPr>
                    <p:cNvPr id="79895" name="群組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20043" y="3787782"/>
                      <a:ext cx="10496450" cy="3458124"/>
                      <a:chOff x="1620043" y="3787782"/>
                      <a:chExt cx="10496450" cy="3458124"/>
                    </a:xfrm>
                  </p:grpSpPr>
                  <p:grpSp>
                    <p:nvGrpSpPr>
                      <p:cNvPr id="79897" name="群組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20043" y="3787782"/>
                        <a:ext cx="8888136" cy="1885950"/>
                        <a:chOff x="1620043" y="4256620"/>
                        <a:chExt cx="8888136" cy="1885950"/>
                      </a:xfrm>
                    </p:grpSpPr>
                    <p:pic>
                      <p:nvPicPr>
                        <p:cNvPr id="79899" name="Picture 3" descr="EEEV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97861" y="4266742"/>
                          <a:ext cx="1381125" cy="1800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0" name="Picture 4" descr="ActaMechanica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7416" y="4257218"/>
                          <a:ext cx="13716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1" name="Picture 5" descr="ISOPE_J_Face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4008" y="4279575"/>
                          <a:ext cx="1368000" cy="181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2" name="Picture 6" descr="Computational Mechanic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1357" y="4256620"/>
                          <a:ext cx="1343025" cy="1885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3" name="Picture 7" descr="Engineering Analysis with Boundary Elements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20673" y="4266742"/>
                          <a:ext cx="1287506" cy="18097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79904" name="Picture 8" descr="coverimage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0043" y="4258995"/>
                          <a:ext cx="1381125" cy="18764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grpSp>
                  <p:sp>
                    <p:nvSpPr>
                      <p:cNvPr id="79898" name="文字方塊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85805" y="5641217"/>
                        <a:ext cx="2930688" cy="1604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SzPct val="90000"/>
                          <a:buChar char="•"/>
                          <a:defRPr kumimoji="1" sz="32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Clr>
                            <a:schemeClr val="accent1"/>
                          </a:buClr>
                          <a:buChar char="•"/>
                          <a:defRPr kumimoji="1" sz="24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Clr>
                            <a:schemeClr val="hlink"/>
                          </a:buClr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–"/>
                          <a:defRPr kumimoji="1" sz="20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新細明體" panose="02020500000000000000" pitchFamily="18" charset="-120"/>
                            <a:cs typeface="Tahoma" panose="020B0604030504040204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2004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葉雅婷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謝正昌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李家瑋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2008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 余尚儒</a:t>
                        </a:r>
                        <a:endParaRPr kumimoji="0" lang="en-US" altLang="zh-TW" sz="760" b="1" dirty="0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endParaRPr>
                      </a:p>
                      <a:p>
                        <a:pPr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</a:pP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周彥廷 </a:t>
                        </a:r>
                        <a:r>
                          <a:rPr kumimoji="0" lang="en-US" altLang="zh-TW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2021 </a:t>
                        </a:r>
                        <a:r>
                          <a:rPr kumimoji="0" lang="zh-TW" altLang="en-US" sz="760" b="1" dirty="0">
                            <a:solidFill>
                              <a:srgbClr val="0066CC"/>
                            </a:solidFill>
                            <a:latin typeface="Calibri" panose="020F0502020204030204" pitchFamily="34" charset="0"/>
                          </a:rPr>
                          <a:t>邵程祥</a:t>
                        </a:r>
                      </a:p>
                    </p:txBody>
                  </p:sp>
                </p:grpSp>
                <p:sp>
                  <p:nvSpPr>
                    <p:cNvPr id="79896" name="文字方塊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89684" y="5673732"/>
                      <a:ext cx="1657632" cy="7731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0000"/>
                        <a:buChar char="•"/>
                        <a:defRPr kumimoji="1" sz="32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8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Char char="•"/>
                        <a:defRPr kumimoji="1" sz="24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kumimoji="1" sz="200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ahoma" panose="020B060403050404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760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760" b="1">
                          <a:solidFill>
                            <a:srgbClr val="0066CC"/>
                          </a:solidFill>
                          <a:latin typeface="Calibri" panose="020F0502020204030204" pitchFamily="34" charset="0"/>
                        </a:rPr>
                        <a:t> 蔡明宏</a:t>
                      </a:r>
                      <a:endPara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760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2008</a:t>
                      </a:r>
                      <a:r>
                        <a:rPr kumimoji="0" lang="zh-TW" altLang="en-US" sz="760" b="1">
                          <a:solidFill>
                            <a:srgbClr val="7030A0"/>
                          </a:solidFill>
                          <a:latin typeface="Calibri" panose="020F0502020204030204" pitchFamily="34" charset="0"/>
                        </a:rPr>
                        <a:t> 高聖凱</a:t>
                      </a:r>
                    </a:p>
                  </p:txBody>
                </p:sp>
              </p:grpSp>
              <p:sp>
                <p:nvSpPr>
                  <p:cNvPr id="79894" name="文字方塊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01853" y="5663544"/>
                    <a:ext cx="1657632" cy="4959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lr>
                        <a:schemeClr val="hlink"/>
                      </a:buClr>
                      <a:buSzPct val="90000"/>
                      <a:buChar char="•"/>
                      <a:defRPr kumimoji="1" sz="32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8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accent1"/>
                      </a:buClr>
                      <a:buChar char="•"/>
                      <a:defRPr kumimoji="1" sz="24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kumimoji="1" sz="2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ahoma" panose="020B060403050404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kumimoji="0" lang="en-US" altLang="zh-TW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2008</a:t>
                    </a:r>
                    <a:r>
                      <a:rPr kumimoji="0" lang="zh-TW" altLang="en-US" sz="760" b="1">
                        <a:solidFill>
                          <a:srgbClr val="0066CC"/>
                        </a:solidFill>
                        <a:latin typeface="Calibri" panose="020F0502020204030204" pitchFamily="34" charset="0"/>
                      </a:rPr>
                      <a:t> 吳國倫</a:t>
                    </a:r>
                  </a:p>
                </p:txBody>
              </p:sp>
            </p:grpSp>
            <p:sp>
              <p:nvSpPr>
                <p:cNvPr id="79892" name="文字方塊 30"/>
                <p:cNvSpPr txBox="1">
                  <a:spLocks noChangeArrowheads="1"/>
                </p:cNvSpPr>
                <p:nvPr/>
              </p:nvSpPr>
              <p:spPr bwMode="auto">
                <a:xfrm>
                  <a:off x="4572000" y="5630012"/>
                  <a:ext cx="1657632" cy="4959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90000"/>
                    <a:buChar char="•"/>
                    <a:defRPr kumimoji="1" sz="32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8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Char char="•"/>
                    <a:defRPr kumimoji="1" sz="24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hlink"/>
                    </a:buClr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kumimoji="1" sz="200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新細明體" panose="02020500000000000000" pitchFamily="18" charset="-120"/>
                      <a:cs typeface="Tahom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zh-TW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2010</a:t>
                  </a:r>
                  <a:r>
                    <a:rPr kumimoji="0" lang="zh-TW" altLang="en-US" sz="760" b="1">
                      <a:solidFill>
                        <a:srgbClr val="0066CC"/>
                      </a:solidFill>
                      <a:latin typeface="Calibri" panose="020F0502020204030204" pitchFamily="34" charset="0"/>
                    </a:rPr>
                    <a:t> 蕭宇志</a:t>
                  </a:r>
                </a:p>
              </p:txBody>
            </p:sp>
          </p:grpSp>
          <p:sp>
            <p:nvSpPr>
              <p:cNvPr id="79890" name="文字方塊 31"/>
              <p:cNvSpPr txBox="1">
                <a:spLocks noChangeArrowheads="1"/>
              </p:cNvSpPr>
              <p:nvPr/>
            </p:nvSpPr>
            <p:spPr bwMode="auto">
              <a:xfrm>
                <a:off x="6126189" y="5630012"/>
                <a:ext cx="1657632" cy="495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90000"/>
                  <a:buChar char="•"/>
                  <a:defRPr kumimoji="1" sz="32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8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kumimoji="1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hlink"/>
                  </a:buClr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rgbClr val="0000FF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  <a:cs typeface="Tahom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kumimoji="0" lang="en-US" altLang="zh-TW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2014</a:t>
                </a:r>
                <a:r>
                  <a:rPr kumimoji="0" lang="zh-TW" altLang="en-US" sz="760" b="1">
                    <a:solidFill>
                      <a:srgbClr val="0066CC"/>
                    </a:solidFill>
                    <a:latin typeface="Calibri" panose="020F0502020204030204" pitchFamily="34" charset="0"/>
                  </a:rPr>
                  <a:t> 高怡絹</a:t>
                </a:r>
                <a:endPara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9888" name="文字方塊 32"/>
            <p:cNvSpPr txBox="1">
              <a:spLocks noChangeArrowheads="1"/>
            </p:cNvSpPr>
            <p:nvPr/>
          </p:nvSpPr>
          <p:spPr bwMode="auto">
            <a:xfrm>
              <a:off x="7668345" y="5607652"/>
              <a:ext cx="1657632" cy="495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90000"/>
                <a:buChar char="•"/>
                <a:defRPr kumimoji="1" sz="32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8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Char char="•"/>
                <a:defRPr kumimoji="1" sz="24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rgbClr val="0000FF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0" lang="en-US" altLang="zh-TW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2016</a:t>
              </a:r>
              <a:r>
                <a:rPr kumimoji="0" lang="zh-TW" altLang="en-US" sz="760" b="1">
                  <a:solidFill>
                    <a:srgbClr val="0066CC"/>
                  </a:solidFill>
                  <a:latin typeface="Calibri" panose="020F0502020204030204" pitchFamily="34" charset="0"/>
                </a:rPr>
                <a:t> 凃雅瀞</a:t>
              </a:r>
              <a:endParaRPr kumimoji="0" lang="en-US" altLang="zh-TW" sz="760" b="1">
                <a:solidFill>
                  <a:srgbClr val="0066CC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9879" name="文字方塊 33"/>
          <p:cNvSpPr txBox="1">
            <a:spLocks noChangeArrowheads="1"/>
          </p:cNvSpPr>
          <p:nvPr/>
        </p:nvSpPr>
        <p:spPr bwMode="auto">
          <a:xfrm>
            <a:off x="2421673" y="1105347"/>
            <a:ext cx="53690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kumimoji="0"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目前已有</a:t>
            </a:r>
            <a:r>
              <a:rPr kumimoji="0"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kumimoji="0"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篇文章刊登，遍及</a:t>
            </a:r>
            <a:r>
              <a:rPr kumimoji="0" lang="en-US" altLang="zh-TW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kumimoji="0" lang="zh-TW" altLang="en-US" sz="21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種期刊</a:t>
            </a:r>
            <a:r>
              <a:rPr kumimoji="0" lang="en-US" altLang="zh-TW" sz="76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endParaRPr kumimoji="0" lang="zh-TW" altLang="en-US" sz="760" b="1" dirty="0">
              <a:solidFill>
                <a:srgbClr val="00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262227" y="4651399"/>
            <a:ext cx="2339103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有為者，亦若是</a:t>
            </a:r>
            <a:endParaRPr lang="zh-TW" alt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9881" name="文字方塊 32"/>
          <p:cNvSpPr txBox="1">
            <a:spLocks noChangeArrowheads="1"/>
          </p:cNvSpPr>
          <p:nvPr/>
        </p:nvSpPr>
        <p:spPr bwMode="auto">
          <a:xfrm>
            <a:off x="4589866" y="3227016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2014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 凃雅瀞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79882" name="Picture 2" descr="Wave Motion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79" y="2470724"/>
            <a:ext cx="592039" cy="74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圖片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777" y="2476907"/>
            <a:ext cx="527745" cy="72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4" name="文字方塊 32"/>
          <p:cNvSpPr txBox="1">
            <a:spLocks noChangeArrowheads="1"/>
          </p:cNvSpPr>
          <p:nvPr/>
        </p:nvSpPr>
        <p:spPr bwMode="auto">
          <a:xfrm>
            <a:off x="5197978" y="3226931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2018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 陳聖劻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78" y="3399159"/>
            <a:ext cx="603725" cy="767550"/>
          </a:xfrm>
          <a:prstGeom prst="rect">
            <a:avLst/>
          </a:prstGeom>
        </p:spPr>
      </p:pic>
      <p:sp>
        <p:nvSpPr>
          <p:cNvPr id="46" name="文字方塊 12"/>
          <p:cNvSpPr txBox="1">
            <a:spLocks noChangeArrowheads="1"/>
          </p:cNvSpPr>
          <p:nvPr/>
        </p:nvSpPr>
        <p:spPr bwMode="auto">
          <a:xfrm>
            <a:off x="5852935" y="4181262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戴暐宸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文字方塊 12"/>
          <p:cNvSpPr txBox="1">
            <a:spLocks noChangeArrowheads="1"/>
          </p:cNvSpPr>
          <p:nvPr/>
        </p:nvSpPr>
        <p:spPr bwMode="auto">
          <a:xfrm>
            <a:off x="5838178" y="3131842"/>
            <a:ext cx="1015021" cy="32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周彥廷 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2021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邵程祥 呂政軒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27" y="2370822"/>
            <a:ext cx="551915" cy="77470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04791" y="3404532"/>
            <a:ext cx="583719" cy="779777"/>
          </a:xfrm>
          <a:prstGeom prst="rect">
            <a:avLst/>
          </a:prstGeom>
        </p:spPr>
      </p:pic>
      <p:sp>
        <p:nvSpPr>
          <p:cNvPr id="50" name="日期版面配置區 1"/>
          <p:cNvSpPr txBox="1">
            <a:spLocks/>
          </p:cNvSpPr>
          <p:nvPr/>
        </p:nvSpPr>
        <p:spPr bwMode="auto">
          <a:xfrm>
            <a:off x="2085975" y="5071169"/>
            <a:ext cx="1071563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Char char="•"/>
              <a:defRPr kumimoji="1" sz="32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8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4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22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/0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kumimoji="0" lang="zh-TW" altLang="en-US" sz="788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51" name="投影片編號版面配置區 2"/>
          <p:cNvSpPr>
            <a:spLocks noGrp="1"/>
          </p:cNvSpPr>
          <p:nvPr>
            <p:ph type="sldNum" sz="quarter" idx="11"/>
          </p:nvPr>
        </p:nvSpPr>
        <p:spPr>
          <a:xfrm>
            <a:off x="5986462" y="5057775"/>
            <a:ext cx="1071563" cy="257175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1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417910" indent="-160735">
              <a:spcBef>
                <a:spcPct val="20000"/>
              </a:spcBef>
              <a:buClr>
                <a:schemeClr val="hlink"/>
              </a:buClr>
              <a:buChar char="–"/>
              <a:defRPr kumimoji="1" sz="157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642938" indent="-128588">
              <a:spcBef>
                <a:spcPct val="20000"/>
              </a:spcBef>
              <a:buClr>
                <a:schemeClr val="accent1"/>
              </a:buClr>
              <a:buChar char="•"/>
              <a:defRPr kumimoji="1" sz="135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900113" indent="-128588">
              <a:spcBef>
                <a:spcPct val="20000"/>
              </a:spcBef>
              <a:buClr>
                <a:schemeClr val="hlink"/>
              </a:buClr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1157288" indent="-128588">
              <a:spcBef>
                <a:spcPct val="20000"/>
              </a:spcBef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125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88" dirty="0">
                <a:solidFill>
                  <a:schemeClr val="tx1"/>
                </a:solidFill>
                <a:latin typeface="Comic Sans MS" panose="030F0702030302020204" pitchFamily="66" charset="0"/>
              </a:rPr>
              <a:t>    Page 3</a:t>
            </a:r>
          </a:p>
        </p:txBody>
      </p:sp>
      <p:sp>
        <p:nvSpPr>
          <p:cNvPr id="52" name="文字方塊 12"/>
          <p:cNvSpPr txBox="1">
            <a:spLocks noChangeArrowheads="1"/>
          </p:cNvSpPr>
          <p:nvPr/>
        </p:nvSpPr>
        <p:spPr bwMode="auto">
          <a:xfrm>
            <a:off x="6504793" y="4192128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高浩真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08433" y="2365316"/>
            <a:ext cx="581681" cy="775575"/>
          </a:xfrm>
          <a:prstGeom prst="rect">
            <a:avLst/>
          </a:prstGeom>
        </p:spPr>
      </p:pic>
      <p:sp>
        <p:nvSpPr>
          <p:cNvPr id="53" name="文字方塊 12"/>
          <p:cNvSpPr txBox="1">
            <a:spLocks noChangeArrowheads="1"/>
          </p:cNvSpPr>
          <p:nvPr/>
        </p:nvSpPr>
        <p:spPr bwMode="auto">
          <a:xfrm>
            <a:off x="6406368" y="3131840"/>
            <a:ext cx="69923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zh-TW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2022 </a:t>
            </a:r>
            <a:r>
              <a:rPr kumimoji="0" lang="zh-TW" altLang="en-US" sz="760" b="1" dirty="0">
                <a:solidFill>
                  <a:srgbClr val="0066CC"/>
                </a:solidFill>
                <a:latin typeface="Calibri" panose="020F0502020204030204" pitchFamily="34" charset="0"/>
              </a:rPr>
              <a:t>曹美娜</a:t>
            </a:r>
            <a:endParaRPr kumimoji="0" lang="en-US" altLang="zh-TW" sz="760" b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23" y="2649099"/>
            <a:ext cx="573875" cy="745746"/>
          </a:xfrm>
          <a:prstGeom prst="rect">
            <a:avLst/>
          </a:prstGeom>
        </p:spPr>
      </p:pic>
      <p:sp>
        <p:nvSpPr>
          <p:cNvPr id="54" name="Text Box 43"/>
          <p:cNvSpPr txBox="1">
            <a:spLocks noChangeAspect="1" noChangeArrowheads="1"/>
          </p:cNvSpPr>
          <p:nvPr/>
        </p:nvSpPr>
        <p:spPr bwMode="auto">
          <a:xfrm>
            <a:off x="6870289" y="3425314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r>
              <a:rPr lang="zh-TW" altLang="en-US" sz="675" dirty="0"/>
              <a:t>臧紀甯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15" y="3721633"/>
            <a:ext cx="749381" cy="1068266"/>
          </a:xfrm>
          <a:prstGeom prst="rect">
            <a:avLst/>
          </a:prstGeom>
        </p:spPr>
      </p:pic>
      <p:sp>
        <p:nvSpPr>
          <p:cNvPr id="56" name="Text Box 43"/>
          <p:cNvSpPr txBox="1">
            <a:spLocks noChangeAspect="1" noChangeArrowheads="1"/>
          </p:cNvSpPr>
          <p:nvPr/>
        </p:nvSpPr>
        <p:spPr bwMode="auto">
          <a:xfrm>
            <a:off x="6850521" y="4773424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18" y="3734412"/>
            <a:ext cx="783347" cy="1044463"/>
          </a:xfrm>
          <a:prstGeom prst="rect">
            <a:avLst/>
          </a:prstGeom>
        </p:spPr>
      </p:pic>
      <p:sp>
        <p:nvSpPr>
          <p:cNvPr id="58" name="Text Box 43"/>
          <p:cNvSpPr txBox="1">
            <a:spLocks noChangeAspect="1" noChangeArrowheads="1"/>
          </p:cNvSpPr>
          <p:nvPr/>
        </p:nvSpPr>
        <p:spPr bwMode="auto">
          <a:xfrm>
            <a:off x="7790701" y="4767978"/>
            <a:ext cx="1422710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Char char="•"/>
              <a:defRPr kumimoji="1" sz="32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kumimoji="1" sz="28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4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FF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2023 </a:t>
            </a:r>
            <a:r>
              <a:rPr lang="zh-TW" altLang="en-US" sz="675" dirty="0">
                <a:solidFill>
                  <a:srgbClr val="6600FF"/>
                </a:solidFill>
                <a:latin typeface="新細明體" panose="02020500000000000000" pitchFamily="18" charset="-120"/>
              </a:rPr>
              <a:t>楊佳穎 </a:t>
            </a:r>
            <a:endParaRPr lang="en-US" altLang="zh-TW" sz="675" dirty="0">
              <a:solidFill>
                <a:srgbClr val="CC3300"/>
              </a:solidFill>
              <a:ea typeface="細明體" panose="02020509000000000000" pitchFamily="49" charset="-120"/>
            </a:endParaRPr>
          </a:p>
        </p:txBody>
      </p:sp>
      <p:pic>
        <p:nvPicPr>
          <p:cNvPr id="60" name="圖片 5">
            <a:extLst>
              <a:ext uri="{FF2B5EF4-FFF2-40B4-BE49-F238E27FC236}">
                <a16:creationId xmlns:a16="http://schemas.microsoft.com/office/drawing/2014/main" id="{2827AC9A-16AE-053F-465D-211BD4C7418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0855" y="2291597"/>
            <a:ext cx="1115711" cy="1104816"/>
          </a:xfrm>
          <a:prstGeom prst="rect">
            <a:avLst/>
          </a:prstGeom>
        </p:spPr>
      </p:pic>
      <p:pic>
        <p:nvPicPr>
          <p:cNvPr id="61" name="圖片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618" y="954168"/>
            <a:ext cx="898130" cy="8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 descr="NTOU-海洋大學力學聲響振動實驗室">
            <a:extLst>
              <a:ext uri="{FF2B5EF4-FFF2-40B4-BE49-F238E27FC236}">
                <a16:creationId xmlns:a16="http://schemas.microsoft.com/office/drawing/2014/main" id="{50E58D89-6E6A-4DA8-9356-C6431F7B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7" y="4503804"/>
            <a:ext cx="821639" cy="7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09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6" descr="Journal of the Chinese Institute of Engineers | Taylor &amp; Francis Online"/>
          <p:cNvSpPr>
            <a:spLocks noChangeAspect="1" noChangeArrowheads="1"/>
          </p:cNvSpPr>
          <p:nvPr/>
        </p:nvSpPr>
        <p:spPr bwMode="auto">
          <a:xfrm>
            <a:off x="1169988" y="-719138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6" rIns="68571" bIns="34286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TW" altLang="en-US" sz="2400">
              <a:latin typeface="Times New Roman" panose="02020603050405020304" pitchFamily="18" charset="0"/>
            </a:endParaRPr>
          </a:p>
        </p:txBody>
      </p:sp>
      <p:pic>
        <p:nvPicPr>
          <p:cNvPr id="27651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765175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203206"/>
              </p:ext>
            </p:extLst>
          </p:nvPr>
        </p:nvGraphicFramePr>
        <p:xfrm>
          <a:off x="313617" y="1451000"/>
          <a:ext cx="8732411" cy="52806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60265">
                  <a:extLst>
                    <a:ext uri="{9D8B030D-6E8A-4147-A177-3AD203B41FA5}">
                      <a16:colId xmlns:a16="http://schemas.microsoft.com/office/drawing/2014/main" val="3525509047"/>
                    </a:ext>
                  </a:extLst>
                </a:gridCol>
                <a:gridCol w="7516769">
                  <a:extLst>
                    <a:ext uri="{9D8B030D-6E8A-4147-A177-3AD203B41FA5}">
                      <a16:colId xmlns:a16="http://schemas.microsoft.com/office/drawing/2014/main" val="2048125776"/>
                    </a:ext>
                  </a:extLst>
                </a:gridCol>
                <a:gridCol w="655377">
                  <a:extLst>
                    <a:ext uri="{9D8B030D-6E8A-4147-A177-3AD203B41FA5}">
                      <a16:colId xmlns:a16="http://schemas.microsoft.com/office/drawing/2014/main" val="2023372588"/>
                    </a:ext>
                  </a:extLst>
                </a:gridCol>
              </a:tblGrid>
              <a:tr h="394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 and H.-K. Hong, 1999, Review of dual boundary element methods with emphasis on hypersingular integrals and divergent series, Applied Mechanics Reviews, ASME, Vol.52, No.1, pp.17-33. </a:t>
                      </a:r>
                      <a:endParaRPr lang="zh-TW" alt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40362563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H.-K. Hong and J. T. Chen, 1988, Derivations of Integral Equations of Elasticity, Journal of Engineering Mechanics, ASCE, Vol.114, No.6, pp.1028-1044.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833422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C. S. Wu, Y. T. Lee and K. H. Chen, 2007, On the equivalence of the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Trefftz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method and method of fundamental solutions for Laplace and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biharmonic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equations, Computers and Mathematics with Applications, Vol.53, No.6, pp.851-879.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10420711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 and F. C. Wong, 1998, Dual formulation of multiple reciprocity method for the acoustic mode of a cavity with a thin partition, J. of Sound and Vibration, Vol. 217, No.1, pp.75-95. 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6166594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S. R.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Kuo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J. H. Lin, 2002, Analytical study and numerical experiments for degenerate scale problems in the boundary element method for two-dimensional elasticity, Int. J.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Numer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Meth.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Engng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 Vol.54, No.12, pp.1669-1681.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9191256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JT Chen, IL Chen, KH Chen, YT Lee, YT Yeh, 2004, A meshless method for free vibration analysis of circular and rectangular clamped plates using radial basis function, Engineering Analysis with Boundary Elements Vol.28, No.5, 535-545.</a:t>
                      </a:r>
                      <a:endParaRPr lang="zh-TW" altLang="en-US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1967353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JT Chen, MH Chang, KH Chen, SR Lin</a:t>
                      </a:r>
                      <a:r>
                        <a:rPr lang="en-US" altLang="zh-TW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The boundary collocation method with meshless concept for acoustic </a:t>
                      </a:r>
                      <a:r>
                        <a:rPr lang="en-US" altLang="zh-TW" sz="1100" b="1" u="non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eigenanalysis</a:t>
                      </a:r>
                      <a:r>
                        <a:rPr lang="en-US" altLang="zh-TW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two-dimensional cavities using radial basis function</a:t>
                      </a:r>
                      <a:r>
                        <a:rPr lang="en-US" altLang="zh-TW" sz="1100" b="1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10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Journal of Sound and Vibration Vol.257,</a:t>
                      </a:r>
                      <a:r>
                        <a:rPr lang="en-US" altLang="zh-TW" sz="1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No.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 667-711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30560926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P. Y. Chen and C. T. Chen, 2008, Surface motion of multiple alluvial valleys for incident plane SH-waves by using a semi-analytical approach, Soil Dynamics and Earthquake Engineering,, Vol.28, pp.58-72. </a:t>
                      </a:r>
                      <a:endParaRPr lang="zh-TW" altLang="zh-TW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zh-TW" altLang="en-US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84964836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2001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J. H. Lin, S. R.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Kuo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S. W.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Chyuan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2001, Boundary element analysis for the Helmholtz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eigenproblems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a multiply-connected domain, Proc. Royal Society of London Ser. A, Vol.457, No.2014, pp.2521-2546.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27271931"/>
                  </a:ext>
                </a:extLst>
              </a:tr>
              <a:tr h="3942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2003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L. W. Liu and H.-K. Hong, 2003, Spurious and true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eigensolutions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Helmholtz BIEs and BEMs for a multiply-connected problem, Royal Society London Series A, Vol.459, No.2036, pp.1891-1925.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102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1176176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2005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J. T. Chen, S. R. Lin and K. H. Chen, 2005, Degenerate scale problem when solving Laplace equation by BEM and its treatment, Int. J.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Numer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Meth. </a:t>
                      </a:r>
                      <a:r>
                        <a:rPr lang="en-US" altLang="zh-TW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Engng</a:t>
                      </a:r>
                      <a:r>
                        <a:rPr lang="en-US" altLang="zh-TW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., Vol.62, No.2, pp.233-261.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</a:t>
                      </a:r>
                      <a:endParaRPr lang="zh-TW" altLang="en-US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37706935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456355" y="548680"/>
            <a:ext cx="58283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NTOU/MSV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Google citing 11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篇破百 </a:t>
            </a:r>
            <a:r>
              <a:rPr lang="en-US" altLang="zh-TW" sz="2100">
                <a:ea typeface="標楷體" panose="03000509000000000000" pitchFamily="65" charset="-120"/>
                <a:cs typeface="Times New Roman" panose="02020603050405020304" pitchFamily="18" charset="0"/>
              </a:rPr>
              <a:t>(July 6,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2025)</a:t>
            </a:r>
          </a:p>
          <a:p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Research Gate Scores: 41.16</a:t>
            </a:r>
            <a:r>
              <a:rPr lang="zh-TW" altLang="en-US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sz="2100" dirty="0">
                <a:ea typeface="標楷體" panose="03000509000000000000" pitchFamily="65" charset="-120"/>
                <a:cs typeface="Times New Roman" panose="02020603050405020304" pitchFamily="18" charset="0"/>
              </a:rPr>
              <a:t>h index:41 (Scopus)</a:t>
            </a:r>
            <a:endParaRPr lang="zh-TW" altLang="en-US" sz="21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" y="844663"/>
            <a:ext cx="600314" cy="6063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59" y="5624512"/>
            <a:ext cx="418042" cy="37623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02" y="5592969"/>
            <a:ext cx="443817" cy="40778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96" y="818047"/>
            <a:ext cx="1125404" cy="772218"/>
          </a:xfrm>
          <a:prstGeom prst="rect">
            <a:avLst/>
          </a:prstGeom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3028950" y="5787801"/>
            <a:ext cx="3086100" cy="273844"/>
          </a:xfrm>
        </p:spPr>
        <p:txBody>
          <a:bodyPr/>
          <a:lstStyle/>
          <a:p>
            <a:r>
              <a:rPr lang="zh-TW" altLang="en-US" dirty="0" smtClean="0"/>
              <a:t>檔名</a:t>
            </a:r>
            <a:r>
              <a:rPr lang="en-US" altLang="zh-TW" dirty="0" smtClean="0"/>
              <a:t>:</a:t>
            </a:r>
            <a:r>
              <a:rPr lang="en-US" altLang="zh-TW" dirty="0" err="1" smtClean="0"/>
              <a:t>NTOUMSVGoogleciting</a:t>
            </a:r>
            <a:r>
              <a:rPr lang="zh-TW" altLang="en-US" dirty="0" smtClean="0"/>
              <a:t>五篇破百</a:t>
            </a:r>
            <a:r>
              <a:rPr lang="en-US" altLang="zh-TW" dirty="0" smtClean="0"/>
              <a:t>2020.ppt  </a:t>
            </a:r>
            <a:r>
              <a:rPr lang="en-US" altLang="zh-TW" dirty="0" err="1" smtClean="0"/>
              <a:t>chshao</a:t>
            </a:r>
            <a:r>
              <a:rPr lang="zh-TW" altLang="en-US" dirty="0" smtClean="0"/>
              <a:t>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7676709"/>
      </p:ext>
    </p:extLst>
  </p:cSld>
  <p:clrMapOvr>
    <a:masterClrMapping/>
  </p:clrMapOvr>
</p:sld>
</file>

<file path=ppt/theme/theme1.xml><?xml version="1.0" encoding="utf-8"?>
<a:theme xmlns:a="http://schemas.openxmlformats.org/drawingml/2006/main" name="一般會議">
  <a:themeElements>
    <a:clrScheme name="">
      <a:dk1>
        <a:srgbClr val="6600FF"/>
      </a:dk1>
      <a:lt1>
        <a:srgbClr val="FFFFFF"/>
      </a:lt1>
      <a:dk2>
        <a:srgbClr val="3333CC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5600DA"/>
      </a:accent4>
      <a:accent5>
        <a:srgbClr val="E2F4FF"/>
      </a:accent5>
      <a:accent6>
        <a:srgbClr val="E7E7B9"/>
      </a:accent6>
      <a:hlink>
        <a:srgbClr val="FF9966"/>
      </a:hlink>
      <a:folHlink>
        <a:srgbClr val="FFCC66"/>
      </a:folHlink>
    </a:clrScheme>
    <a:fontScheme name="一般會議">
      <a:majorFont>
        <a:latin typeface="Arial Narrow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5000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lin ang="5400000" scaled="1"/>
        </a:gra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50000">
              <a:schemeClr val="accent1"/>
            </a:gs>
            <a:gs pos="100000">
              <a:schemeClr val="accent1">
                <a:gamma/>
                <a:shade val="46275"/>
                <a:invGamma/>
              </a:schemeClr>
            </a:gs>
          </a:gsLst>
          <a:lin ang="5400000" scaled="1"/>
        </a:gra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一般會議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一般會議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一般會議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Office\Templates\1028\一般會議.pot</Template>
  <TotalTime>13247</TotalTime>
  <Words>3680</Words>
  <Application>Microsoft Office PowerPoint</Application>
  <PresentationFormat>投影片</PresentationFormat>
  <Paragraphs>627</Paragraphs>
  <Slides>31</Slides>
  <Notes>13</Notes>
  <HiddenSlides>0</HiddenSlides>
  <MMClips>2</MMClips>
  <ScaleCrop>false</ScaleCrop>
  <HeadingPairs>
    <vt:vector size="8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51" baseType="lpstr">
      <vt:lpstr>細明體</vt:lpstr>
      <vt:lpstr>華康唐風隸</vt:lpstr>
      <vt:lpstr>微軟正黑體</vt:lpstr>
      <vt:lpstr>微軟正黑體 Light</vt:lpstr>
      <vt:lpstr>新細明體</vt:lpstr>
      <vt:lpstr>標楷體</vt:lpstr>
      <vt:lpstr>Arial</vt:lpstr>
      <vt:lpstr>Arial Narrow</vt:lpstr>
      <vt:lpstr>Bradley Hand ITC</vt:lpstr>
      <vt:lpstr>Calibri</vt:lpstr>
      <vt:lpstr>Calibri Light</vt:lpstr>
      <vt:lpstr>Candara</vt:lpstr>
      <vt:lpstr>Comic Sans MS</vt:lpstr>
      <vt:lpstr>Cooper Black</vt:lpstr>
      <vt:lpstr>Forte</vt:lpstr>
      <vt:lpstr>Tahoma</vt:lpstr>
      <vt:lpstr>Times New Roman</vt:lpstr>
      <vt:lpstr>Wingdings</vt:lpstr>
      <vt:lpstr>一般會議</vt:lpstr>
      <vt:lpstr>Equation</vt:lpstr>
      <vt:lpstr>Welcome Indian group  Integrating Technology  India Taiwan  IT cooperation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2025 BEM Activities in Taiwan</vt:lpstr>
      <vt:lpstr>PowerPoint 簡報</vt:lpstr>
      <vt:lpstr>PowerPoint 簡報</vt:lpstr>
      <vt:lpstr>NTOU/MSV Collaborators since1988-2025</vt:lpstr>
      <vt:lpstr>NTOU/MSV Collaborators since1988</vt:lpstr>
      <vt:lpstr>PowerPoint 簡報</vt:lpstr>
      <vt:lpstr>PowerPoint 簡報</vt:lpstr>
      <vt:lpstr>PowerPoint 簡報</vt:lpstr>
      <vt:lpstr>NTOU/MSV Collaborators since1988</vt:lpstr>
      <vt:lpstr>PowerPoint 簡報</vt:lpstr>
      <vt:lpstr>               NTOU MSV      </vt:lpstr>
      <vt:lpstr>國立台灣海洋大學力學聲響振動實驗室(NTOU/MSV Lab) 2024</vt:lpstr>
      <vt:lpstr>PowerPoint 簡報</vt:lpstr>
      <vt:lpstr>PowerPoint 簡報</vt:lpstr>
      <vt:lpstr>【海大河工系實驗室介紹】                                    NTOU MSV研究團隊</vt:lpstr>
      <vt:lpstr>PowerPoint 簡報</vt:lpstr>
      <vt:lpstr>PowerPoint 簡報</vt:lpstr>
      <vt:lpstr>PowerPoint 簡報</vt:lpstr>
      <vt:lpstr>NTOU/MSV 101 in Taiwan (台灣)</vt:lpstr>
      <vt:lpstr>PowerPoint 簡報</vt:lpstr>
      <vt:lpstr>邊界元 來結緣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0605CKI</dc:creator>
  <cp:lastModifiedBy>user</cp:lastModifiedBy>
  <cp:revision>1130</cp:revision>
  <cp:lastPrinted>2019-04-28T23:47:27Z</cp:lastPrinted>
  <dcterms:created xsi:type="dcterms:W3CDTF">1601-01-01T00:00:00Z</dcterms:created>
  <dcterms:modified xsi:type="dcterms:W3CDTF">2025-09-04T03:06:47Z</dcterms:modified>
</cp:coreProperties>
</file>