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801" r:id="rId2"/>
  </p:sldIdLst>
  <p:sldSz cx="9144000" cy="6858000" type="overhead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0000"/>
    <a:srgbClr val="333399"/>
    <a:srgbClr val="00CC00"/>
    <a:srgbClr val="33CCFF"/>
    <a:srgbClr val="3399FF"/>
    <a:srgbClr val="99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6176" autoAdjust="0"/>
  </p:normalViewPr>
  <p:slideViewPr>
    <p:cSldViewPr>
      <p:cViewPr varScale="1">
        <p:scale>
          <a:sx n="98" d="100"/>
          <a:sy n="98" d="100"/>
        </p:scale>
        <p:origin x="312" y="1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B775478-A37C-4121-B921-F61E446738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487A564-49C0-40D1-9D1A-7B291E2E3D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AD0A67DA-CBF1-477D-9BC4-E9C4C29F1A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Study on the degenerate problems in BEM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42EA4326-0E9D-407A-9F90-8A1EAEFA87C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FB1E80-B0A2-47B8-A86D-DD508072EFC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D027C3E-6365-4FB1-B934-B2EA13F9B1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23712CE-4020-4E78-BE5D-BA86487FBA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9027D1F-AFB6-4E83-8BB7-AC7B55EBE30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1863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1DC1AB7C-F6DB-4720-ACD1-160F951AD3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1F7539DF-2FFE-4C40-80F9-B2AAA32BD4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0695928E-8E78-4534-8DE0-19DE3D745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0BC20D-E2A4-449C-8DA8-9218843F3ED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>
            <a:extLst>
              <a:ext uri="{FF2B5EF4-FFF2-40B4-BE49-F238E27FC236}">
                <a16:creationId xmlns:a16="http://schemas.microsoft.com/office/drawing/2014/main" id="{53795E93-9260-43B7-9F68-1144ABE89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備忘稿版面配置區 2">
            <a:extLst>
              <a:ext uri="{FF2B5EF4-FFF2-40B4-BE49-F238E27FC236}">
                <a16:creationId xmlns:a16="http://schemas.microsoft.com/office/drawing/2014/main" id="{32D544BC-9DF2-45A4-A4DA-E1FCE1C20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6148" name="投影片編號版面配置區 3">
            <a:extLst>
              <a:ext uri="{FF2B5EF4-FFF2-40B4-BE49-F238E27FC236}">
                <a16:creationId xmlns:a16="http://schemas.microsoft.com/office/drawing/2014/main" id="{4AABDBD2-0225-4A5A-A006-84DF6A5DB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15963" indent="-274638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01725" indent="-219075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43050" indent="-219075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984375" indent="-219075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E015AD-C08C-4C72-B996-542015E3620B}" type="slidenum">
              <a:rPr lang="en-US" altLang="zh-TW" sz="1200">
                <a:solidFill>
                  <a:srgbClr val="000000"/>
                </a:solidFill>
              </a:rPr>
              <a:pPr/>
              <a:t>1</a:t>
            </a:fld>
            <a:endParaRPr lang="en-US" altLang="zh-TW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D920F800-3830-4F9B-87FB-A4B72E7E6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E757CB74-0976-448E-8431-A7C84B0AAC4E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BE9F75-4E7E-497C-BE1C-FE2A70D2AC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2752-FE63-4EBC-91DA-9FC94CC2AE55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3A44DF-5855-4636-BB71-2BD19896F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6C51C3C-6725-4F0F-8EA4-8DEE69053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DC655-9B81-41A4-9493-AC1BB5B5A2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47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E4AC9-9F05-40E4-99F7-4E75C16FF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F823-9148-4F29-883C-A5646EDD9119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859E84-0E4A-4C48-86C4-0E2809DAC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7D8D77B-0A16-4947-8878-07AB1D5E8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D6D86-2FF4-4946-B09B-9D999C8084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101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983C51-AF64-43C9-94E7-8941697BA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9BEAE-4B1A-4A49-B16D-898EF7B41FBD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07BD42-0620-40FC-9111-3697BEDBC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B5C6600-7CBD-4121-A05C-248E83BCF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A0809-027B-4187-A643-A5FE2B4624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087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373DF3-D0E3-4698-AC0C-09C222E79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672AB-7177-4E79-A008-CFA200092918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938061-71C3-4E1D-B769-34C4EA193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961DBE-682B-4047-BA6B-032FC89D0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3EDD3-A020-473D-A988-F11566D27E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78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486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677256-7BDC-4A5C-B35C-0339E4F80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19B0-06B3-435C-B493-379AF5BE9D94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922F10-1324-4073-96E7-A24C939B1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856E50A-C3DD-409F-ADEB-2AD9A2339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B8A98-F629-49E6-B299-8229092E6E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18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407880-5513-4BD8-B8C6-EDEF65022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4CB0-ADBF-4D71-B240-199798632E3F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0AD464-6926-4F2A-AA84-DB3AEC292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F937BDF-C481-431E-9F36-2CBF4DA1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0A892-8CE5-4533-9B6F-764F23DAAD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51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EF99E3-41C2-4CC6-BBD5-2F5A8C6F5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D1FE-FDC5-4E62-ADCE-03AF047E8891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91CB0B-917B-4C5B-AD8E-CA613EFCD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A2F280A-579F-48B2-ABFC-D49F90A5C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7D3F6-E6AD-4811-B99C-9D868216AF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76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5F5BF-6EEB-4A85-912C-A95970F0E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10D0-FA27-4874-A563-91D59C6951DC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4EED82-DE7A-44AA-A9C6-70815C868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D13D662-B787-489B-B1F6-2C6693081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3F7CE-7D8C-480D-B161-4CA0021FB5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633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2AA2C8D-1ACC-4475-B834-08B216CAB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E5B2-13A9-4084-BA91-9327C616F1BD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BEACD62-820F-4722-A103-D6F687AD4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39EAE01-AA23-4CEB-8E26-270FE2583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C57F-EDDA-4BCA-AFA4-18A39BD5CCB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69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54AD3B-C55D-43E1-A9BB-D419DDE5C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96F4-5E5F-4D35-B52C-68706BC068CB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AAD2AD-02E9-45ED-89B2-2B601FECF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0C19335-626A-47BC-9624-4565EDAC2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D940A-5BFE-45CC-9E01-4D7A3378AA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81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03307FC-D03C-49E1-BE83-F20DD7AD7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8F25-7B88-44BA-B3C1-51AF9BE9189D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238C4F5-82A5-44D6-B58B-EF543B422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25C9B67-A74C-4F74-BC98-A436C89F7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5EC67-35A2-446C-84F7-601F378D39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80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EC2242-6B4E-4916-BBAB-0171D4F1C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F7E50-7F93-4AB6-A050-FD6C5606E4D4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19A30D-6151-49E4-A167-76CA6FF17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6FF2811-5542-44EC-9477-C199844F9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B260F-610D-4082-8C13-22C2DA066D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60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6078E-576A-4251-994E-F2618523C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1AA2-4E05-4C35-AF26-4FC24DF2BE1F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90BC51-C73F-4FB6-8AA5-C321AE1D8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15FEFBE-47E5-48C9-8B03-02FCA67A4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6DF95-B155-4BF9-B228-460700FC5B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353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>
            <a:extLst>
              <a:ext uri="{FF2B5EF4-FFF2-40B4-BE49-F238E27FC236}">
                <a16:creationId xmlns:a16="http://schemas.microsoft.com/office/drawing/2014/main" id="{C1604356-1085-41C2-93D9-B28208C06299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3B2ECA-281B-491D-B2F6-66AE2A03B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5DB31F-A9A2-454A-8FA9-3B1FA9920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5CB7F80-6D39-4F68-964B-40087AF7E6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632CA12F-212E-4454-9BB5-026254E8E6BC}" type="datetime1">
              <a:rPr lang="zh-TW" altLang="en-US"/>
              <a:pPr>
                <a:defRPr/>
              </a:pPr>
              <a:t>2024/5/3</a:t>
            </a:fld>
            <a:endParaRPr lang="en-US" altLang="zh-TW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731E4A55-358D-4A32-AB30-BB3A0E56C1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B63600F3-4498-4E64-8BD7-89429D2FF2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12BC79A-2795-4A45-A89E-A053E2E19C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g"/><Relationship Id="rId3" Type="http://schemas.openxmlformats.org/officeDocument/2006/relationships/image" Target="../media/image1.jpeg"/><Relationship Id="rId21" Type="http://schemas.openxmlformats.org/officeDocument/2006/relationships/image" Target="../media/image18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hyperlink" Target="http://www.hre.ntou.edu.tw/study/2nd/teacher/srkuo.html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>
            <a:extLst>
              <a:ext uri="{FF2B5EF4-FFF2-40B4-BE49-F238E27FC236}">
                <a16:creationId xmlns:a16="http://schemas.microsoft.com/office/drawing/2014/main" id="{58474C1D-520B-40F3-BEF0-C3E2949EF855}"/>
              </a:ext>
            </a:extLst>
          </p:cNvPr>
          <p:cNvSpPr/>
          <p:nvPr/>
        </p:nvSpPr>
        <p:spPr>
          <a:xfrm>
            <a:off x="250825" y="3230563"/>
            <a:ext cx="8569325" cy="1198562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AAF24565-D1D6-4E8D-94D0-6B003AC9DFF6}"/>
              </a:ext>
            </a:extLst>
          </p:cNvPr>
          <p:cNvSpPr/>
          <p:nvPr/>
        </p:nvSpPr>
        <p:spPr>
          <a:xfrm>
            <a:off x="250825" y="5641975"/>
            <a:ext cx="8569325" cy="1196975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4F62ABD-E4C6-449C-8724-CE1149AAA0B0}"/>
              </a:ext>
            </a:extLst>
          </p:cNvPr>
          <p:cNvSpPr/>
          <p:nvPr/>
        </p:nvSpPr>
        <p:spPr>
          <a:xfrm>
            <a:off x="250825" y="4437063"/>
            <a:ext cx="8569325" cy="1196975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F5406CF-42C8-4CFE-9757-604D235C4B83}"/>
              </a:ext>
            </a:extLst>
          </p:cNvPr>
          <p:cNvSpPr/>
          <p:nvPr/>
        </p:nvSpPr>
        <p:spPr>
          <a:xfrm>
            <a:off x="250825" y="1985963"/>
            <a:ext cx="8569325" cy="1214437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90E93EC6-10AA-4413-A583-6DB9A7B873DC}"/>
              </a:ext>
            </a:extLst>
          </p:cNvPr>
          <p:cNvSpPr/>
          <p:nvPr/>
        </p:nvSpPr>
        <p:spPr>
          <a:xfrm>
            <a:off x="250825" y="765175"/>
            <a:ext cx="8569325" cy="1223963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</a:endParaRPr>
          </a:p>
        </p:txBody>
      </p:sp>
      <p:pic>
        <p:nvPicPr>
          <p:cNvPr id="3" name="Picture 37" descr="http://140.121.146.149/photo/convert.php?dir=323031322e303920e6a58ae5beb7e889afe88081e5b8abe5be97e78d8e&amp;name=44534330303832312e4a5047&amp;type=1&amp;v=0">
            <a:extLst>
              <a:ext uri="{FF2B5EF4-FFF2-40B4-BE49-F238E27FC236}">
                <a16:creationId xmlns:a16="http://schemas.microsoft.com/office/drawing/2014/main" id="{F14F3297-554B-4B70-9F1C-AF5DC620B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4057" t="24249" r="48090" b="35237"/>
          <a:stretch/>
        </p:blipFill>
        <p:spPr bwMode="auto">
          <a:xfrm>
            <a:off x="1835150" y="692150"/>
            <a:ext cx="603250" cy="65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http://www.ct.ntust.edu.tw/chep/intro/images/hkhong.jpg">
            <a:extLst>
              <a:ext uri="{FF2B5EF4-FFF2-40B4-BE49-F238E27FC236}">
                <a16:creationId xmlns:a16="http://schemas.microsoft.com/office/drawing/2014/main" id="{819D95FB-1D15-4867-9187-7B7113FC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2013" y="692150"/>
            <a:ext cx="600075" cy="65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9" name="肘形接點 53">
            <a:extLst>
              <a:ext uri="{FF2B5EF4-FFF2-40B4-BE49-F238E27FC236}">
                <a16:creationId xmlns:a16="http://schemas.microsoft.com/office/drawing/2014/main" id="{720642D3-916F-48B5-8A3D-0B0E9510747B}"/>
              </a:ext>
            </a:extLst>
          </p:cNvPr>
          <p:cNvCxnSpPr>
            <a:cxnSpLocks noChangeShapeType="1"/>
            <a:stCxn id="3" idx="0"/>
            <a:endCxn id="5141" idx="0"/>
          </p:cNvCxnSpPr>
          <p:nvPr/>
        </p:nvCxnSpPr>
        <p:spPr bwMode="auto">
          <a:xfrm rot="16200000" flipH="1">
            <a:off x="1800225" y="1028700"/>
            <a:ext cx="674688" cy="1588"/>
          </a:xfrm>
          <a:prstGeom prst="bentConnector5">
            <a:avLst>
              <a:gd name="adj1" fmla="val -33884"/>
              <a:gd name="adj2" fmla="val 66778968"/>
              <a:gd name="adj3" fmla="val 98704"/>
            </a:avLst>
          </a:prstGeom>
          <a:noFill/>
          <a:ln w="9525" algn="ctr">
            <a:solidFill>
              <a:srgbClr val="C6E7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文字方塊 7">
            <a:extLst>
              <a:ext uri="{FF2B5EF4-FFF2-40B4-BE49-F238E27FC236}">
                <a16:creationId xmlns:a16="http://schemas.microsoft.com/office/drawing/2014/main" id="{E951E1D6-9072-4D49-9B20-F192194F7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0" y="7667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洪宏基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固體力學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6600FF"/>
                </a:solidFill>
                <a:latin typeface="新細明體" panose="02020500000000000000" pitchFamily="18" charset="-120"/>
              </a:rPr>
              <a:t>BEM</a:t>
            </a:r>
            <a:endParaRPr lang="zh-TW" altLang="en-US" sz="1200">
              <a:solidFill>
                <a:srgbClr val="6600FF"/>
              </a:solidFill>
              <a:latin typeface="新細明體" panose="02020500000000000000" pitchFamily="18" charset="-120"/>
            </a:endParaRPr>
          </a:p>
        </p:txBody>
      </p:sp>
      <p:grpSp>
        <p:nvGrpSpPr>
          <p:cNvPr id="5131" name="群組 13">
            <a:extLst>
              <a:ext uri="{FF2B5EF4-FFF2-40B4-BE49-F238E27FC236}">
                <a16:creationId xmlns:a16="http://schemas.microsoft.com/office/drawing/2014/main" id="{EBF81580-7C58-4B7D-B1BB-167ECCC0FCDA}"/>
              </a:ext>
            </a:extLst>
          </p:cNvPr>
          <p:cNvGrpSpPr>
            <a:grpSpLocks/>
          </p:cNvGrpSpPr>
          <p:nvPr/>
        </p:nvGrpSpPr>
        <p:grpSpPr bwMode="auto">
          <a:xfrm>
            <a:off x="2657475" y="2062163"/>
            <a:ext cx="865188" cy="1166812"/>
            <a:chOff x="2484822" y="2020107"/>
            <a:chExt cx="865187" cy="1166006"/>
          </a:xfrm>
        </p:grpSpPr>
        <p:pic>
          <p:nvPicPr>
            <p:cNvPr id="9" name="Picture 8" descr="http://msvlab.hre.ntou.edu.tw/member/ilin.jpg">
              <a:extLst>
                <a:ext uri="{FF2B5EF4-FFF2-40B4-BE49-F238E27FC236}">
                  <a16:creationId xmlns:a16="http://schemas.microsoft.com/office/drawing/2014/main" id="{07F152BE-CA3E-4ECC-9F8C-3F003A3B71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/>
            <a:srcRect l="20948" t="5917" r="31172" b="27090"/>
            <a:stretch/>
          </p:blipFill>
          <p:spPr bwMode="auto">
            <a:xfrm>
              <a:off x="2532447" y="2020107"/>
              <a:ext cx="752474" cy="8423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0" name="文字方塊 26">
              <a:extLst>
                <a:ext uri="{FF2B5EF4-FFF2-40B4-BE49-F238E27FC236}">
                  <a16:creationId xmlns:a16="http://schemas.microsoft.com/office/drawing/2014/main" id="{1C5AAD8A-AC13-4406-8A41-CB20CA6EB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822" y="2847975"/>
              <a:ext cx="8651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陳義麟 </a:t>
              </a:r>
            </a:p>
          </p:txBody>
        </p:sp>
      </p:grpSp>
      <p:grpSp>
        <p:nvGrpSpPr>
          <p:cNvPr id="5132" name="群組 12">
            <a:extLst>
              <a:ext uri="{FF2B5EF4-FFF2-40B4-BE49-F238E27FC236}">
                <a16:creationId xmlns:a16="http://schemas.microsoft.com/office/drawing/2014/main" id="{F197DE59-806F-42D6-A39E-73061C8E8809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2078038"/>
            <a:ext cx="1111250" cy="1165225"/>
            <a:chOff x="3405187" y="2032577"/>
            <a:chExt cx="1111250" cy="1166237"/>
          </a:xfrm>
        </p:grpSpPr>
        <p:pic>
          <p:nvPicPr>
            <p:cNvPr id="10" name="Picture 17" descr="C:\Documents and Settings\Administrator\桌面\JTCHEN.JPG">
              <a:extLst>
                <a:ext uri="{FF2B5EF4-FFF2-40B4-BE49-F238E27FC236}">
                  <a16:creationId xmlns:a16="http://schemas.microsoft.com/office/drawing/2014/main" id="{86AAB6B6-CE7E-4887-8B1A-51F336370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11673" t="9485" r="12132" b="16069"/>
            <a:stretch>
              <a:fillRect/>
            </a:stretch>
          </p:blipFill>
          <p:spPr bwMode="auto">
            <a:xfrm>
              <a:off x="3606800" y="2032577"/>
              <a:ext cx="731837" cy="835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8" name="文字方塊 36">
              <a:extLst>
                <a:ext uri="{FF2B5EF4-FFF2-40B4-BE49-F238E27FC236}">
                  <a16:creationId xmlns:a16="http://schemas.microsoft.com/office/drawing/2014/main" id="{C010C491-D395-4B4B-835D-02026C9FE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187" y="2860676"/>
              <a:ext cx="11112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陳正宗</a:t>
              </a:r>
            </a:p>
          </p:txBody>
        </p:sp>
      </p:grpSp>
      <p:grpSp>
        <p:nvGrpSpPr>
          <p:cNvPr id="5133" name="群組 1">
            <a:extLst>
              <a:ext uri="{FF2B5EF4-FFF2-40B4-BE49-F238E27FC236}">
                <a16:creationId xmlns:a16="http://schemas.microsoft.com/office/drawing/2014/main" id="{DA22FC8C-1CB9-4A97-AE2D-40A59ABACBD6}"/>
              </a:ext>
            </a:extLst>
          </p:cNvPr>
          <p:cNvGrpSpPr>
            <a:grpSpLocks/>
          </p:cNvGrpSpPr>
          <p:nvPr/>
        </p:nvGrpSpPr>
        <p:grpSpPr bwMode="auto">
          <a:xfrm>
            <a:off x="6007100" y="2043113"/>
            <a:ext cx="1111250" cy="1204912"/>
            <a:chOff x="2099773" y="3269878"/>
            <a:chExt cx="1111250" cy="1204775"/>
          </a:xfrm>
        </p:grpSpPr>
        <p:pic>
          <p:nvPicPr>
            <p:cNvPr id="23" name="Picture 80" descr="范佳銘 老師">
              <a:extLst>
                <a:ext uri="{FF2B5EF4-FFF2-40B4-BE49-F238E27FC236}">
                  <a16:creationId xmlns:a16="http://schemas.microsoft.com/office/drawing/2014/main" id="{E3365662-F39C-4442-80D5-19904098A1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/>
            <a:srcRect t="6504" r="91" b="14838"/>
            <a:stretch/>
          </p:blipFill>
          <p:spPr bwMode="auto">
            <a:xfrm>
              <a:off x="2282336" y="3269878"/>
              <a:ext cx="744537" cy="8460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6" name="文字方塊 41">
              <a:extLst>
                <a:ext uri="{FF2B5EF4-FFF2-40B4-BE49-F238E27FC236}">
                  <a16:creationId xmlns:a16="http://schemas.microsoft.com/office/drawing/2014/main" id="{C892FBF0-56B5-44DD-8D71-91C7F6D72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9773" y="4135054"/>
              <a:ext cx="1111250" cy="33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范佳銘</a:t>
              </a:r>
            </a:p>
          </p:txBody>
        </p:sp>
      </p:grpSp>
      <p:grpSp>
        <p:nvGrpSpPr>
          <p:cNvPr id="5134" name="群組 3">
            <a:extLst>
              <a:ext uri="{FF2B5EF4-FFF2-40B4-BE49-F238E27FC236}">
                <a16:creationId xmlns:a16="http://schemas.microsoft.com/office/drawing/2014/main" id="{1F745504-250D-45B4-B682-EE37C0132F66}"/>
              </a:ext>
            </a:extLst>
          </p:cNvPr>
          <p:cNvGrpSpPr>
            <a:grpSpLocks/>
          </p:cNvGrpSpPr>
          <p:nvPr/>
        </p:nvGrpSpPr>
        <p:grpSpPr bwMode="auto">
          <a:xfrm>
            <a:off x="1506538" y="2060575"/>
            <a:ext cx="1111250" cy="1187450"/>
            <a:chOff x="3515578" y="3430284"/>
            <a:chExt cx="1111250" cy="1186770"/>
          </a:xfrm>
        </p:grpSpPr>
        <p:pic>
          <p:nvPicPr>
            <p:cNvPr id="15" name="Picture 16" descr="http://msvlab.hre.ntou.edu.tw/member/ytlee.jpg">
              <a:extLst>
                <a:ext uri="{FF2B5EF4-FFF2-40B4-BE49-F238E27FC236}">
                  <a16:creationId xmlns:a16="http://schemas.microsoft.com/office/drawing/2014/main" id="{0EA43956-6061-40EA-A2FB-FFAD985D9A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/>
            <a:srcRect l="23854" t="6352" r="22044" b="23831"/>
            <a:stretch/>
          </p:blipFill>
          <p:spPr bwMode="auto">
            <a:xfrm>
              <a:off x="3675915" y="3430284"/>
              <a:ext cx="790575" cy="8631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4" name="文字方塊 42">
              <a:extLst>
                <a:ext uri="{FF2B5EF4-FFF2-40B4-BE49-F238E27FC236}">
                  <a16:creationId xmlns:a16="http://schemas.microsoft.com/office/drawing/2014/main" id="{88F7BC5C-AF99-4037-8139-C7F66DD7C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578" y="4277524"/>
              <a:ext cx="1111250" cy="33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李應德</a:t>
              </a:r>
            </a:p>
          </p:txBody>
        </p:sp>
      </p:grpSp>
      <p:grpSp>
        <p:nvGrpSpPr>
          <p:cNvPr id="5135" name="群組 4">
            <a:extLst>
              <a:ext uri="{FF2B5EF4-FFF2-40B4-BE49-F238E27FC236}">
                <a16:creationId xmlns:a16="http://schemas.microsoft.com/office/drawing/2014/main" id="{1F7CFE20-B7BF-4371-8681-DCB2AF2396F1}"/>
              </a:ext>
            </a:extLst>
          </p:cNvPr>
          <p:cNvGrpSpPr>
            <a:grpSpLocks/>
          </p:cNvGrpSpPr>
          <p:nvPr/>
        </p:nvGrpSpPr>
        <p:grpSpPr bwMode="auto">
          <a:xfrm>
            <a:off x="3028950" y="3324225"/>
            <a:ext cx="1111250" cy="1154113"/>
            <a:chOff x="5049626" y="3291208"/>
            <a:chExt cx="1111250" cy="1153890"/>
          </a:xfrm>
        </p:grpSpPr>
        <p:pic>
          <p:nvPicPr>
            <p:cNvPr id="12" name="Picture 10" descr="http://msvlab.hre.ntou.edu.tw/member/SK.JPG">
              <a:extLst>
                <a:ext uri="{FF2B5EF4-FFF2-40B4-BE49-F238E27FC236}">
                  <a16:creationId xmlns:a16="http://schemas.microsoft.com/office/drawing/2014/main" id="{F20C058C-C123-4DAF-B87C-EB7AC5977A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r="19495"/>
            <a:stretch/>
          </p:blipFill>
          <p:spPr bwMode="auto">
            <a:xfrm>
              <a:off x="5181389" y="3291208"/>
              <a:ext cx="892175" cy="8316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2" name="文字方塊 44">
              <a:extLst>
                <a:ext uri="{FF2B5EF4-FFF2-40B4-BE49-F238E27FC236}">
                  <a16:creationId xmlns:a16="http://schemas.microsoft.com/office/drawing/2014/main" id="{0685F5D1-3249-44BE-A910-33C1A65F4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9626" y="4105439"/>
              <a:ext cx="1111250" cy="339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高聖凱</a:t>
              </a:r>
            </a:p>
          </p:txBody>
        </p:sp>
      </p:grpSp>
      <p:sp>
        <p:nvSpPr>
          <p:cNvPr id="74" name="矩形 73">
            <a:extLst>
              <a:ext uri="{FF2B5EF4-FFF2-40B4-BE49-F238E27FC236}">
                <a16:creationId xmlns:a16="http://schemas.microsoft.com/office/drawing/2014/main" id="{F31A1B32-D57C-488C-8051-700517CF1FC7}"/>
              </a:ext>
            </a:extLst>
          </p:cNvPr>
          <p:cNvSpPr/>
          <p:nvPr/>
        </p:nvSpPr>
        <p:spPr>
          <a:xfrm>
            <a:off x="0" y="115888"/>
            <a:ext cx="9144000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137" name="文字方塊 74">
            <a:extLst>
              <a:ext uri="{FF2B5EF4-FFF2-40B4-BE49-F238E27FC236}">
                <a16:creationId xmlns:a16="http://schemas.microsoft.com/office/drawing/2014/main" id="{B43F6176-D543-4B39-959C-785ED527E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15888"/>
            <a:ext cx="842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>
                <a:solidFill>
                  <a:srgbClr val="6600FF"/>
                </a:solidFill>
                <a:latin typeface="Times New Roman" panose="02020603050405020304" pitchFamily="18" charset="0"/>
              </a:rPr>
              <a:t>NTOU/MSV members (May, 2024)</a:t>
            </a:r>
            <a:endParaRPr lang="zh-TW" altLang="en-US" sz="320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8" name="文字方塊 75">
            <a:extLst>
              <a:ext uri="{FF2B5EF4-FFF2-40B4-BE49-F238E27FC236}">
                <a16:creationId xmlns:a16="http://schemas.microsoft.com/office/drawing/2014/main" id="{27CC54A6-1B79-4723-A71F-0FA2428A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2263775"/>
            <a:ext cx="146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</a:rPr>
              <a:t>領頭羊</a:t>
            </a:r>
          </a:p>
        </p:txBody>
      </p:sp>
      <p:grpSp>
        <p:nvGrpSpPr>
          <p:cNvPr id="5139" name="群組 10">
            <a:extLst>
              <a:ext uri="{FF2B5EF4-FFF2-40B4-BE49-F238E27FC236}">
                <a16:creationId xmlns:a16="http://schemas.microsoft.com/office/drawing/2014/main" id="{5AA4FF63-420F-4DC8-9D91-125D4694E8D7}"/>
              </a:ext>
            </a:extLst>
          </p:cNvPr>
          <p:cNvGrpSpPr>
            <a:grpSpLocks/>
          </p:cNvGrpSpPr>
          <p:nvPr/>
        </p:nvGrpSpPr>
        <p:grpSpPr bwMode="auto">
          <a:xfrm>
            <a:off x="4806950" y="2049463"/>
            <a:ext cx="1111250" cy="1187450"/>
            <a:chOff x="4479925" y="2014331"/>
            <a:chExt cx="1111250" cy="1187657"/>
          </a:xfrm>
        </p:grpSpPr>
        <p:sp>
          <p:nvSpPr>
            <p:cNvPr id="5179" name="文字方塊 40">
              <a:extLst>
                <a:ext uri="{FF2B5EF4-FFF2-40B4-BE49-F238E27FC236}">
                  <a16:creationId xmlns:a16="http://schemas.microsoft.com/office/drawing/2014/main" id="{CD3C39F3-2ABD-4DB3-8BEB-C5F01C51E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925" y="2863850"/>
              <a:ext cx="11112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郭世榮</a:t>
              </a:r>
            </a:p>
          </p:txBody>
        </p:sp>
        <p:pic>
          <p:nvPicPr>
            <p:cNvPr id="6203" name="Picture 59" descr="http://www.hre.ntou.edu.tw/study/2nd/teacher/pic/Tea14.jpg">
              <a:hlinkClick r:id="rId10"/>
              <a:extLst>
                <a:ext uri="{FF2B5EF4-FFF2-40B4-BE49-F238E27FC236}">
                  <a16:creationId xmlns:a16="http://schemas.microsoft.com/office/drawing/2014/main" id="{5D1B6827-2BDC-47A0-9BEC-13F4544AB8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/>
            <a:srcRect l="27550" r="19177" b="24513"/>
            <a:stretch/>
          </p:blipFill>
          <p:spPr bwMode="auto">
            <a:xfrm>
              <a:off x="4692650" y="2014331"/>
              <a:ext cx="719138" cy="8748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39" name="Picture 51">
            <a:extLst>
              <a:ext uri="{FF2B5EF4-FFF2-40B4-BE49-F238E27FC236}">
                <a16:creationId xmlns:a16="http://schemas.microsoft.com/office/drawing/2014/main" id="{E48167DF-E6C4-4620-B095-B8B34A535F82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/>
          <a:srcRect l="754" t="13986" r="91337" b="68707"/>
          <a:stretch/>
        </p:blipFill>
        <p:spPr bwMode="auto">
          <a:xfrm>
            <a:off x="3159125" y="714375"/>
            <a:ext cx="6016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41" name="Picture 39" descr="C:\Users\0605CKI\Desktop\leejh_2014-.jpg">
            <a:extLst>
              <a:ext uri="{FF2B5EF4-FFF2-40B4-BE49-F238E27FC236}">
                <a16:creationId xmlns:a16="http://schemas.microsoft.com/office/drawing/2014/main" id="{2A01FB2C-C1E4-41F5-B366-FF947FBCEB18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66838"/>
            <a:ext cx="6048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文字方塊 64">
            <a:extLst>
              <a:ext uri="{FF2B5EF4-FFF2-40B4-BE49-F238E27FC236}">
                <a16:creationId xmlns:a16="http://schemas.microsoft.com/office/drawing/2014/main" id="{CF616358-6D2A-4B45-B0F8-CD17F2B73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392238"/>
            <a:ext cx="1001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李志豪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數學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6600FF"/>
                </a:solidFill>
                <a:latin typeface="新細明體" panose="02020500000000000000" pitchFamily="18" charset="-120"/>
              </a:rPr>
              <a:t>PDE</a:t>
            </a:r>
            <a:endParaRPr lang="zh-TW" altLang="en-US" sz="1200">
              <a:solidFill>
                <a:srgbClr val="6600FF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5143" name="Picture 62" descr="陳宜良">
            <a:extLst>
              <a:ext uri="{FF2B5EF4-FFF2-40B4-BE49-F238E27FC236}">
                <a16:creationId xmlns:a16="http://schemas.microsoft.com/office/drawing/2014/main" id="{BEFAF25A-3F22-4040-9B71-B60CDC73BFDA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366838"/>
            <a:ext cx="5984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文字方塊 64">
            <a:extLst>
              <a:ext uri="{FF2B5EF4-FFF2-40B4-BE49-F238E27FC236}">
                <a16:creationId xmlns:a16="http://schemas.microsoft.com/office/drawing/2014/main" id="{D54C5419-AECE-4334-98EE-C751D460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8" y="1358900"/>
            <a:ext cx="1001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陳宜良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數學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科學計算</a:t>
            </a:r>
          </a:p>
        </p:txBody>
      </p:sp>
      <p:sp>
        <p:nvSpPr>
          <p:cNvPr id="5145" name="文字方塊 4">
            <a:extLst>
              <a:ext uri="{FF2B5EF4-FFF2-40B4-BE49-F238E27FC236}">
                <a16:creationId xmlns:a16="http://schemas.microsoft.com/office/drawing/2014/main" id="{5FEA42D6-F040-496A-A858-A56535E73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766763"/>
            <a:ext cx="1128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楊德良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流體力學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6600FF"/>
                </a:solidFill>
                <a:latin typeface="新細明體" panose="02020500000000000000" pitchFamily="18" charset="-120"/>
              </a:rPr>
              <a:t>FEM</a:t>
            </a:r>
          </a:p>
        </p:txBody>
      </p:sp>
      <p:sp>
        <p:nvSpPr>
          <p:cNvPr id="5146" name="文字方塊 52">
            <a:extLst>
              <a:ext uri="{FF2B5EF4-FFF2-40B4-BE49-F238E27FC236}">
                <a16:creationId xmlns:a16="http://schemas.microsoft.com/office/drawing/2014/main" id="{17A3CFEA-F24D-4470-9C86-1982C5C09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766763"/>
            <a:ext cx="141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林聰悟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土壤結構互制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計算機</a:t>
            </a:r>
          </a:p>
        </p:txBody>
      </p:sp>
      <p:pic>
        <p:nvPicPr>
          <p:cNvPr id="5147" name="Picture 2">
            <a:extLst>
              <a:ext uri="{FF2B5EF4-FFF2-40B4-BE49-F238E27FC236}">
                <a16:creationId xmlns:a16="http://schemas.microsoft.com/office/drawing/2014/main" id="{655C51E0-4C1E-4D7A-A67F-8CA867730C22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360488"/>
            <a:ext cx="5921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8" name="文字方塊 64">
            <a:extLst>
              <a:ext uri="{FF2B5EF4-FFF2-40B4-BE49-F238E27FC236}">
                <a16:creationId xmlns:a16="http://schemas.microsoft.com/office/drawing/2014/main" id="{C15FDF12-5B31-4AD6-A7A5-64623E25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0" y="1389063"/>
            <a:ext cx="1001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劉豐哲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數學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數學分析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AC71AFA-B719-4D21-9033-7E38373A8AB3}"/>
              </a:ext>
            </a:extLst>
          </p:cNvPr>
          <p:cNvSpPr/>
          <p:nvPr/>
        </p:nvSpPr>
        <p:spPr>
          <a:xfrm>
            <a:off x="683568" y="618994"/>
            <a:ext cx="12234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4000" b="1" spc="50" dirty="0">
                <a:ln w="11430"/>
                <a:gradFill>
                  <a:gsLst>
                    <a:gs pos="25000">
                      <a:srgbClr val="FFFFCC">
                        <a:satMod val="155000"/>
                      </a:srgbClr>
                    </a:gs>
                    <a:gs pos="100000">
                      <a:srgbClr val="FFFF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工程</a:t>
            </a:r>
            <a:endParaRPr lang="zh-TW" altLang="en-US" sz="4000" b="1" spc="50" dirty="0">
              <a:ln w="11430"/>
              <a:gradFill>
                <a:gsLst>
                  <a:gs pos="25000">
                    <a:srgbClr val="FFFFCC">
                      <a:satMod val="155000"/>
                    </a:srgbClr>
                  </a:gs>
                  <a:gs pos="100000">
                    <a:srgbClr val="FFFF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88CADD39-0791-465A-B523-1E88F9FA3D9C}"/>
              </a:ext>
            </a:extLst>
          </p:cNvPr>
          <p:cNvSpPr/>
          <p:nvPr/>
        </p:nvSpPr>
        <p:spPr>
          <a:xfrm>
            <a:off x="683568" y="1268760"/>
            <a:ext cx="122341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4000" b="1" spc="50" dirty="0">
                <a:ln w="11430"/>
                <a:gradFill>
                  <a:gsLst>
                    <a:gs pos="25000">
                      <a:srgbClr val="FFFFCC">
                        <a:satMod val="155000"/>
                      </a:srgbClr>
                    </a:gs>
                    <a:gs pos="100000">
                      <a:srgbClr val="FFFF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</a:p>
        </p:txBody>
      </p:sp>
      <p:pic>
        <p:nvPicPr>
          <p:cNvPr id="5151" name="Picture 154" descr="「陳永祥」的圖片搜尋結果">
            <a:extLst>
              <a:ext uri="{FF2B5EF4-FFF2-40B4-BE49-F238E27FC236}">
                <a16:creationId xmlns:a16="http://schemas.microsoft.com/office/drawing/2014/main" id="{06B9E895-3C0D-4B0E-836F-BBBA930E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658813"/>
            <a:ext cx="5588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文字方塊 7">
            <a:extLst>
              <a:ext uri="{FF2B5EF4-FFF2-40B4-BE49-F238E27FC236}">
                <a16:creationId xmlns:a16="http://schemas.microsoft.com/office/drawing/2014/main" id="{28D2642E-7592-4901-8983-F421791B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7667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陳永祥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動力學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阻尼與振動</a:t>
            </a:r>
          </a:p>
        </p:txBody>
      </p:sp>
      <p:pic>
        <p:nvPicPr>
          <p:cNvPr id="5153" name="圖片 3">
            <a:extLst>
              <a:ext uri="{FF2B5EF4-FFF2-40B4-BE49-F238E27FC236}">
                <a16:creationId xmlns:a16="http://schemas.microsoft.com/office/drawing/2014/main" id="{FEBEDF2B-9349-4A45-98FA-72142B547C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28663"/>
            <a:ext cx="565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圖片 4">
            <a:extLst>
              <a:ext uri="{FF2B5EF4-FFF2-40B4-BE49-F238E27FC236}">
                <a16:creationId xmlns:a16="http://schemas.microsoft.com/office/drawing/2014/main" id="{E5495C63-2072-4BB6-92CA-12ED1DC22A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393825"/>
            <a:ext cx="5429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5" name="文字方塊 10">
            <a:extLst>
              <a:ext uri="{FF2B5EF4-FFF2-40B4-BE49-F238E27FC236}">
                <a16:creationId xmlns:a16="http://schemas.microsoft.com/office/drawing/2014/main" id="{35FE7CA7-B6A7-4114-A617-347FBCC9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719138"/>
            <a:ext cx="67786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</a:rPr>
              <a:t>顧問團</a:t>
            </a:r>
            <a:endParaRPr lang="zh-TW" altLang="en-US" sz="320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6" name="文字方塊 7">
            <a:extLst>
              <a:ext uri="{FF2B5EF4-FFF2-40B4-BE49-F238E27FC236}">
                <a16:creationId xmlns:a16="http://schemas.microsoft.com/office/drawing/2014/main" id="{B138DB01-9F17-4CAC-90FB-77AAD0ECF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13747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</a:rPr>
              <a:t>張榮語</a:t>
            </a:r>
            <a:endParaRPr lang="en-US" altLang="zh-TW" sz="1200">
              <a:solidFill>
                <a:srgbClr val="6600FF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200">
                <a:solidFill>
                  <a:srgbClr val="6600FF"/>
                </a:solidFill>
              </a:rPr>
              <a:t>模</a:t>
            </a:r>
            <a:r>
              <a:rPr lang="zh-TW" altLang="en-US" sz="1200">
                <a:solidFill>
                  <a:srgbClr val="6600FF"/>
                </a:solidFill>
              </a:rPr>
              <a:t>流分析</a:t>
            </a:r>
            <a:endParaRPr lang="en-US" altLang="zh-TW" sz="1200">
              <a:solidFill>
                <a:srgbClr val="6600FF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產學</a:t>
            </a:r>
          </a:p>
        </p:txBody>
      </p:sp>
      <p:sp>
        <p:nvSpPr>
          <p:cNvPr id="5157" name="文字方塊 7">
            <a:extLst>
              <a:ext uri="{FF2B5EF4-FFF2-40B4-BE49-F238E27FC236}">
                <a16:creationId xmlns:a16="http://schemas.microsoft.com/office/drawing/2014/main" id="{CA558762-145D-4D11-8A58-9A28CAED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7667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王政盛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流體力學</a:t>
            </a:r>
            <a:endParaRPr lang="en-US" altLang="zh-TW" sz="120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panose="02020500000000000000" pitchFamily="18" charset="-120"/>
              </a:rPr>
              <a:t>氣動力學</a:t>
            </a:r>
          </a:p>
        </p:txBody>
      </p:sp>
      <p:grpSp>
        <p:nvGrpSpPr>
          <p:cNvPr id="5158" name="群組 12">
            <a:extLst>
              <a:ext uri="{FF2B5EF4-FFF2-40B4-BE49-F238E27FC236}">
                <a16:creationId xmlns:a16="http://schemas.microsoft.com/office/drawing/2014/main" id="{F6502597-FE54-496C-84FD-C72CB358DBCA}"/>
              </a:ext>
            </a:extLst>
          </p:cNvPr>
          <p:cNvGrpSpPr>
            <a:grpSpLocks/>
          </p:cNvGrpSpPr>
          <p:nvPr/>
        </p:nvGrpSpPr>
        <p:grpSpPr bwMode="auto">
          <a:xfrm>
            <a:off x="5627688" y="3276600"/>
            <a:ext cx="941387" cy="1162050"/>
            <a:chOff x="-1312499" y="3371848"/>
            <a:chExt cx="942042" cy="1161496"/>
          </a:xfrm>
        </p:grpSpPr>
        <p:sp>
          <p:nvSpPr>
            <p:cNvPr id="5177" name="文字方塊 51">
              <a:extLst>
                <a:ext uri="{FF2B5EF4-FFF2-40B4-BE49-F238E27FC236}">
                  <a16:creationId xmlns:a16="http://schemas.microsoft.com/office/drawing/2014/main" id="{FB4D7A61-1168-4098-B9E9-296D0497F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64220" y="4195207"/>
              <a:ext cx="8937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周彥廷</a:t>
              </a:r>
            </a:p>
          </p:txBody>
        </p:sp>
        <p:pic>
          <p:nvPicPr>
            <p:cNvPr id="5178" name="Picture 66" descr="http://msvlab.hre.ntou.edu.tw/picture/20190621%E5%BD%A5%E5%BB%B7.jpg">
              <a:extLst>
                <a:ext uri="{FF2B5EF4-FFF2-40B4-BE49-F238E27FC236}">
                  <a16:creationId xmlns:a16="http://schemas.microsoft.com/office/drawing/2014/main" id="{6B59102F-5FD0-4583-82FE-C0A6D8AB5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34"/>
            <a:stretch>
              <a:fillRect/>
            </a:stretch>
          </p:blipFill>
          <p:spPr bwMode="auto">
            <a:xfrm>
              <a:off x="-1312499" y="3371848"/>
              <a:ext cx="884237" cy="8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9" name="群組 1">
            <a:extLst>
              <a:ext uri="{FF2B5EF4-FFF2-40B4-BE49-F238E27FC236}">
                <a16:creationId xmlns:a16="http://schemas.microsoft.com/office/drawing/2014/main" id="{16DD8E66-6D79-4095-98FF-64ACD88EA9A2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3294063"/>
            <a:ext cx="841375" cy="1144587"/>
            <a:chOff x="4425950" y="3270250"/>
            <a:chExt cx="841375" cy="1144588"/>
          </a:xfrm>
        </p:grpSpPr>
        <p:pic>
          <p:nvPicPr>
            <p:cNvPr id="5175" name="Picture 67" descr="C:\Users\user\Desktop\圖片2.jpg">
              <a:extLst>
                <a:ext uri="{FF2B5EF4-FFF2-40B4-BE49-F238E27FC236}">
                  <a16:creationId xmlns:a16="http://schemas.microsoft.com/office/drawing/2014/main" id="{4B66618E-3D56-43A9-BB67-0B8A09C9C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188" y="3270250"/>
              <a:ext cx="68262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6" name="文字方塊 75">
              <a:extLst>
                <a:ext uri="{FF2B5EF4-FFF2-40B4-BE49-F238E27FC236}">
                  <a16:creationId xmlns:a16="http://schemas.microsoft.com/office/drawing/2014/main" id="{848B92CD-F2FF-4C03-99C1-4D161374B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950" y="4075113"/>
              <a:ext cx="8413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高政宏</a:t>
              </a:r>
              <a:endParaRPr lang="en-US" altLang="zh-TW" sz="1600">
                <a:solidFill>
                  <a:srgbClr val="6600FF"/>
                </a:solidFill>
                <a:latin typeface="新細明體" panose="02020500000000000000" pitchFamily="18" charset="-120"/>
              </a:endParaRPr>
            </a:p>
          </p:txBody>
        </p:sp>
      </p:grpSp>
      <p:grpSp>
        <p:nvGrpSpPr>
          <p:cNvPr id="5160" name="群組 1">
            <a:extLst>
              <a:ext uri="{FF2B5EF4-FFF2-40B4-BE49-F238E27FC236}">
                <a16:creationId xmlns:a16="http://schemas.microsoft.com/office/drawing/2014/main" id="{4166AB0B-F622-4142-AF11-6A1F0A74AC0D}"/>
              </a:ext>
            </a:extLst>
          </p:cNvPr>
          <p:cNvGrpSpPr>
            <a:grpSpLocks/>
          </p:cNvGrpSpPr>
          <p:nvPr/>
        </p:nvGrpSpPr>
        <p:grpSpPr bwMode="auto">
          <a:xfrm>
            <a:off x="7358063" y="2054225"/>
            <a:ext cx="841375" cy="1187450"/>
            <a:chOff x="-1306704" y="3200400"/>
            <a:chExt cx="841375" cy="1186724"/>
          </a:xfrm>
        </p:grpSpPr>
        <p:pic>
          <p:nvPicPr>
            <p:cNvPr id="5173" name="Picture 6" descr="「李家瑋」的圖片搜尋結果">
              <a:extLst>
                <a:ext uri="{FF2B5EF4-FFF2-40B4-BE49-F238E27FC236}">
                  <a16:creationId xmlns:a16="http://schemas.microsoft.com/office/drawing/2014/main" id="{EC3ECF18-EADA-4CAD-ABAE-83809D8C0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6057" y="3200400"/>
              <a:ext cx="725487" cy="90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4" name="文字方塊 78">
              <a:extLst>
                <a:ext uri="{FF2B5EF4-FFF2-40B4-BE49-F238E27FC236}">
                  <a16:creationId xmlns:a16="http://schemas.microsoft.com/office/drawing/2014/main" id="{D47CDAC7-049D-424E-8CB6-2284368D1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06704" y="4048986"/>
              <a:ext cx="8413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李家瑋</a:t>
              </a:r>
              <a:endParaRPr lang="en-US" altLang="zh-TW" sz="1600">
                <a:solidFill>
                  <a:srgbClr val="6600FF"/>
                </a:solidFill>
                <a:latin typeface="新細明體" panose="02020500000000000000" pitchFamily="18" charset="-120"/>
              </a:endParaRPr>
            </a:p>
          </p:txBody>
        </p:sp>
      </p:grpSp>
      <p:grpSp>
        <p:nvGrpSpPr>
          <p:cNvPr id="5161" name="群組 13">
            <a:extLst>
              <a:ext uri="{FF2B5EF4-FFF2-40B4-BE49-F238E27FC236}">
                <a16:creationId xmlns:a16="http://schemas.microsoft.com/office/drawing/2014/main" id="{BABABE12-8459-4AEA-86D8-FB19509D99D9}"/>
              </a:ext>
            </a:extLst>
          </p:cNvPr>
          <p:cNvGrpSpPr>
            <a:grpSpLocks/>
          </p:cNvGrpSpPr>
          <p:nvPr/>
        </p:nvGrpSpPr>
        <p:grpSpPr bwMode="auto">
          <a:xfrm>
            <a:off x="3944938" y="4545013"/>
            <a:ext cx="871537" cy="1173162"/>
            <a:chOff x="-1120138" y="4035833"/>
            <a:chExt cx="871538" cy="1172430"/>
          </a:xfrm>
        </p:grpSpPr>
        <p:pic>
          <p:nvPicPr>
            <p:cNvPr id="5171" name="Picture 8" descr="C:\Users\user\Desktop\研究室\照片\高浩真.jpg">
              <a:extLst>
                <a:ext uri="{FF2B5EF4-FFF2-40B4-BE49-F238E27FC236}">
                  <a16:creationId xmlns:a16="http://schemas.microsoft.com/office/drawing/2014/main" id="{9E2365DE-FF82-4C75-AC1F-FB9BD2B4B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93" r="14998" b="15276"/>
            <a:stretch>
              <a:fillRect/>
            </a:stretch>
          </p:blipFill>
          <p:spPr bwMode="auto">
            <a:xfrm>
              <a:off x="-1120138" y="4035833"/>
              <a:ext cx="871538" cy="83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2" name="文字方塊 74">
              <a:extLst>
                <a:ext uri="{FF2B5EF4-FFF2-40B4-BE49-F238E27FC236}">
                  <a16:creationId xmlns:a16="http://schemas.microsoft.com/office/drawing/2014/main" id="{31723018-34D6-4805-B68C-BDFE03B2A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05057" y="4868538"/>
              <a:ext cx="8413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高浩真</a:t>
              </a:r>
            </a:p>
          </p:txBody>
        </p:sp>
      </p:grpSp>
      <p:pic>
        <p:nvPicPr>
          <p:cNvPr id="5162" name="圖片 4">
            <a:extLst>
              <a:ext uri="{FF2B5EF4-FFF2-40B4-BE49-F238E27FC236}">
                <a16:creationId xmlns:a16="http://schemas.microsoft.com/office/drawing/2014/main" id="{14A0762F-1EF0-42D0-BDD5-C93789D5EC1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587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D87BF0-BBC7-4197-A99E-F5D91D91F151}"/>
              </a:ext>
            </a:extLst>
          </p:cNvPr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84804C-0720-4D71-9778-D9EAA1593AA1}"/>
              </a:ext>
            </a:extLst>
          </p:cNvPr>
          <p:cNvSpPr/>
          <p:nvPr/>
        </p:nvSpPr>
        <p:spPr>
          <a:xfrm>
            <a:off x="7956376" y="1412776"/>
            <a:ext cx="9541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200" dirty="0">
                <a:solidFill>
                  <a:srgbClr val="6600FF"/>
                </a:solidFill>
                <a:latin typeface="新細明體" pitchFamily="18" charset="-120"/>
              </a:rPr>
              <a:t>馮朝剛</a:t>
            </a:r>
            <a:endParaRPr lang="en-US" altLang="zh-TW" sz="1200" dirty="0">
              <a:solidFill>
                <a:srgbClr val="6600FF"/>
              </a:solidFill>
              <a:latin typeface="新細明體" pitchFamily="18" charset="-120"/>
            </a:endParaRPr>
          </a:p>
          <a:p>
            <a:pPr algn="ctr">
              <a:defRPr/>
            </a:pPr>
            <a:r>
              <a:rPr lang="zh-TW" altLang="en-US" sz="1200" dirty="0"/>
              <a:t>空氣動力學</a:t>
            </a:r>
            <a:endParaRPr lang="en-US" altLang="zh-TW" sz="1200" dirty="0"/>
          </a:p>
          <a:p>
            <a:pPr algn="ctr">
              <a:defRPr/>
            </a:pPr>
            <a:r>
              <a:rPr lang="zh-TW" altLang="en-US" sz="1200" dirty="0"/>
              <a:t>工程數學</a:t>
            </a:r>
            <a:endParaRPr lang="zh-TW" altLang="en-US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C90F0A-B9A3-4957-8F94-64EE7D97F50C}"/>
              </a:ext>
            </a:extLst>
          </p:cNvPr>
          <p:cNvSpPr txBox="1"/>
          <p:nvPr/>
        </p:nvSpPr>
        <p:spPr>
          <a:xfrm>
            <a:off x="7212013" y="6608763"/>
            <a:ext cx="19605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50">
                <a:solidFill>
                  <a:schemeClr val="bg2"/>
                </a:solidFill>
              </a:rPr>
              <a:t>NTOUMSV IN2023</a:t>
            </a:r>
            <a:r>
              <a:rPr lang="zh-TW" altLang="en-US" sz="1050">
                <a:solidFill>
                  <a:schemeClr val="bg2"/>
                </a:solidFill>
              </a:rPr>
              <a:t> </a:t>
            </a:r>
            <a:r>
              <a:rPr lang="en-US" altLang="zh-TW" sz="1050" dirty="0">
                <a:solidFill>
                  <a:schemeClr val="bg2"/>
                </a:solidFill>
              </a:rPr>
              <a:t>Joying</a:t>
            </a:r>
            <a:r>
              <a:rPr lang="zh-TW" altLang="en-US" sz="1050" dirty="0">
                <a:solidFill>
                  <a:schemeClr val="bg2"/>
                </a:solidFill>
              </a:rPr>
              <a:t>製表</a:t>
            </a:r>
          </a:p>
        </p:txBody>
      </p:sp>
      <p:pic>
        <p:nvPicPr>
          <p:cNvPr id="5166" name="圖片 19">
            <a:extLst>
              <a:ext uri="{FF2B5EF4-FFF2-40B4-BE49-F238E27FC236}">
                <a16:creationId xmlns:a16="http://schemas.microsoft.com/office/drawing/2014/main" id="{F484B118-BB18-49CB-A334-B8198F0028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5759450"/>
            <a:ext cx="901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7" name="文字方塊 83">
            <a:extLst>
              <a:ext uri="{FF2B5EF4-FFF2-40B4-BE49-F238E27FC236}">
                <a16:creationId xmlns:a16="http://schemas.microsoft.com/office/drawing/2014/main" id="{9C779903-5A39-4AC7-B930-1D65BDE1F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5759450"/>
            <a:ext cx="946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 dirty="0">
                <a:solidFill>
                  <a:srgbClr val="6600FF"/>
                </a:solidFill>
                <a:latin typeface="新細明體" panose="02020500000000000000" pitchFamily="18" charset="-120"/>
              </a:rPr>
              <a:t>傅昱嘉</a:t>
            </a:r>
          </a:p>
        </p:txBody>
      </p:sp>
      <p:grpSp>
        <p:nvGrpSpPr>
          <p:cNvPr id="5168" name="群組 24">
            <a:extLst>
              <a:ext uri="{FF2B5EF4-FFF2-40B4-BE49-F238E27FC236}">
                <a16:creationId xmlns:a16="http://schemas.microsoft.com/office/drawing/2014/main" id="{E2E92173-C221-4A37-8B95-39A3F28C924D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5721350"/>
            <a:ext cx="946150" cy="1176338"/>
            <a:chOff x="3590958" y="3285599"/>
            <a:chExt cx="946150" cy="1176617"/>
          </a:xfrm>
        </p:grpSpPr>
        <p:sp>
          <p:nvSpPr>
            <p:cNvPr id="5169" name="文字方塊 83">
              <a:extLst>
                <a:ext uri="{FF2B5EF4-FFF2-40B4-BE49-F238E27FC236}">
                  <a16:creationId xmlns:a16="http://schemas.microsoft.com/office/drawing/2014/main" id="{A196961F-994C-41ED-ADB9-15AB304B4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958" y="4139051"/>
              <a:ext cx="9461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500" dirty="0"/>
                <a:t>李惠娟</a:t>
              </a:r>
              <a:endParaRPr lang="zh-TW" altLang="en-US" sz="1500" dirty="0">
                <a:solidFill>
                  <a:srgbClr val="6600FF"/>
                </a:solidFill>
                <a:latin typeface="新細明體" panose="02020500000000000000" pitchFamily="18" charset="-120"/>
              </a:endParaRPr>
            </a:p>
          </p:txBody>
        </p:sp>
        <p:pic>
          <p:nvPicPr>
            <p:cNvPr id="5170" name="Picture 94" descr="http://msvlab.hre.ntou.edu.tw/member/S__99254301.jpg">
              <a:extLst>
                <a:ext uri="{FF2B5EF4-FFF2-40B4-BE49-F238E27FC236}">
                  <a16:creationId xmlns:a16="http://schemas.microsoft.com/office/drawing/2014/main" id="{5E33EB19-B552-489F-8678-24451C7D5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285599"/>
              <a:ext cx="828652" cy="88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079DCE2C-ABA3-4E64-BDA1-88475C3383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03" y="5683065"/>
            <a:ext cx="758420" cy="958045"/>
          </a:xfrm>
          <a:prstGeom prst="rect">
            <a:avLst/>
          </a:prstGeom>
        </p:spPr>
      </p:pic>
      <p:sp>
        <p:nvSpPr>
          <p:cNvPr id="73" name="文字方塊 83">
            <a:extLst>
              <a:ext uri="{FF2B5EF4-FFF2-40B4-BE49-F238E27FC236}">
                <a16:creationId xmlns:a16="http://schemas.microsoft.com/office/drawing/2014/main" id="{1494BB26-B85C-4709-A0EE-98BF0CAA9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95" y="6572876"/>
            <a:ext cx="9461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 dirty="0">
                <a:solidFill>
                  <a:srgbClr val="6600FF"/>
                </a:solidFill>
                <a:latin typeface="新細明體" panose="02020500000000000000" pitchFamily="18" charset="-120"/>
              </a:rPr>
              <a:t>簡彣叡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一般會議">
  <a:themeElements>
    <a:clrScheme name="">
      <a:dk1>
        <a:srgbClr val="6600FF"/>
      </a:dk1>
      <a:lt1>
        <a:srgbClr val="FFFFFF"/>
      </a:lt1>
      <a:dk2>
        <a:srgbClr val="3333CC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5600DA"/>
      </a:accent4>
      <a:accent5>
        <a:srgbClr val="E2F4FF"/>
      </a:accent5>
      <a:accent6>
        <a:srgbClr val="E7E7B9"/>
      </a:accent6>
      <a:hlink>
        <a:srgbClr val="FF9966"/>
      </a:hlink>
      <a:folHlink>
        <a:srgbClr val="FFCC66"/>
      </a:folHlink>
    </a:clrScheme>
    <a:fontScheme name="一般會議">
      <a:majorFont>
        <a:latin typeface="Arial Narrow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一般會議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會議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會議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Office\Templates\1028\一般會議.pot</Template>
  <TotalTime>9726</TotalTime>
  <Words>84</Words>
  <Application>Microsoft Office PowerPoint</Application>
  <PresentationFormat>投影片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Times New Roman</vt:lpstr>
      <vt:lpstr>新細明體</vt:lpstr>
      <vt:lpstr>Arial</vt:lpstr>
      <vt:lpstr>Arial Narrow</vt:lpstr>
      <vt:lpstr>Wingdings</vt:lpstr>
      <vt:lpstr>Arial Unicode MS</vt:lpstr>
      <vt:lpstr>一般會議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0605CKI</dc:creator>
  <cp:lastModifiedBy>SV M</cp:lastModifiedBy>
  <cp:revision>968</cp:revision>
  <cp:lastPrinted>2019-04-28T23:47:27Z</cp:lastPrinted>
  <dcterms:created xsi:type="dcterms:W3CDTF">1601-01-01T00:00:00Z</dcterms:created>
  <dcterms:modified xsi:type="dcterms:W3CDTF">2024-05-03T08:41:46Z</dcterms:modified>
</cp:coreProperties>
</file>