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2015/2/26</a:t>
            </a:fld>
            <a:endParaRPr lang="zh-TW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BBEAD13-0566-4C6C-97E7-55F17F24B09F}" type="datetimeFigureOut">
              <a:rPr lang="zh-TW" altLang="en-US" smtClean="0"/>
              <a:t>2015/2/26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979712" y="-66293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800" b="1" dirty="0" err="1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</a:rPr>
              <a:t>TwSIAM</a:t>
            </a:r>
            <a:r>
              <a:rPr lang="en-US" altLang="zh-TW" sz="4800" b="1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</a:rPr>
              <a:t> BEM</a:t>
            </a:r>
            <a:endParaRPr lang="zh-TW" altLang="en-US" sz="4800" b="1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0" y="611977"/>
            <a:ext cx="7668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b="1" dirty="0" err="1" smtClean="0">
                <a:solidFill>
                  <a:schemeClr val="accent3"/>
                </a:solidFill>
                <a:latin typeface="+mj-ea"/>
                <a:ea typeface="+mj-ea"/>
              </a:rPr>
              <a:t>TwSIAM</a:t>
            </a:r>
            <a:r>
              <a:rPr lang="en-US" altLang="zh-TW" sz="3200" b="1" dirty="0" smtClean="0">
                <a:solidFill>
                  <a:schemeClr val="accent3"/>
                </a:solidFill>
                <a:latin typeface="+mj-ea"/>
                <a:ea typeface="+mj-ea"/>
              </a:rPr>
              <a:t> 2013(0601-0602) – </a:t>
            </a:r>
            <a:r>
              <a:rPr lang="zh-TW" altLang="en-US" sz="3200" b="1" dirty="0" smtClean="0">
                <a:solidFill>
                  <a:schemeClr val="accent3"/>
                </a:solidFill>
                <a:latin typeface="+mj-ea"/>
                <a:ea typeface="+mj-ea"/>
              </a:rPr>
              <a:t>靜宜大學</a:t>
            </a:r>
            <a:endParaRPr lang="zh-TW" altLang="en-US" sz="3200" b="1" dirty="0">
              <a:solidFill>
                <a:schemeClr val="accent3"/>
              </a:solidFill>
              <a:latin typeface="+mj-ea"/>
              <a:ea typeface="+mj-ea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07504" y="2647946"/>
            <a:ext cx="7380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b="1" dirty="0" err="1" smtClean="0">
                <a:solidFill>
                  <a:schemeClr val="accent3"/>
                </a:solidFill>
                <a:latin typeface="+mj-ea"/>
                <a:ea typeface="+mj-ea"/>
              </a:rPr>
              <a:t>TwSIAM</a:t>
            </a:r>
            <a:r>
              <a:rPr lang="en-US" altLang="zh-TW" sz="3200" b="1" dirty="0" smtClean="0">
                <a:solidFill>
                  <a:schemeClr val="accent3"/>
                </a:solidFill>
                <a:latin typeface="+mj-ea"/>
                <a:ea typeface="+mj-ea"/>
              </a:rPr>
              <a:t> </a:t>
            </a:r>
            <a:r>
              <a:rPr lang="en-US" altLang="zh-TW" sz="3200" b="1" dirty="0" smtClean="0">
                <a:solidFill>
                  <a:schemeClr val="accent3"/>
                </a:solidFill>
                <a:latin typeface="+mj-ea"/>
              </a:rPr>
              <a:t>2014(0531-0601</a:t>
            </a:r>
            <a:r>
              <a:rPr lang="en-US" altLang="zh-TW" sz="3200" b="1" dirty="0">
                <a:solidFill>
                  <a:schemeClr val="accent3"/>
                </a:solidFill>
                <a:latin typeface="+mj-ea"/>
              </a:rPr>
              <a:t>)</a:t>
            </a:r>
            <a:r>
              <a:rPr lang="en-US" altLang="zh-TW" sz="3200" b="1" dirty="0" smtClean="0">
                <a:solidFill>
                  <a:schemeClr val="accent3"/>
                </a:solidFill>
                <a:latin typeface="+mj-ea"/>
                <a:ea typeface="+mj-ea"/>
              </a:rPr>
              <a:t> – </a:t>
            </a:r>
            <a:r>
              <a:rPr lang="zh-TW" altLang="en-US" sz="3200" b="1" dirty="0" smtClean="0">
                <a:solidFill>
                  <a:schemeClr val="accent3"/>
                </a:solidFill>
                <a:latin typeface="+mj-ea"/>
                <a:ea typeface="+mj-ea"/>
              </a:rPr>
              <a:t>東</a:t>
            </a:r>
            <a:r>
              <a:rPr lang="zh-TW" altLang="en-US" sz="3200" b="1" dirty="0">
                <a:solidFill>
                  <a:schemeClr val="accent3"/>
                </a:solidFill>
                <a:latin typeface="+mj-ea"/>
                <a:ea typeface="+mj-ea"/>
              </a:rPr>
              <a:t>華</a:t>
            </a:r>
            <a:r>
              <a:rPr lang="zh-TW" altLang="en-US" sz="3200" b="1" dirty="0" smtClean="0">
                <a:solidFill>
                  <a:schemeClr val="accent3"/>
                </a:solidFill>
                <a:latin typeface="+mj-ea"/>
                <a:ea typeface="+mj-ea"/>
              </a:rPr>
              <a:t>大學</a:t>
            </a:r>
            <a:endParaRPr lang="zh-TW" altLang="en-US" sz="3200" b="1" dirty="0">
              <a:solidFill>
                <a:schemeClr val="accent3"/>
              </a:solidFill>
              <a:latin typeface="+mj-ea"/>
              <a:ea typeface="+mj-ea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0" y="4869160"/>
            <a:ext cx="7668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b="1" dirty="0" err="1" smtClean="0">
                <a:solidFill>
                  <a:schemeClr val="accent3"/>
                </a:solidFill>
                <a:latin typeface="+mj-ea"/>
                <a:ea typeface="+mj-ea"/>
              </a:rPr>
              <a:t>TwSIAM</a:t>
            </a:r>
            <a:r>
              <a:rPr lang="en-US" altLang="zh-TW" sz="3200" b="1" dirty="0" smtClean="0">
                <a:solidFill>
                  <a:schemeClr val="accent3"/>
                </a:solidFill>
                <a:latin typeface="+mj-ea"/>
                <a:ea typeface="+mj-ea"/>
              </a:rPr>
              <a:t> </a:t>
            </a:r>
            <a:r>
              <a:rPr lang="en-US" altLang="zh-TW" sz="3200" b="1" dirty="0" smtClean="0">
                <a:solidFill>
                  <a:schemeClr val="accent3"/>
                </a:solidFill>
                <a:latin typeface="+mj-ea"/>
              </a:rPr>
              <a:t>2014(0530-0531)</a:t>
            </a:r>
            <a:r>
              <a:rPr lang="en-US" altLang="zh-TW" sz="3200" b="1" dirty="0" smtClean="0">
                <a:solidFill>
                  <a:schemeClr val="accent3"/>
                </a:solidFill>
                <a:latin typeface="+mj-ea"/>
                <a:ea typeface="+mj-ea"/>
              </a:rPr>
              <a:t> – </a:t>
            </a:r>
            <a:r>
              <a:rPr lang="zh-TW" altLang="en-US" sz="3200" b="1" dirty="0" smtClean="0">
                <a:solidFill>
                  <a:schemeClr val="accent3"/>
                </a:solidFill>
                <a:latin typeface="+mj-ea"/>
                <a:ea typeface="+mj-ea"/>
              </a:rPr>
              <a:t>義守大學</a:t>
            </a:r>
            <a:endParaRPr lang="zh-TW" altLang="en-US" sz="3200" b="1" dirty="0">
              <a:solidFill>
                <a:schemeClr val="accent3"/>
              </a:solidFill>
              <a:latin typeface="+mj-ea"/>
              <a:ea typeface="+mj-ea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5496" y="1052736"/>
            <a:ext cx="910850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err="1">
                <a:solidFill>
                  <a:srgbClr val="7030A0"/>
                </a:solidFill>
                <a:latin typeface="+mj-ea"/>
                <a:ea typeface="+mj-ea"/>
              </a:rPr>
              <a:t>Shyh-Rong</a:t>
            </a:r>
            <a:r>
              <a:rPr lang="en-US" altLang="zh-TW" b="1" dirty="0">
                <a:solidFill>
                  <a:srgbClr val="7030A0"/>
                </a:solidFill>
                <a:latin typeface="+mj-ea"/>
                <a:ea typeface="+mj-ea"/>
              </a:rPr>
              <a:t> </a:t>
            </a:r>
            <a:r>
              <a:rPr lang="en-US" altLang="zh-TW" b="1" dirty="0" err="1">
                <a:solidFill>
                  <a:srgbClr val="7030A0"/>
                </a:solidFill>
                <a:latin typeface="+mj-ea"/>
                <a:ea typeface="+mj-ea"/>
              </a:rPr>
              <a:t>Kuo</a:t>
            </a:r>
            <a:r>
              <a:rPr lang="en-US" altLang="zh-TW" b="1" dirty="0" smtClean="0">
                <a:solidFill>
                  <a:srgbClr val="7030A0"/>
                </a:solidFill>
                <a:latin typeface="+mj-ea"/>
                <a:ea typeface="+mj-ea"/>
              </a:rPr>
              <a:t>, </a:t>
            </a:r>
            <a:r>
              <a:rPr lang="zh-TW" altLang="en-US" sz="1600" dirty="0" smtClean="0">
                <a:latin typeface="+mj-ea"/>
                <a:ea typeface="+mj-ea"/>
              </a:rPr>
              <a:t>複</a:t>
            </a:r>
            <a:r>
              <a:rPr lang="zh-TW" altLang="en-US" sz="1600" dirty="0">
                <a:latin typeface="+mj-ea"/>
                <a:ea typeface="+mj-ea"/>
              </a:rPr>
              <a:t>變談邊界元素法中退化尺度問題</a:t>
            </a:r>
            <a:endParaRPr lang="en-US" altLang="zh-TW" sz="1400" dirty="0" smtClean="0">
              <a:latin typeface="+mj-ea"/>
              <a:ea typeface="+mj-ea"/>
            </a:endParaRPr>
          </a:p>
          <a:p>
            <a:r>
              <a:rPr lang="en-US" altLang="zh-TW" b="1" dirty="0" err="1">
                <a:solidFill>
                  <a:srgbClr val="7030A0"/>
                </a:solidFill>
                <a:latin typeface="+mj-ea"/>
                <a:ea typeface="+mj-ea"/>
              </a:rPr>
              <a:t>Tzon-Tzer</a:t>
            </a:r>
            <a:r>
              <a:rPr lang="en-US" altLang="zh-TW" b="1" dirty="0">
                <a:solidFill>
                  <a:srgbClr val="7030A0"/>
                </a:solidFill>
                <a:latin typeface="+mj-ea"/>
                <a:ea typeface="+mj-ea"/>
              </a:rPr>
              <a:t> </a:t>
            </a:r>
            <a:r>
              <a:rPr lang="en-US" altLang="zh-TW" b="1" dirty="0" smtClean="0">
                <a:solidFill>
                  <a:srgbClr val="7030A0"/>
                </a:solidFill>
                <a:latin typeface="+mj-ea"/>
                <a:ea typeface="+mj-ea"/>
              </a:rPr>
              <a:t>Lu, </a:t>
            </a:r>
            <a:r>
              <a:rPr lang="en-US" altLang="zh-TW" sz="1600" dirty="0">
                <a:latin typeface="+mj-ea"/>
                <a:ea typeface="+mj-ea"/>
              </a:rPr>
              <a:t>The Method of Fundamental Solutions </a:t>
            </a:r>
            <a:r>
              <a:rPr lang="en-US" altLang="zh-TW" sz="1600" dirty="0" smtClean="0">
                <a:latin typeface="+mj-ea"/>
                <a:ea typeface="+mj-ea"/>
              </a:rPr>
              <a:t>for Helmholtz Equation</a:t>
            </a:r>
          </a:p>
          <a:p>
            <a:r>
              <a:rPr lang="en-US" altLang="zh-TW" b="1" dirty="0">
                <a:solidFill>
                  <a:srgbClr val="7030A0"/>
                </a:solidFill>
                <a:latin typeface="+mj-ea"/>
              </a:rPr>
              <a:t>Ming-Gong Lee</a:t>
            </a:r>
            <a:r>
              <a:rPr lang="en-US" altLang="zh-TW" b="1" dirty="0" smtClean="0">
                <a:solidFill>
                  <a:srgbClr val="7030A0"/>
                </a:solidFill>
                <a:latin typeface="+mj-ea"/>
              </a:rPr>
              <a:t>, </a:t>
            </a:r>
            <a:r>
              <a:rPr lang="en-US" altLang="zh-TW" sz="1400" dirty="0" smtClean="0">
                <a:latin typeface="+mj-ea"/>
              </a:rPr>
              <a:t>Degenerate </a:t>
            </a:r>
            <a:r>
              <a:rPr lang="en-US" altLang="zh-TW" sz="1400" dirty="0">
                <a:latin typeface="+mj-ea"/>
              </a:rPr>
              <a:t>scale problems of null-field methods </a:t>
            </a:r>
            <a:r>
              <a:rPr lang="en-US" altLang="zh-TW" sz="1400" dirty="0" smtClean="0">
                <a:latin typeface="+mj-ea"/>
              </a:rPr>
              <a:t>for </a:t>
            </a:r>
            <a:r>
              <a:rPr lang="en-US" altLang="zh-TW" sz="1400" dirty="0" err="1" smtClean="0">
                <a:latin typeface="+mj-ea"/>
              </a:rPr>
              <a:t>Dirichlet</a:t>
            </a:r>
            <a:r>
              <a:rPr lang="en-US" altLang="zh-TW" sz="1400" dirty="0" smtClean="0">
                <a:latin typeface="+mj-ea"/>
              </a:rPr>
              <a:t> </a:t>
            </a:r>
            <a:r>
              <a:rPr lang="en-US" altLang="zh-TW" sz="1400" dirty="0">
                <a:latin typeface="+mj-ea"/>
              </a:rPr>
              <a:t>problems of Laplace’s equation</a:t>
            </a:r>
          </a:p>
          <a:p>
            <a:r>
              <a:rPr lang="en-US" altLang="zh-TW" b="1" dirty="0">
                <a:solidFill>
                  <a:srgbClr val="7030A0"/>
                </a:solidFill>
                <a:latin typeface="+mj-ea"/>
              </a:rPr>
              <a:t>Hung-Tsai </a:t>
            </a:r>
            <a:r>
              <a:rPr lang="en-US" altLang="zh-TW" b="1" dirty="0" smtClean="0">
                <a:solidFill>
                  <a:srgbClr val="7030A0"/>
                </a:solidFill>
                <a:latin typeface="+mj-ea"/>
              </a:rPr>
              <a:t>Huang, </a:t>
            </a:r>
            <a:r>
              <a:rPr lang="en-US" altLang="zh-TW" sz="1600" dirty="0">
                <a:latin typeface="+mj-ea"/>
              </a:rPr>
              <a:t>Conservative schemes of the null field method </a:t>
            </a:r>
            <a:r>
              <a:rPr lang="en-US" altLang="zh-TW" sz="1600" dirty="0" smtClean="0">
                <a:latin typeface="+mj-ea"/>
              </a:rPr>
              <a:t>for </a:t>
            </a:r>
            <a:r>
              <a:rPr lang="en-US" altLang="zh-TW" sz="1600" dirty="0" err="1" smtClean="0">
                <a:latin typeface="+mj-ea"/>
              </a:rPr>
              <a:t>Dirichlet</a:t>
            </a:r>
            <a:r>
              <a:rPr lang="en-US" altLang="zh-TW" sz="1600" dirty="0" smtClean="0">
                <a:latin typeface="+mj-ea"/>
              </a:rPr>
              <a:t> </a:t>
            </a:r>
            <a:r>
              <a:rPr lang="en-US" altLang="zh-TW" sz="1600" dirty="0">
                <a:latin typeface="+mj-ea"/>
              </a:rPr>
              <a:t>problems of Laplace’s equation in </a:t>
            </a:r>
            <a:r>
              <a:rPr lang="en-US" altLang="zh-TW" sz="1600" dirty="0" smtClean="0">
                <a:latin typeface="+mj-ea"/>
              </a:rPr>
              <a:t>circular domains </a:t>
            </a:r>
            <a:r>
              <a:rPr lang="en-US" altLang="zh-TW" sz="1600" dirty="0">
                <a:latin typeface="+mj-ea"/>
              </a:rPr>
              <a:t>with circular holes</a:t>
            </a:r>
            <a:endParaRPr lang="en-US" altLang="zh-TW" sz="1400" dirty="0">
              <a:latin typeface="+mj-ea"/>
              <a:ea typeface="+mj-ea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496" y="3104381"/>
            <a:ext cx="910850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7030A0"/>
                </a:solidFill>
                <a:latin typeface="+mj-ea"/>
                <a:ea typeface="+mj-ea"/>
              </a:rPr>
              <a:t>Hong-Ki </a:t>
            </a:r>
            <a:r>
              <a:rPr lang="en-US" altLang="zh-TW" b="1" dirty="0" smtClean="0">
                <a:solidFill>
                  <a:srgbClr val="7030A0"/>
                </a:solidFill>
                <a:latin typeface="+mj-ea"/>
                <a:ea typeface="+mj-ea"/>
              </a:rPr>
              <a:t>Hong, </a:t>
            </a:r>
            <a:r>
              <a:rPr lang="en-US" altLang="zh-TW" sz="1600" dirty="0">
                <a:latin typeface="+mj-ea"/>
                <a:ea typeface="+mj-ea"/>
              </a:rPr>
              <a:t>Clifford valued boundary integral </a:t>
            </a:r>
            <a:r>
              <a:rPr lang="en-US" altLang="zh-TW" sz="1600" dirty="0" smtClean="0">
                <a:latin typeface="+mj-ea"/>
                <a:ea typeface="+mj-ea"/>
              </a:rPr>
              <a:t>equations</a:t>
            </a:r>
          </a:p>
          <a:p>
            <a:r>
              <a:rPr lang="en-US" altLang="zh-TW" b="1" dirty="0">
                <a:solidFill>
                  <a:srgbClr val="7030A0"/>
                </a:solidFill>
                <a:latin typeface="+mj-ea"/>
                <a:ea typeface="+mj-ea"/>
              </a:rPr>
              <a:t>Ying-</a:t>
            </a:r>
            <a:r>
              <a:rPr lang="en-US" altLang="zh-TW" b="1" dirty="0" err="1">
                <a:solidFill>
                  <a:srgbClr val="7030A0"/>
                </a:solidFill>
                <a:latin typeface="+mj-ea"/>
                <a:ea typeface="+mj-ea"/>
              </a:rPr>
              <a:t>Te</a:t>
            </a:r>
            <a:r>
              <a:rPr lang="en-US" altLang="zh-TW" b="1" dirty="0">
                <a:solidFill>
                  <a:srgbClr val="7030A0"/>
                </a:solidFill>
                <a:latin typeface="+mj-ea"/>
                <a:ea typeface="+mj-ea"/>
              </a:rPr>
              <a:t> Lee, </a:t>
            </a:r>
            <a:r>
              <a:rPr lang="en-US" altLang="zh-TW" sz="1600" dirty="0">
                <a:latin typeface="+mj-ea"/>
                <a:ea typeface="+mj-ea"/>
              </a:rPr>
              <a:t>Null-field integral equation method for </a:t>
            </a:r>
            <a:r>
              <a:rPr lang="en-US" altLang="zh-TW" sz="1600" dirty="0" smtClean="0">
                <a:latin typeface="+mj-ea"/>
                <a:ea typeface="+mj-ea"/>
              </a:rPr>
              <a:t>solving Green's </a:t>
            </a:r>
            <a:r>
              <a:rPr lang="en-US" altLang="zh-TW" sz="1600" dirty="0">
                <a:latin typeface="+mj-ea"/>
                <a:ea typeface="+mj-ea"/>
              </a:rPr>
              <a:t>function of </a:t>
            </a:r>
            <a:r>
              <a:rPr lang="en-US" altLang="zh-TW" sz="1600" dirty="0" smtClean="0">
                <a:latin typeface="+mj-ea"/>
                <a:ea typeface="+mj-ea"/>
              </a:rPr>
              <a:t>Laplace equation </a:t>
            </a:r>
            <a:r>
              <a:rPr lang="en-US" altLang="zh-TW" sz="1600" dirty="0">
                <a:latin typeface="+mj-ea"/>
                <a:ea typeface="+mj-ea"/>
              </a:rPr>
              <a:t>with </a:t>
            </a:r>
            <a:r>
              <a:rPr lang="en-US" altLang="zh-TW" sz="1600" dirty="0" err="1" smtClean="0">
                <a:latin typeface="+mj-ea"/>
                <a:ea typeface="+mj-ea"/>
              </a:rPr>
              <a:t>prolate</a:t>
            </a:r>
            <a:r>
              <a:rPr lang="en-US" altLang="zh-TW" sz="1600" dirty="0">
                <a:latin typeface="+mj-ea"/>
                <a:ea typeface="+mj-ea"/>
              </a:rPr>
              <a:t> </a:t>
            </a:r>
            <a:r>
              <a:rPr lang="en-US" altLang="zh-TW" sz="1600" dirty="0" smtClean="0">
                <a:latin typeface="+mj-ea"/>
                <a:ea typeface="+mj-ea"/>
              </a:rPr>
              <a:t>spheroidal </a:t>
            </a:r>
            <a:r>
              <a:rPr lang="en-US" altLang="zh-TW" sz="1600" dirty="0">
                <a:latin typeface="+mj-ea"/>
                <a:ea typeface="+mj-ea"/>
              </a:rPr>
              <a:t>boundaries</a:t>
            </a:r>
          </a:p>
          <a:p>
            <a:r>
              <a:rPr lang="en-US" altLang="zh-TW" b="1" dirty="0" err="1">
                <a:solidFill>
                  <a:srgbClr val="7030A0"/>
                </a:solidFill>
                <a:latin typeface="+mj-ea"/>
              </a:rPr>
              <a:t>Kue</a:t>
            </a:r>
            <a:r>
              <a:rPr lang="en-US" altLang="zh-TW" b="1" dirty="0">
                <a:solidFill>
                  <a:srgbClr val="7030A0"/>
                </a:solidFill>
                <a:latin typeface="+mj-ea"/>
              </a:rPr>
              <a:t>-Hong </a:t>
            </a:r>
            <a:r>
              <a:rPr lang="en-US" altLang="zh-TW" b="1" dirty="0" smtClean="0">
                <a:solidFill>
                  <a:srgbClr val="7030A0"/>
                </a:solidFill>
                <a:latin typeface="+mj-ea"/>
              </a:rPr>
              <a:t>Chen, </a:t>
            </a:r>
            <a:r>
              <a:rPr lang="en-US" altLang="zh-TW" sz="1600" dirty="0">
                <a:latin typeface="+mj-ea"/>
                <a:ea typeface="+mj-ea"/>
              </a:rPr>
              <a:t>The application of the defined auxiliary problem</a:t>
            </a:r>
          </a:p>
          <a:p>
            <a:r>
              <a:rPr lang="en-US" altLang="zh-TW" b="1" dirty="0">
                <a:solidFill>
                  <a:srgbClr val="7030A0"/>
                </a:solidFill>
                <a:latin typeface="+mj-ea"/>
              </a:rPr>
              <a:t>Yang-</a:t>
            </a:r>
            <a:r>
              <a:rPr lang="en-US" altLang="zh-TW" b="1" dirty="0" err="1">
                <a:solidFill>
                  <a:srgbClr val="7030A0"/>
                </a:solidFill>
                <a:latin typeface="+mj-ea"/>
              </a:rPr>
              <a:t>Jye</a:t>
            </a:r>
            <a:r>
              <a:rPr lang="en-US" altLang="zh-TW" b="1" dirty="0">
                <a:solidFill>
                  <a:srgbClr val="7030A0"/>
                </a:solidFill>
                <a:latin typeface="+mj-ea"/>
              </a:rPr>
              <a:t> </a:t>
            </a:r>
            <a:r>
              <a:rPr lang="en-US" altLang="zh-TW" b="1" dirty="0" smtClean="0">
                <a:solidFill>
                  <a:srgbClr val="7030A0"/>
                </a:solidFill>
                <a:latin typeface="+mj-ea"/>
              </a:rPr>
              <a:t>LEE, </a:t>
            </a:r>
            <a:r>
              <a:rPr lang="en-US" altLang="zh-TW" sz="1600" dirty="0">
                <a:latin typeface="+mj-ea"/>
                <a:ea typeface="+mj-ea"/>
              </a:rPr>
              <a:t>A tentative formulation of boundary integral </a:t>
            </a:r>
            <a:r>
              <a:rPr lang="en-US" altLang="zh-TW" sz="1600" dirty="0" smtClean="0">
                <a:latin typeface="+mj-ea"/>
                <a:ea typeface="+mj-ea"/>
              </a:rPr>
              <a:t>equations for </a:t>
            </a:r>
            <a:r>
              <a:rPr lang="en-US" altLang="zh-TW" sz="1600" dirty="0">
                <a:latin typeface="+mj-ea"/>
                <a:ea typeface="+mj-ea"/>
              </a:rPr>
              <a:t>isotropic linear </a:t>
            </a:r>
            <a:r>
              <a:rPr lang="en-US" altLang="zh-TW" sz="1600" dirty="0" err="1">
                <a:latin typeface="+mj-ea"/>
                <a:ea typeface="+mj-ea"/>
              </a:rPr>
              <a:t>micromorphic</a:t>
            </a:r>
            <a:r>
              <a:rPr lang="en-US" altLang="zh-TW" sz="1600" dirty="0">
                <a:latin typeface="+mj-ea"/>
                <a:ea typeface="+mj-ea"/>
              </a:rPr>
              <a:t> elastic </a:t>
            </a:r>
            <a:r>
              <a:rPr lang="en-US" altLang="zh-TW" sz="1600" dirty="0" smtClean="0">
                <a:latin typeface="+mj-ea"/>
                <a:ea typeface="+mj-ea"/>
              </a:rPr>
              <a:t>boundary value </a:t>
            </a:r>
            <a:r>
              <a:rPr lang="en-US" altLang="zh-TW" sz="1600" dirty="0">
                <a:latin typeface="+mj-ea"/>
                <a:ea typeface="+mj-ea"/>
              </a:rPr>
              <a:t>problems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35496" y="5373216"/>
            <a:ext cx="91450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err="1">
                <a:solidFill>
                  <a:srgbClr val="7030A0"/>
                </a:solidFill>
                <a:latin typeface="+mj-ea"/>
                <a:ea typeface="+mj-ea"/>
              </a:rPr>
              <a:t>Jeng-Tzong</a:t>
            </a:r>
            <a:r>
              <a:rPr lang="en-US" altLang="zh-TW" b="1" dirty="0">
                <a:solidFill>
                  <a:srgbClr val="7030A0"/>
                </a:solidFill>
                <a:latin typeface="+mj-ea"/>
                <a:ea typeface="+mj-ea"/>
              </a:rPr>
              <a:t> Chen, </a:t>
            </a:r>
            <a:r>
              <a:rPr lang="zh-TW" altLang="en-US" sz="1600" dirty="0">
                <a:latin typeface="+mj-ea"/>
                <a:ea typeface="+mj-ea"/>
              </a:rPr>
              <a:t>秩降系統的自救式邊界元素法</a:t>
            </a:r>
            <a:endParaRPr lang="en-US" altLang="zh-TW" sz="1600" dirty="0">
              <a:latin typeface="+mj-ea"/>
              <a:ea typeface="+mj-ea"/>
            </a:endParaRPr>
          </a:p>
          <a:p>
            <a:r>
              <a:rPr lang="en-US" altLang="zh-TW" b="1" dirty="0">
                <a:solidFill>
                  <a:srgbClr val="7030A0"/>
                </a:solidFill>
                <a:latin typeface="+mj-ea"/>
                <a:ea typeface="+mj-ea"/>
              </a:rPr>
              <a:t>Wei-Cheng Wang</a:t>
            </a:r>
            <a:r>
              <a:rPr lang="en-US" altLang="zh-TW" b="1">
                <a:solidFill>
                  <a:srgbClr val="7030A0"/>
                </a:solidFill>
                <a:latin typeface="+mj-ea"/>
                <a:ea typeface="+mj-ea"/>
              </a:rPr>
              <a:t>, </a:t>
            </a:r>
            <a:r>
              <a:rPr lang="en-US" altLang="zh-TW" sz="1600">
                <a:latin typeface="+mj-ea"/>
                <a:ea typeface="+mj-ea"/>
              </a:rPr>
              <a:t>A fast iterative method for the coupled Stokes-Darcy system</a:t>
            </a:r>
            <a:endParaRPr lang="en-US" altLang="zh-TW" sz="1600" dirty="0" smtClean="0">
              <a:latin typeface="+mj-ea"/>
              <a:ea typeface="+mj-ea"/>
            </a:endParaRPr>
          </a:p>
          <a:p>
            <a:r>
              <a:rPr lang="en-US" altLang="zh-TW" b="1" dirty="0">
                <a:solidFill>
                  <a:srgbClr val="7030A0"/>
                </a:solidFill>
                <a:latin typeface="+mj-ea"/>
                <a:ea typeface="+mj-ea"/>
              </a:rPr>
              <a:t>Chia-Ming </a:t>
            </a:r>
            <a:r>
              <a:rPr lang="en-US" altLang="zh-TW" b="1" dirty="0" smtClean="0">
                <a:solidFill>
                  <a:srgbClr val="7030A0"/>
                </a:solidFill>
                <a:latin typeface="+mj-ea"/>
                <a:ea typeface="+mj-ea"/>
              </a:rPr>
              <a:t>Fan, </a:t>
            </a:r>
            <a:r>
              <a:rPr lang="en-US" altLang="zh-TW" sz="1600" dirty="0">
                <a:latin typeface="+mj-ea"/>
                <a:ea typeface="+mj-ea"/>
              </a:rPr>
              <a:t>Numerical solutions of sloshing phenomenon by singular boundary </a:t>
            </a:r>
            <a:r>
              <a:rPr lang="en-US" altLang="zh-TW" sz="1600" dirty="0" smtClean="0">
                <a:latin typeface="+mj-ea"/>
                <a:ea typeface="+mj-ea"/>
              </a:rPr>
              <a:t>method</a:t>
            </a:r>
          </a:p>
          <a:p>
            <a:r>
              <a:rPr lang="en-US" altLang="zh-TW" b="1" dirty="0" err="1">
                <a:solidFill>
                  <a:srgbClr val="7030A0"/>
                </a:solidFill>
                <a:latin typeface="+mj-ea"/>
                <a:ea typeface="+mj-ea"/>
              </a:rPr>
              <a:t>Ching</a:t>
            </a:r>
            <a:r>
              <a:rPr lang="en-US" altLang="zh-TW" b="1" dirty="0">
                <a:solidFill>
                  <a:srgbClr val="7030A0"/>
                </a:solidFill>
                <a:latin typeface="+mj-ea"/>
                <a:ea typeface="+mj-ea"/>
              </a:rPr>
              <a:t>-Sen Wu, </a:t>
            </a:r>
            <a:r>
              <a:rPr lang="en-US" altLang="zh-TW" sz="1600" dirty="0">
                <a:latin typeface="+mj-ea"/>
                <a:ea typeface="+mj-ea"/>
              </a:rPr>
              <a:t>A mixed interface capturing/tracking scheme for sharp interface simulation of flow instability problem</a:t>
            </a:r>
          </a:p>
        </p:txBody>
      </p:sp>
    </p:spTree>
    <p:extLst>
      <p:ext uri="{BB962C8B-B14F-4D97-AF65-F5344CB8AC3E}">
        <p14:creationId xmlns:p14="http://schemas.microsoft.com/office/powerpoint/2010/main" val="32299715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階主管">
  <a:themeElements>
    <a:clrScheme name="高階主管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高階主管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高階主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46</TotalTime>
  <Words>190</Words>
  <Application>Microsoft Office PowerPoint</Application>
  <PresentationFormat>如螢幕大小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高階主管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WenSheng-Huang</dc:creator>
  <cp:lastModifiedBy>0605JUA</cp:lastModifiedBy>
  <cp:revision>11</cp:revision>
  <dcterms:created xsi:type="dcterms:W3CDTF">2015-02-25T03:14:27Z</dcterms:created>
  <dcterms:modified xsi:type="dcterms:W3CDTF">2015-02-26T12:42:22Z</dcterms:modified>
</cp:coreProperties>
</file>