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259" r:id="rId2"/>
    <p:sldId id="290" r:id="rId3"/>
    <p:sldId id="292" r:id="rId4"/>
    <p:sldId id="291" r:id="rId5"/>
    <p:sldId id="300" r:id="rId6"/>
    <p:sldId id="268" r:id="rId7"/>
    <p:sldId id="264" r:id="rId8"/>
    <p:sldId id="266" r:id="rId9"/>
    <p:sldId id="272" r:id="rId10"/>
    <p:sldId id="273" r:id="rId11"/>
    <p:sldId id="274" r:id="rId12"/>
    <p:sldId id="275" r:id="rId13"/>
    <p:sldId id="276" r:id="rId14"/>
    <p:sldId id="301" r:id="rId15"/>
    <p:sldId id="307" r:id="rId16"/>
    <p:sldId id="277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312" r:id="rId27"/>
    <p:sldId id="269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92832F5-EA01-48E5-B403-87E193F50680}">
          <p14:sldIdLst>
            <p14:sldId id="259"/>
            <p14:sldId id="290"/>
            <p14:sldId id="292"/>
            <p14:sldId id="291"/>
            <p14:sldId id="300"/>
            <p14:sldId id="268"/>
            <p14:sldId id="264"/>
            <p14:sldId id="266"/>
            <p14:sldId id="272"/>
            <p14:sldId id="273"/>
            <p14:sldId id="274"/>
            <p14:sldId id="275"/>
            <p14:sldId id="276"/>
            <p14:sldId id="301"/>
            <p14:sldId id="307"/>
            <p14:sldId id="277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312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99FF99"/>
    <a:srgbClr val="0066FF"/>
    <a:srgbClr val="FFFF99"/>
    <a:srgbClr val="FFCC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187" autoAdjust="0"/>
  </p:normalViewPr>
  <p:slideViewPr>
    <p:cSldViewPr>
      <p:cViewPr>
        <p:scale>
          <a:sx n="100" d="100"/>
          <a:sy n="100" d="100"/>
        </p:scale>
        <p:origin x="-24" y="-54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75BB5-4BE3-4E06-B2B3-AAA3D107C1A8}" type="doc">
      <dgm:prSet loTypeId="urn:microsoft.com/office/officeart/2005/8/layout/radial5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zh-TW"/>
        </a:p>
      </dgm:t>
    </dgm:pt>
    <dgm:pt modelId="{D3864EA6-13E7-440F-948B-8118F5878A44}">
      <dgm:prSet phldrT="[Text]" custT="1"/>
      <dgm:spPr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rgbClr val="FFFF99"/>
            </a:gs>
            <a:gs pos="100000">
              <a:srgbClr val="FFC000"/>
            </a:gs>
          </a:gsLst>
        </a:gradFill>
        <a:ln w="38100">
          <a:solidFill>
            <a:srgbClr val="FF0000"/>
          </a:solidFill>
        </a:ln>
      </dgm:spPr>
      <dgm:t>
        <a:bodyPr/>
        <a:lstStyle/>
        <a:p>
          <a:r>
            <a:rPr lang="zh-TW" altLang="en-US" sz="2800" b="1" dirty="0" smtClean="0"/>
            <a:t>課業</a:t>
          </a:r>
          <a:endParaRPr lang="en-US" altLang="zh-TW" sz="2400" b="1" dirty="0" smtClean="0"/>
        </a:p>
        <a:p>
          <a:r>
            <a:rPr lang="en-US" altLang="zh-TW" sz="2400" b="1" dirty="0" smtClean="0"/>
            <a:t>(</a:t>
          </a:r>
          <a:r>
            <a:rPr lang="zh-TW" altLang="en-US" sz="2400" b="1" dirty="0" smtClean="0"/>
            <a:t>育</a:t>
          </a:r>
          <a:r>
            <a:rPr lang="en-US" altLang="zh-TW" sz="2400" b="1" dirty="0" smtClean="0"/>
            <a:t>)</a:t>
          </a:r>
          <a:endParaRPr lang="zh-TW" sz="2400" b="1" dirty="0"/>
        </a:p>
      </dgm:t>
    </dgm:pt>
    <dgm:pt modelId="{5F920266-1B6A-4D7D-8C8B-D20E2934BF67}" type="parTrans" cxnId="{7834DFDC-DD97-4D0F-B547-27AB53428B4B}">
      <dgm:prSet/>
      <dgm:spPr/>
      <dgm:t>
        <a:bodyPr/>
        <a:lstStyle/>
        <a:p>
          <a:endParaRPr lang="zh-TW"/>
        </a:p>
      </dgm:t>
    </dgm:pt>
    <dgm:pt modelId="{F4FE127A-F33D-4F59-961D-A505D5A781EE}" type="sibTrans" cxnId="{7834DFDC-DD97-4D0F-B547-27AB53428B4B}">
      <dgm:prSet/>
      <dgm:spPr/>
      <dgm:t>
        <a:bodyPr/>
        <a:lstStyle/>
        <a:p>
          <a:endParaRPr lang="zh-TW"/>
        </a:p>
      </dgm:t>
    </dgm:pt>
    <dgm:pt modelId="{813DB034-1CFA-4CE1-8536-6BC256192226}">
      <dgm:prSet phldrT="[Text]" custT="1"/>
      <dgm:spPr>
        <a:gradFill rotWithShape="0">
          <a:gsLst>
            <a:gs pos="0">
              <a:srgbClr val="7030A0">
                <a:lumMod val="98000"/>
              </a:srgb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</a:gradFill>
      </dgm:spPr>
      <dgm:t>
        <a:bodyPr/>
        <a:lstStyle/>
        <a:p>
          <a:r>
            <a:rPr lang="zh-TW" altLang="en-US" sz="2400" dirty="0" smtClean="0"/>
            <a:t>食</a:t>
          </a:r>
          <a:endParaRPr lang="zh-TW" sz="1100" dirty="0"/>
        </a:p>
      </dgm:t>
    </dgm:pt>
    <dgm:pt modelId="{ED3CCD02-8D75-4A08-AD85-C5F828B29313}" type="parTrans" cxnId="{41966F54-3C25-450E-8104-04B2B9165959}">
      <dgm:prSet custT="1"/>
      <dgm:spPr/>
      <dgm:t>
        <a:bodyPr/>
        <a:lstStyle/>
        <a:p>
          <a:endParaRPr lang="zh-TW" altLang="en-US" sz="2400"/>
        </a:p>
      </dgm:t>
    </dgm:pt>
    <dgm:pt modelId="{F3516F2D-4619-4753-A81E-130803DFBFC7}" type="sibTrans" cxnId="{41966F54-3C25-450E-8104-04B2B9165959}">
      <dgm:prSet/>
      <dgm:spPr/>
      <dgm:t>
        <a:bodyPr/>
        <a:lstStyle/>
        <a:p>
          <a:endParaRPr lang="zh-TW"/>
        </a:p>
      </dgm:t>
    </dgm:pt>
    <dgm:pt modelId="{6461E40C-FAF1-4C11-9CA4-01B7756558A8}">
      <dgm:prSet phldrT="[Text]" custT="1"/>
      <dgm:spPr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100000">
              <a:srgbClr val="FF0000">
                <a:lumMod val="30000"/>
                <a:lumOff val="70000"/>
              </a:srgbClr>
            </a:gs>
          </a:gsLst>
        </a:gradFill>
      </dgm:spPr>
      <dgm:t>
        <a:bodyPr lIns="0" tIns="0" rIns="0" bIns="0"/>
        <a:lstStyle/>
        <a:p>
          <a:r>
            <a:rPr lang="zh-TW" altLang="en-US" sz="2400" b="1" spc="-10" baseline="0" dirty="0" smtClean="0"/>
            <a:t>衣</a:t>
          </a:r>
          <a:endParaRPr lang="zh-TW" sz="2400" b="1" spc="-10" baseline="0" dirty="0"/>
        </a:p>
      </dgm:t>
    </dgm:pt>
    <dgm:pt modelId="{5418FCE5-0AC2-479F-8F47-D35F7A60BD8D}" type="parTrans" cxnId="{5EBF790F-CC7C-4BBA-98A7-614FB5283795}">
      <dgm:prSet custT="1"/>
      <dgm:spPr/>
      <dgm:t>
        <a:bodyPr/>
        <a:lstStyle/>
        <a:p>
          <a:endParaRPr lang="zh-TW" altLang="en-US" sz="2400"/>
        </a:p>
      </dgm:t>
    </dgm:pt>
    <dgm:pt modelId="{3D67A8BA-4FB2-401F-A3C1-92132B645061}" type="sibTrans" cxnId="{5EBF790F-CC7C-4BBA-98A7-614FB5283795}">
      <dgm:prSet/>
      <dgm:spPr/>
      <dgm:t>
        <a:bodyPr/>
        <a:lstStyle/>
        <a:p>
          <a:endParaRPr lang="zh-TW"/>
        </a:p>
      </dgm:t>
    </dgm:pt>
    <dgm:pt modelId="{14E5A95F-9DC9-4E33-B709-14C57323ACAA}">
      <dgm:prSet phldrT="[Text]" custT="1"/>
      <dgm:spPr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100000">
              <a:srgbClr val="FFC000">
                <a:lumMod val="59000"/>
                <a:lumOff val="41000"/>
              </a:srgbClr>
            </a:gs>
          </a:gsLst>
        </a:gradFill>
      </dgm:spPr>
      <dgm:t>
        <a:bodyPr/>
        <a:lstStyle/>
        <a:p>
          <a:r>
            <a:rPr lang="zh-TW" altLang="en-US" sz="2400" dirty="0" smtClean="0"/>
            <a:t>住</a:t>
          </a:r>
          <a:endParaRPr lang="zh-TW" sz="2400" dirty="0"/>
        </a:p>
      </dgm:t>
    </dgm:pt>
    <dgm:pt modelId="{CFE62A0D-AFCB-42FF-A2F7-4127DE6E4A06}" type="parTrans" cxnId="{B78770BC-227B-404F-8185-2F70ECA32605}">
      <dgm:prSet custT="1"/>
      <dgm:spPr/>
      <dgm:t>
        <a:bodyPr/>
        <a:lstStyle/>
        <a:p>
          <a:endParaRPr lang="zh-TW" altLang="en-US" sz="2400"/>
        </a:p>
      </dgm:t>
    </dgm:pt>
    <dgm:pt modelId="{87455A86-154D-4572-BF6D-F5FEBED08194}" type="sibTrans" cxnId="{B78770BC-227B-404F-8185-2F70ECA32605}">
      <dgm:prSet/>
      <dgm:spPr/>
      <dgm:t>
        <a:bodyPr/>
        <a:lstStyle/>
        <a:p>
          <a:endParaRPr lang="zh-TW"/>
        </a:p>
      </dgm:t>
    </dgm:pt>
    <dgm:pt modelId="{9A038BAD-1DAA-4E08-AF5C-7A535C3A31A3}">
      <dgm:prSet phldrT="[Text]" custT="1"/>
      <dgm:spPr>
        <a:gradFill rotWithShape="0">
          <a:gsLst>
            <a:gs pos="0">
              <a:srgbClr val="99FF99"/>
            </a:gs>
            <a:gs pos="100000">
              <a:schemeClr val="bg1"/>
            </a:gs>
          </a:gsLst>
        </a:gradFill>
      </dgm:spPr>
      <dgm:t>
        <a:bodyPr/>
        <a:lstStyle/>
        <a:p>
          <a:r>
            <a:rPr lang="zh-TW" altLang="en-US" sz="2400" dirty="0" smtClean="0"/>
            <a:t>行</a:t>
          </a:r>
          <a:endParaRPr lang="zh-TW" sz="2400" dirty="0"/>
        </a:p>
      </dgm:t>
    </dgm:pt>
    <dgm:pt modelId="{E1D6882F-7F41-4B9B-8326-079D0B7775D3}" type="parTrans" cxnId="{F67B8136-3A2B-408C-9570-C50B3786C6D1}">
      <dgm:prSet custT="1"/>
      <dgm:spPr/>
      <dgm:t>
        <a:bodyPr/>
        <a:lstStyle/>
        <a:p>
          <a:endParaRPr lang="zh-TW" altLang="en-US" sz="2400"/>
        </a:p>
      </dgm:t>
    </dgm:pt>
    <dgm:pt modelId="{BF904E21-59DA-42DB-BE7C-359EAF11BFDB}" type="sibTrans" cxnId="{F67B8136-3A2B-408C-9570-C50B3786C6D1}">
      <dgm:prSet/>
      <dgm:spPr/>
      <dgm:t>
        <a:bodyPr/>
        <a:lstStyle/>
        <a:p>
          <a:endParaRPr lang="zh-TW"/>
        </a:p>
      </dgm:t>
    </dgm:pt>
    <dgm:pt modelId="{C2B16F5E-4FD9-4E6C-984C-5FB34252F788}">
      <dgm:prSet phldrT="[Text]" custT="1"/>
      <dgm:spPr>
        <a:gradFill rotWithShape="0">
          <a:gsLst>
            <a:gs pos="0">
              <a:srgbClr val="0066FF">
                <a:lumMod val="64000"/>
                <a:lumOff val="36000"/>
              </a:srgb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</a:gradFill>
      </dgm:spPr>
      <dgm:t>
        <a:bodyPr/>
        <a:lstStyle/>
        <a:p>
          <a:r>
            <a:rPr lang="zh-TW" altLang="en-US" sz="2400" dirty="0" smtClean="0"/>
            <a:t>樂</a:t>
          </a:r>
          <a:endParaRPr lang="zh-TW" sz="2400" dirty="0"/>
        </a:p>
      </dgm:t>
    </dgm:pt>
    <dgm:pt modelId="{8F21B166-5620-46A8-A5DD-72EAE361E61D}" type="parTrans" cxnId="{F20E6E35-2EF6-49E1-BCE2-AF737813AC7F}">
      <dgm:prSet custT="1"/>
      <dgm:spPr/>
      <dgm:t>
        <a:bodyPr/>
        <a:lstStyle/>
        <a:p>
          <a:endParaRPr lang="zh-TW" altLang="en-US" sz="2400"/>
        </a:p>
      </dgm:t>
    </dgm:pt>
    <dgm:pt modelId="{D972BA52-9B06-4D48-9819-200C1326EA4D}" type="sibTrans" cxnId="{F20E6E35-2EF6-49E1-BCE2-AF737813AC7F}">
      <dgm:prSet/>
      <dgm:spPr/>
      <dgm:t>
        <a:bodyPr/>
        <a:lstStyle/>
        <a:p>
          <a:endParaRPr lang="zh-TW"/>
        </a:p>
      </dgm:t>
    </dgm:pt>
    <dgm:pt modelId="{EB09D521-9D02-4B4D-80CB-EB847731A63E}" type="pres">
      <dgm:prSet presAssocID="{19675BB5-4BE3-4E06-B2B3-AAA3D107C1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7ADCFBEC-172E-41BB-B545-FE2085E0B744}" type="pres">
      <dgm:prSet presAssocID="{D3864EA6-13E7-440F-948B-8118F5878A44}" presName="centerShape" presStyleLbl="node0" presStyleIdx="0" presStyleCnt="1" custScaleX="127383" custScaleY="127383"/>
      <dgm:spPr/>
      <dgm:t>
        <a:bodyPr/>
        <a:lstStyle/>
        <a:p>
          <a:endParaRPr lang="zh-TW"/>
        </a:p>
      </dgm:t>
    </dgm:pt>
    <dgm:pt modelId="{E09D1B4B-09AE-4B1F-A409-CE344F8F9185}" type="pres">
      <dgm:prSet presAssocID="{ED3CCD02-8D75-4A08-AD85-C5F828B29313}" presName="parTrans" presStyleLbl="sibTrans2D1" presStyleIdx="0" presStyleCnt="5"/>
      <dgm:spPr/>
      <dgm:t>
        <a:bodyPr/>
        <a:lstStyle/>
        <a:p>
          <a:endParaRPr lang="zh-TW"/>
        </a:p>
      </dgm:t>
    </dgm:pt>
    <dgm:pt modelId="{79A2186A-8429-4E95-A4D2-214813090081}" type="pres">
      <dgm:prSet presAssocID="{ED3CCD02-8D75-4A08-AD85-C5F828B29313}" presName="connectorText" presStyleLbl="sibTrans2D1" presStyleIdx="0" presStyleCnt="5"/>
      <dgm:spPr/>
      <dgm:t>
        <a:bodyPr/>
        <a:lstStyle/>
        <a:p>
          <a:endParaRPr lang="zh-TW"/>
        </a:p>
      </dgm:t>
    </dgm:pt>
    <dgm:pt modelId="{60779230-642B-46DB-B5CA-FC2220C38859}" type="pres">
      <dgm:prSet presAssocID="{813DB034-1CFA-4CE1-8536-6BC256192226}" presName="node" presStyleLbl="node1" presStyleIdx="0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4873F644-A37B-4263-BDD3-7D4AECF93436}" type="pres">
      <dgm:prSet presAssocID="{5418FCE5-0AC2-479F-8F47-D35F7A60BD8D}" presName="parTrans" presStyleLbl="sibTrans2D1" presStyleIdx="1" presStyleCnt="5"/>
      <dgm:spPr/>
      <dgm:t>
        <a:bodyPr/>
        <a:lstStyle/>
        <a:p>
          <a:endParaRPr lang="zh-TW"/>
        </a:p>
      </dgm:t>
    </dgm:pt>
    <dgm:pt modelId="{AF2E0478-D773-4966-9A95-8E70AD7139B7}" type="pres">
      <dgm:prSet presAssocID="{5418FCE5-0AC2-479F-8F47-D35F7A60BD8D}" presName="connectorText" presStyleLbl="sibTrans2D1" presStyleIdx="1" presStyleCnt="5"/>
      <dgm:spPr/>
      <dgm:t>
        <a:bodyPr/>
        <a:lstStyle/>
        <a:p>
          <a:endParaRPr lang="zh-TW"/>
        </a:p>
      </dgm:t>
    </dgm:pt>
    <dgm:pt modelId="{8FE55D76-69B8-469D-BE4A-A0F9F69D5110}" type="pres">
      <dgm:prSet presAssocID="{6461E40C-FAF1-4C11-9CA4-01B7756558A8}" presName="node" presStyleLbl="node1" presStyleIdx="1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8999D690-D432-4F1A-B2AE-D98A61E6F24A}" type="pres">
      <dgm:prSet presAssocID="{CFE62A0D-AFCB-42FF-A2F7-4127DE6E4A06}" presName="parTrans" presStyleLbl="sibTrans2D1" presStyleIdx="2" presStyleCnt="5"/>
      <dgm:spPr/>
      <dgm:t>
        <a:bodyPr/>
        <a:lstStyle/>
        <a:p>
          <a:endParaRPr lang="zh-TW"/>
        </a:p>
      </dgm:t>
    </dgm:pt>
    <dgm:pt modelId="{5E3992B2-2FF9-4710-BC5D-D3CABAC0944B}" type="pres">
      <dgm:prSet presAssocID="{CFE62A0D-AFCB-42FF-A2F7-4127DE6E4A06}" presName="connectorText" presStyleLbl="sibTrans2D1" presStyleIdx="2" presStyleCnt="5"/>
      <dgm:spPr/>
      <dgm:t>
        <a:bodyPr/>
        <a:lstStyle/>
        <a:p>
          <a:endParaRPr lang="zh-TW"/>
        </a:p>
      </dgm:t>
    </dgm:pt>
    <dgm:pt modelId="{0B5562C5-56E9-4F94-AD9A-09B6AA6E206F}" type="pres">
      <dgm:prSet presAssocID="{14E5A95F-9DC9-4E33-B709-14C57323ACAA}" presName="node" presStyleLbl="node1" presStyleIdx="2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FB0FDE60-5A66-47CD-855C-10B0ABFAFF6D}" type="pres">
      <dgm:prSet presAssocID="{E1D6882F-7F41-4B9B-8326-079D0B7775D3}" presName="parTrans" presStyleLbl="sibTrans2D1" presStyleIdx="3" presStyleCnt="5"/>
      <dgm:spPr/>
      <dgm:t>
        <a:bodyPr/>
        <a:lstStyle/>
        <a:p>
          <a:endParaRPr lang="zh-TW"/>
        </a:p>
      </dgm:t>
    </dgm:pt>
    <dgm:pt modelId="{D9C29361-9907-4AA5-9D4C-465D8E4516DA}" type="pres">
      <dgm:prSet presAssocID="{E1D6882F-7F41-4B9B-8326-079D0B7775D3}" presName="connectorText" presStyleLbl="sibTrans2D1" presStyleIdx="3" presStyleCnt="5"/>
      <dgm:spPr/>
      <dgm:t>
        <a:bodyPr/>
        <a:lstStyle/>
        <a:p>
          <a:endParaRPr lang="zh-TW"/>
        </a:p>
      </dgm:t>
    </dgm:pt>
    <dgm:pt modelId="{492A8904-4F29-41B2-8DF6-9E5DB43B598E}" type="pres">
      <dgm:prSet presAssocID="{9A038BAD-1DAA-4E08-AF5C-7A535C3A31A3}" presName="node" presStyleLbl="node1" presStyleIdx="3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470BEB95-5498-4076-A7AD-52EA2D6058A0}" type="pres">
      <dgm:prSet presAssocID="{8F21B166-5620-46A8-A5DD-72EAE361E61D}" presName="parTrans" presStyleLbl="sibTrans2D1" presStyleIdx="4" presStyleCnt="5"/>
      <dgm:spPr/>
      <dgm:t>
        <a:bodyPr/>
        <a:lstStyle/>
        <a:p>
          <a:endParaRPr lang="zh-TW"/>
        </a:p>
      </dgm:t>
    </dgm:pt>
    <dgm:pt modelId="{8C992717-B056-4E89-850B-547F00D86B47}" type="pres">
      <dgm:prSet presAssocID="{8F21B166-5620-46A8-A5DD-72EAE361E61D}" presName="connectorText" presStyleLbl="sibTrans2D1" presStyleIdx="4" presStyleCnt="5"/>
      <dgm:spPr/>
      <dgm:t>
        <a:bodyPr/>
        <a:lstStyle/>
        <a:p>
          <a:endParaRPr lang="zh-TW"/>
        </a:p>
      </dgm:t>
    </dgm:pt>
    <dgm:pt modelId="{A0AE6ABD-EFF8-41C2-907C-790C07DF522C}" type="pres">
      <dgm:prSet presAssocID="{C2B16F5E-4FD9-4E6C-984C-5FB34252F788}" presName="node" presStyleLbl="node1" presStyleIdx="4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</dgm:ptLst>
  <dgm:cxnLst>
    <dgm:cxn modelId="{5EBF790F-CC7C-4BBA-98A7-614FB5283795}" srcId="{D3864EA6-13E7-440F-948B-8118F5878A44}" destId="{6461E40C-FAF1-4C11-9CA4-01B7756558A8}" srcOrd="1" destOrd="0" parTransId="{5418FCE5-0AC2-479F-8F47-D35F7A60BD8D}" sibTransId="{3D67A8BA-4FB2-401F-A3C1-92132B645061}"/>
    <dgm:cxn modelId="{F383A1C8-295E-4F6E-9C5D-67AA4DB4F7EB}" type="presOf" srcId="{ED3CCD02-8D75-4A08-AD85-C5F828B29313}" destId="{79A2186A-8429-4E95-A4D2-214813090081}" srcOrd="1" destOrd="0" presId="urn:microsoft.com/office/officeart/2005/8/layout/radial5"/>
    <dgm:cxn modelId="{54B2FED9-9F5A-482C-B7AD-CE780DBB4D7A}" type="presOf" srcId="{ED3CCD02-8D75-4A08-AD85-C5F828B29313}" destId="{E09D1B4B-09AE-4B1F-A409-CE344F8F9185}" srcOrd="0" destOrd="0" presId="urn:microsoft.com/office/officeart/2005/8/layout/radial5"/>
    <dgm:cxn modelId="{7834DFDC-DD97-4D0F-B547-27AB53428B4B}" srcId="{19675BB5-4BE3-4E06-B2B3-AAA3D107C1A8}" destId="{D3864EA6-13E7-440F-948B-8118F5878A44}" srcOrd="0" destOrd="0" parTransId="{5F920266-1B6A-4D7D-8C8B-D20E2934BF67}" sibTransId="{F4FE127A-F33D-4F59-961D-A505D5A781EE}"/>
    <dgm:cxn modelId="{33CA9426-6028-4F9E-ADDB-AA3042A81F7D}" type="presOf" srcId="{6461E40C-FAF1-4C11-9CA4-01B7756558A8}" destId="{8FE55D76-69B8-469D-BE4A-A0F9F69D5110}" srcOrd="0" destOrd="0" presId="urn:microsoft.com/office/officeart/2005/8/layout/radial5"/>
    <dgm:cxn modelId="{29FA02FA-E640-4261-806B-AA21CEF811C3}" type="presOf" srcId="{E1D6882F-7F41-4B9B-8326-079D0B7775D3}" destId="{FB0FDE60-5A66-47CD-855C-10B0ABFAFF6D}" srcOrd="0" destOrd="0" presId="urn:microsoft.com/office/officeart/2005/8/layout/radial5"/>
    <dgm:cxn modelId="{9D61B47E-7F41-4639-962A-9097B26F323C}" type="presOf" srcId="{5418FCE5-0AC2-479F-8F47-D35F7A60BD8D}" destId="{AF2E0478-D773-4966-9A95-8E70AD7139B7}" srcOrd="1" destOrd="0" presId="urn:microsoft.com/office/officeart/2005/8/layout/radial5"/>
    <dgm:cxn modelId="{F20E6E35-2EF6-49E1-BCE2-AF737813AC7F}" srcId="{D3864EA6-13E7-440F-948B-8118F5878A44}" destId="{C2B16F5E-4FD9-4E6C-984C-5FB34252F788}" srcOrd="4" destOrd="0" parTransId="{8F21B166-5620-46A8-A5DD-72EAE361E61D}" sibTransId="{D972BA52-9B06-4D48-9819-200C1326EA4D}"/>
    <dgm:cxn modelId="{7362BBE9-CE05-48ED-9B0F-19744BB7FA24}" type="presOf" srcId="{CFE62A0D-AFCB-42FF-A2F7-4127DE6E4A06}" destId="{5E3992B2-2FF9-4710-BC5D-D3CABAC0944B}" srcOrd="1" destOrd="0" presId="urn:microsoft.com/office/officeart/2005/8/layout/radial5"/>
    <dgm:cxn modelId="{67029EA3-AC4E-48C5-87CF-57A4733799CA}" type="presOf" srcId="{E1D6882F-7F41-4B9B-8326-079D0B7775D3}" destId="{D9C29361-9907-4AA5-9D4C-465D8E4516DA}" srcOrd="1" destOrd="0" presId="urn:microsoft.com/office/officeart/2005/8/layout/radial5"/>
    <dgm:cxn modelId="{DF0DC324-3E24-4C19-A1FD-DD9570009774}" type="presOf" srcId="{9A038BAD-1DAA-4E08-AF5C-7A535C3A31A3}" destId="{492A8904-4F29-41B2-8DF6-9E5DB43B598E}" srcOrd="0" destOrd="0" presId="urn:microsoft.com/office/officeart/2005/8/layout/radial5"/>
    <dgm:cxn modelId="{459BE59C-8527-4040-AA6D-E00460E9E8BD}" type="presOf" srcId="{D3864EA6-13E7-440F-948B-8118F5878A44}" destId="{7ADCFBEC-172E-41BB-B545-FE2085E0B744}" srcOrd="0" destOrd="0" presId="urn:microsoft.com/office/officeart/2005/8/layout/radial5"/>
    <dgm:cxn modelId="{26D1578F-8BE0-4DFF-B5B7-36D919C7DF48}" type="presOf" srcId="{19675BB5-4BE3-4E06-B2B3-AAA3D107C1A8}" destId="{EB09D521-9D02-4B4D-80CB-EB847731A63E}" srcOrd="0" destOrd="0" presId="urn:microsoft.com/office/officeart/2005/8/layout/radial5"/>
    <dgm:cxn modelId="{41966F54-3C25-450E-8104-04B2B9165959}" srcId="{D3864EA6-13E7-440F-948B-8118F5878A44}" destId="{813DB034-1CFA-4CE1-8536-6BC256192226}" srcOrd="0" destOrd="0" parTransId="{ED3CCD02-8D75-4A08-AD85-C5F828B29313}" sibTransId="{F3516F2D-4619-4753-A81E-130803DFBFC7}"/>
    <dgm:cxn modelId="{B78770BC-227B-404F-8185-2F70ECA32605}" srcId="{D3864EA6-13E7-440F-948B-8118F5878A44}" destId="{14E5A95F-9DC9-4E33-B709-14C57323ACAA}" srcOrd="2" destOrd="0" parTransId="{CFE62A0D-AFCB-42FF-A2F7-4127DE6E4A06}" sibTransId="{87455A86-154D-4572-BF6D-F5FEBED08194}"/>
    <dgm:cxn modelId="{4D341991-5DB3-4739-89C1-0B6A24A114E8}" type="presOf" srcId="{5418FCE5-0AC2-479F-8F47-D35F7A60BD8D}" destId="{4873F644-A37B-4263-BDD3-7D4AECF93436}" srcOrd="0" destOrd="0" presId="urn:microsoft.com/office/officeart/2005/8/layout/radial5"/>
    <dgm:cxn modelId="{7598B8A9-9332-4A2B-B5D9-CF010EBBDF46}" type="presOf" srcId="{8F21B166-5620-46A8-A5DD-72EAE361E61D}" destId="{8C992717-B056-4E89-850B-547F00D86B47}" srcOrd="1" destOrd="0" presId="urn:microsoft.com/office/officeart/2005/8/layout/radial5"/>
    <dgm:cxn modelId="{D455749F-4F4C-4295-A229-F1CAA9A84B33}" type="presOf" srcId="{C2B16F5E-4FD9-4E6C-984C-5FB34252F788}" destId="{A0AE6ABD-EFF8-41C2-907C-790C07DF522C}" srcOrd="0" destOrd="0" presId="urn:microsoft.com/office/officeart/2005/8/layout/radial5"/>
    <dgm:cxn modelId="{7EB75183-B20B-4EE8-AF71-83BA84E1BE0D}" type="presOf" srcId="{8F21B166-5620-46A8-A5DD-72EAE361E61D}" destId="{470BEB95-5498-4076-A7AD-52EA2D6058A0}" srcOrd="0" destOrd="0" presId="urn:microsoft.com/office/officeart/2005/8/layout/radial5"/>
    <dgm:cxn modelId="{33010AF7-9670-4113-8A43-897FBCF42E9F}" type="presOf" srcId="{CFE62A0D-AFCB-42FF-A2F7-4127DE6E4A06}" destId="{8999D690-D432-4F1A-B2AE-D98A61E6F24A}" srcOrd="0" destOrd="0" presId="urn:microsoft.com/office/officeart/2005/8/layout/radial5"/>
    <dgm:cxn modelId="{F98C9256-0E52-4294-AA5B-17A525F41415}" type="presOf" srcId="{813DB034-1CFA-4CE1-8536-6BC256192226}" destId="{60779230-642B-46DB-B5CA-FC2220C38859}" srcOrd="0" destOrd="0" presId="urn:microsoft.com/office/officeart/2005/8/layout/radial5"/>
    <dgm:cxn modelId="{F67B8136-3A2B-408C-9570-C50B3786C6D1}" srcId="{D3864EA6-13E7-440F-948B-8118F5878A44}" destId="{9A038BAD-1DAA-4E08-AF5C-7A535C3A31A3}" srcOrd="3" destOrd="0" parTransId="{E1D6882F-7F41-4B9B-8326-079D0B7775D3}" sibTransId="{BF904E21-59DA-42DB-BE7C-359EAF11BFDB}"/>
    <dgm:cxn modelId="{D74F0E62-DE98-4010-8B2E-1EAAA9E56350}" type="presOf" srcId="{14E5A95F-9DC9-4E33-B709-14C57323ACAA}" destId="{0B5562C5-56E9-4F94-AD9A-09B6AA6E206F}" srcOrd="0" destOrd="0" presId="urn:microsoft.com/office/officeart/2005/8/layout/radial5"/>
    <dgm:cxn modelId="{7A2CDD09-A224-4181-B0A8-F745690C8BD3}" type="presParOf" srcId="{EB09D521-9D02-4B4D-80CB-EB847731A63E}" destId="{7ADCFBEC-172E-41BB-B545-FE2085E0B744}" srcOrd="0" destOrd="0" presId="urn:microsoft.com/office/officeart/2005/8/layout/radial5"/>
    <dgm:cxn modelId="{7BB1E9F2-577C-4EDD-9E82-599DABB04466}" type="presParOf" srcId="{EB09D521-9D02-4B4D-80CB-EB847731A63E}" destId="{E09D1B4B-09AE-4B1F-A409-CE344F8F9185}" srcOrd="1" destOrd="0" presId="urn:microsoft.com/office/officeart/2005/8/layout/radial5"/>
    <dgm:cxn modelId="{E09E266F-8E22-44BE-8978-A502F4303C38}" type="presParOf" srcId="{E09D1B4B-09AE-4B1F-A409-CE344F8F9185}" destId="{79A2186A-8429-4E95-A4D2-214813090081}" srcOrd="0" destOrd="0" presId="urn:microsoft.com/office/officeart/2005/8/layout/radial5"/>
    <dgm:cxn modelId="{562B295A-BCD4-4A96-9791-82628D1E85C3}" type="presParOf" srcId="{EB09D521-9D02-4B4D-80CB-EB847731A63E}" destId="{60779230-642B-46DB-B5CA-FC2220C38859}" srcOrd="2" destOrd="0" presId="urn:microsoft.com/office/officeart/2005/8/layout/radial5"/>
    <dgm:cxn modelId="{76D43CBB-CF6F-4D01-B20F-2CB0810F3909}" type="presParOf" srcId="{EB09D521-9D02-4B4D-80CB-EB847731A63E}" destId="{4873F644-A37B-4263-BDD3-7D4AECF93436}" srcOrd="3" destOrd="0" presId="urn:microsoft.com/office/officeart/2005/8/layout/radial5"/>
    <dgm:cxn modelId="{F7130F14-C777-4C76-8C2B-D2E7B75C0D8D}" type="presParOf" srcId="{4873F644-A37B-4263-BDD3-7D4AECF93436}" destId="{AF2E0478-D773-4966-9A95-8E70AD7139B7}" srcOrd="0" destOrd="0" presId="urn:microsoft.com/office/officeart/2005/8/layout/radial5"/>
    <dgm:cxn modelId="{748C0B98-BE3C-46A0-A8A8-2AA989733D23}" type="presParOf" srcId="{EB09D521-9D02-4B4D-80CB-EB847731A63E}" destId="{8FE55D76-69B8-469D-BE4A-A0F9F69D5110}" srcOrd="4" destOrd="0" presId="urn:microsoft.com/office/officeart/2005/8/layout/radial5"/>
    <dgm:cxn modelId="{EC562C87-C506-49BA-968E-C83211612F4F}" type="presParOf" srcId="{EB09D521-9D02-4B4D-80CB-EB847731A63E}" destId="{8999D690-D432-4F1A-B2AE-D98A61E6F24A}" srcOrd="5" destOrd="0" presId="urn:microsoft.com/office/officeart/2005/8/layout/radial5"/>
    <dgm:cxn modelId="{74E4B3E6-EFC4-4928-879C-68AF32A26E78}" type="presParOf" srcId="{8999D690-D432-4F1A-B2AE-D98A61E6F24A}" destId="{5E3992B2-2FF9-4710-BC5D-D3CABAC0944B}" srcOrd="0" destOrd="0" presId="urn:microsoft.com/office/officeart/2005/8/layout/radial5"/>
    <dgm:cxn modelId="{5E7FF7E9-3D1D-4AFC-BBDA-562EA2DFF33D}" type="presParOf" srcId="{EB09D521-9D02-4B4D-80CB-EB847731A63E}" destId="{0B5562C5-56E9-4F94-AD9A-09B6AA6E206F}" srcOrd="6" destOrd="0" presId="urn:microsoft.com/office/officeart/2005/8/layout/radial5"/>
    <dgm:cxn modelId="{482138DA-A8F7-4644-ABD0-5D3B06FD4C6C}" type="presParOf" srcId="{EB09D521-9D02-4B4D-80CB-EB847731A63E}" destId="{FB0FDE60-5A66-47CD-855C-10B0ABFAFF6D}" srcOrd="7" destOrd="0" presId="urn:microsoft.com/office/officeart/2005/8/layout/radial5"/>
    <dgm:cxn modelId="{1F9B27C0-0025-46C4-8307-ED67CBCBBD87}" type="presParOf" srcId="{FB0FDE60-5A66-47CD-855C-10B0ABFAFF6D}" destId="{D9C29361-9907-4AA5-9D4C-465D8E4516DA}" srcOrd="0" destOrd="0" presId="urn:microsoft.com/office/officeart/2005/8/layout/radial5"/>
    <dgm:cxn modelId="{D3C41219-4900-4FC6-8881-A20DCF3E46D0}" type="presParOf" srcId="{EB09D521-9D02-4B4D-80CB-EB847731A63E}" destId="{492A8904-4F29-41B2-8DF6-9E5DB43B598E}" srcOrd="8" destOrd="0" presId="urn:microsoft.com/office/officeart/2005/8/layout/radial5"/>
    <dgm:cxn modelId="{3DBDDBD7-92DA-4E8E-BB11-D608C2318B3A}" type="presParOf" srcId="{EB09D521-9D02-4B4D-80CB-EB847731A63E}" destId="{470BEB95-5498-4076-A7AD-52EA2D6058A0}" srcOrd="9" destOrd="0" presId="urn:microsoft.com/office/officeart/2005/8/layout/radial5"/>
    <dgm:cxn modelId="{4207904B-D79D-4AC2-ACCC-2783E7C87CC7}" type="presParOf" srcId="{470BEB95-5498-4076-A7AD-52EA2D6058A0}" destId="{8C992717-B056-4E89-850B-547F00D86B47}" srcOrd="0" destOrd="0" presId="urn:microsoft.com/office/officeart/2005/8/layout/radial5"/>
    <dgm:cxn modelId="{D795CC3D-0275-46A9-969A-D13C2A89A371}" type="presParOf" srcId="{EB09D521-9D02-4B4D-80CB-EB847731A63E}" destId="{A0AE6ABD-EFF8-41C2-907C-790C07DF522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zh-TW" altLang="en-US" sz="2800" b="1" dirty="0" smtClean="0"/>
            <a:t>大一</a:t>
          </a:r>
          <a:endParaRPr lang="zh-TW" sz="2800" b="1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zh-TW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zh-TW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zh-TW" altLang="en-US" sz="2800" b="1" dirty="0" smtClean="0"/>
            <a:t>大二</a:t>
          </a:r>
          <a:endParaRPr lang="zh-TW" sz="2800" b="1" dirty="0"/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zh-TW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zh-TW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zh-TW" altLang="en-US" sz="2800" b="1" dirty="0" smtClean="0"/>
            <a:t>大三</a:t>
          </a:r>
          <a:endParaRPr lang="zh-TW" sz="2800" b="1" dirty="0"/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zh-TW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zh-TW" sz="2400"/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zh-TW" altLang="en-US" sz="2000" dirty="0" smtClean="0"/>
            <a:t>專業基礎課程</a:t>
          </a:r>
          <a:endParaRPr lang="zh-TW" sz="2000" dirty="0"/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zh-TW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zh-TW" sz="2400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zh-TW" altLang="en-US" sz="2800" dirty="0" smtClean="0"/>
            <a:t>大四</a:t>
          </a:r>
          <a:endParaRPr lang="zh-TW" sz="2800" dirty="0"/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zh-TW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zh-TW"/>
        </a:p>
      </dgm:t>
    </dgm:pt>
    <dgm:pt modelId="{BAD6DE81-DE4F-40EF-8526-A8F127A4BE33}">
      <dgm:prSet phldrT="[Text]" custT="1"/>
      <dgm:spPr/>
      <dgm:t>
        <a:bodyPr/>
        <a:lstStyle/>
        <a:p>
          <a:r>
            <a:rPr lang="zh-TW" altLang="en-US" sz="2000" dirty="0" smtClean="0"/>
            <a:t>專業應用課程</a:t>
          </a:r>
          <a:endParaRPr lang="zh-TW" sz="2000" dirty="0"/>
        </a:p>
      </dgm:t>
    </dgm:pt>
    <dgm:pt modelId="{3224C504-155F-4C9F-93C7-83D8D4CEC1B4}" type="parTrans" cxnId="{293E3154-15DE-4C13-93DE-664CEAB9F0AF}">
      <dgm:prSet/>
      <dgm:spPr/>
      <dgm:t>
        <a:bodyPr/>
        <a:lstStyle/>
        <a:p>
          <a:endParaRPr lang="zh-TW"/>
        </a:p>
      </dgm:t>
    </dgm:pt>
    <dgm:pt modelId="{6252B9CC-7427-40BA-B706-E629F53D4B22}" type="sibTrans" cxnId="{293E3154-15DE-4C13-93DE-664CEAB9F0AF}">
      <dgm:prSet/>
      <dgm:spPr/>
      <dgm:t>
        <a:bodyPr/>
        <a:lstStyle/>
        <a:p>
          <a:endParaRPr lang="zh-TW"/>
        </a:p>
      </dgm:t>
    </dgm:pt>
    <dgm:pt modelId="{9898FE38-DE6C-46BA-8D32-D767674AD978}">
      <dgm:prSet phldrT="[Text]" custT="1"/>
      <dgm:spPr/>
      <dgm:t>
        <a:bodyPr/>
        <a:lstStyle/>
        <a:p>
          <a:r>
            <a:rPr lang="zh-TW" altLang="en-US" sz="2000" dirty="0" smtClean="0"/>
            <a:t>專業進階課程</a:t>
          </a:r>
          <a:endParaRPr lang="zh-TW" sz="2000" dirty="0"/>
        </a:p>
      </dgm:t>
    </dgm:pt>
    <dgm:pt modelId="{6500A968-9A0E-4ACA-91E4-A3C5FA03BCC8}" type="parTrans" cxnId="{277398F3-A9DD-4822-A4A0-9408AA94EB41}">
      <dgm:prSet/>
      <dgm:spPr/>
      <dgm:t>
        <a:bodyPr/>
        <a:lstStyle/>
        <a:p>
          <a:endParaRPr lang="zh-TW"/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zh-TW"/>
        </a:p>
      </dgm:t>
    </dgm:pt>
    <dgm:pt modelId="{A39C9339-F7BC-4A9F-AF8A-3B9741B27413}">
      <dgm:prSet phldrT="[Text]" custT="1"/>
      <dgm:spPr/>
      <dgm:t>
        <a:bodyPr/>
        <a:lstStyle/>
        <a:p>
          <a:r>
            <a:rPr lang="zh-TW" altLang="en-US" sz="2000" dirty="0" smtClean="0"/>
            <a:t>基礎、通識課程</a:t>
          </a:r>
          <a:endParaRPr lang="zh-TW" sz="2000" dirty="0"/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zh-TW" sz="2400"/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zh-TW" sz="2400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  <dgm:t>
        <a:bodyPr/>
        <a:lstStyle/>
        <a:p>
          <a:endParaRPr lang="zh-TW" altLang="en-US"/>
        </a:p>
      </dgm:t>
    </dgm:pt>
    <dgm:pt modelId="{4566E19C-2577-409E-A34A-BB8B091D39D1}" type="pres">
      <dgm:prSet presAssocID="{455C831A-CCF5-4391-A2BE-9DF065D37587}" presName="arrowDiagram4" presStyleCnt="0"/>
      <dgm:spPr/>
    </dgm:pt>
    <dgm:pt modelId="{A94E7C76-C16F-47F1-B4F1-C2CF2270A7E9}" type="pres">
      <dgm:prSet presAssocID="{1E3A074B-8EC3-4AC7-ADB8-C53A583CA2D1}" presName="bullet4a" presStyleLbl="node1" presStyleIdx="0" presStyleCnt="4" custLinFactX="129" custLinFactNeighborX="100000" custLinFactNeighborY="9679"/>
      <dgm:spPr/>
    </dgm:pt>
    <dgm:pt modelId="{48F9B62B-8095-40B1-882D-7B164B0C8B69}" type="pres">
      <dgm:prSet presAssocID="{1E3A074B-8EC3-4AC7-ADB8-C53A583CA2D1}" presName="textBox4a" presStyleLbl="revTx" presStyleIdx="0" presStyleCnt="4" custScaleX="120677" custLinFactNeighborX="14676" custLinFactNeighborY="29729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0CFC4447-43F4-414D-A014-8F5BDE3BC5FF}" type="pres">
      <dgm:prSet presAssocID="{C7CCB8C4-BA8F-435B-96D2-651E5BBEE204}" presName="bullet4b" presStyleLbl="node1" presStyleIdx="1" presStyleCnt="4" custLinFactNeighborX="-8158" custLinFactNeighborY="50683"/>
      <dgm:spPr/>
    </dgm:pt>
    <dgm:pt modelId="{389CF004-91C6-4868-93F7-537D5C97980B}" type="pres">
      <dgm:prSet presAssocID="{C7CCB8C4-BA8F-435B-96D2-651E5BBEE204}" presName="textBox4b" presStyleLbl="revTx" presStyleIdx="1" presStyleCnt="4" custScaleY="81565" custLinFactNeighborX="-9999" custLinFactNeighborY="18094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8D49C94D-D2A4-4464-8383-D3C12F8B2538}" type="pres">
      <dgm:prSet presAssocID="{A75DE5EA-0E88-4A1C-B1EA-B4EE477D7AA1}" presName="bullet4c" presStyleLbl="node1" presStyleIdx="2" presStyleCnt="4" custLinFactNeighborX="-59466" custLinFactNeighborY="50213"/>
      <dgm:spPr/>
    </dgm:pt>
    <dgm:pt modelId="{5E71A06C-9747-4CAE-BA21-E9C2A4D6678D}" type="pres">
      <dgm:prSet presAssocID="{A75DE5EA-0E88-4A1C-B1EA-B4EE477D7AA1}" presName="textBox4c" presStyleLbl="revTx" presStyleIdx="2" presStyleCnt="4" custScaleY="60921" custLinFactNeighborX="-27627" custLinFactNeighborY="4121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A9227355-A6E4-4C01-AB6A-08B68C0ABB91}" type="pres">
      <dgm:prSet presAssocID="{1982B446-3706-4711-A6F1-3DC4DFE59A3A}" presName="bullet4d" presStyleLbl="node1" presStyleIdx="3" presStyleCnt="4" custLinFactNeighborX="-57095" custLinFactNeighborY="36725"/>
      <dgm:spPr/>
    </dgm:pt>
    <dgm:pt modelId="{DB2CD8C7-A5B3-49A1-81CC-0EEDDDF3DB4E}" type="pres">
      <dgm:prSet presAssocID="{1982B446-3706-4711-A6F1-3DC4DFE59A3A}" presName="textBox4d" presStyleLbl="revTx" presStyleIdx="3" presStyleCnt="4" custScaleY="64549" custLinFactNeighborX="-31716" custLinFactNeighborY="3724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</dgm:ptLst>
  <dgm:cxnLst>
    <dgm:cxn modelId="{277398F3-A9DD-4822-A4A0-9408AA94EB41}" srcId="{A75DE5EA-0E88-4A1C-B1EA-B4EE477D7AA1}" destId="{9898FE38-DE6C-46BA-8D32-D767674AD978}" srcOrd="0" destOrd="0" parTransId="{6500A968-9A0E-4ACA-91E4-A3C5FA03BCC8}" sibTransId="{15E99FBC-5B51-4114-8E0B-C26E50C78603}"/>
    <dgm:cxn modelId="{2583541F-F162-483D-B9B2-385C14B7D6E2}" type="presOf" srcId="{9898FE38-DE6C-46BA-8D32-D767674AD978}" destId="{5E71A06C-9747-4CAE-BA21-E9C2A4D6678D}" srcOrd="0" destOrd="1" presId="urn:microsoft.com/office/officeart/2005/8/layout/arrow2"/>
    <dgm:cxn modelId="{39ECB7E7-30E3-4A3C-AAF0-553A3160CF23}" type="presOf" srcId="{455C831A-CCF5-4391-A2BE-9DF065D37587}" destId="{E220828C-C958-4FCF-B52F-02D7F5D17607}" srcOrd="0" destOrd="0" presId="urn:microsoft.com/office/officeart/2005/8/layout/arrow2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FC06516A-52A5-4D36-B302-CBA7ED53FA18}" type="presOf" srcId="{C7CCB8C4-BA8F-435B-96D2-651E5BBEE204}" destId="{389CF004-91C6-4868-93F7-537D5C97980B}" srcOrd="0" destOrd="0" presId="urn:microsoft.com/office/officeart/2005/8/layout/arrow2"/>
    <dgm:cxn modelId="{6686FD9E-DB1E-41A9-BB5F-188F3F8748F3}" type="presOf" srcId="{A39C9339-F7BC-4A9F-AF8A-3B9741B27413}" destId="{48F9B62B-8095-40B1-882D-7B164B0C8B69}" srcOrd="0" destOrd="1" presId="urn:microsoft.com/office/officeart/2005/8/layout/arrow2"/>
    <dgm:cxn modelId="{FF43409D-6490-4DAC-9843-57BD11235D92}" type="presOf" srcId="{1E3A074B-8EC3-4AC7-ADB8-C53A583CA2D1}" destId="{48F9B62B-8095-40B1-882D-7B164B0C8B69}" srcOrd="0" destOrd="0" presId="urn:microsoft.com/office/officeart/2005/8/layout/arrow2"/>
    <dgm:cxn modelId="{3C905DEF-E67D-4C40-B05D-4060669E3B98}" type="presOf" srcId="{A75DE5EA-0E88-4A1C-B1EA-B4EE477D7AA1}" destId="{5E71A06C-9747-4CAE-BA21-E9C2A4D6678D}" srcOrd="0" destOrd="0" presId="urn:microsoft.com/office/officeart/2005/8/layout/arrow2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FE1744AC-C004-4578-94B6-93CA8D33C9E8}" type="presOf" srcId="{1982B446-3706-4711-A6F1-3DC4DFE59A3A}" destId="{DB2CD8C7-A5B3-49A1-81CC-0EEDDDF3DB4E}" srcOrd="0" destOrd="0" presId="urn:microsoft.com/office/officeart/2005/8/layout/arrow2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FDF899A6-3BC3-4400-9E4F-5AFB1A844A3B}" type="presOf" srcId="{BAD6DE81-DE4F-40EF-8526-A8F127A4BE33}" destId="{DB2CD8C7-A5B3-49A1-81CC-0EEDDDF3DB4E}" srcOrd="0" destOrd="1" presId="urn:microsoft.com/office/officeart/2005/8/layout/arrow2"/>
    <dgm:cxn modelId="{293E3154-15DE-4C13-93DE-664CEAB9F0AF}" srcId="{1982B446-3706-4711-A6F1-3DC4DFE59A3A}" destId="{BAD6DE81-DE4F-40EF-8526-A8F127A4BE33}" srcOrd="0" destOrd="0" parTransId="{3224C504-155F-4C9F-93C7-83D8D4CEC1B4}" sibTransId="{6252B9CC-7427-40BA-B706-E629F53D4B22}"/>
    <dgm:cxn modelId="{F0DD8F9B-E674-4A01-8891-20D1632F36B0}" type="presOf" srcId="{5175B6B0-3CA6-4535-A09B-108E0999A356}" destId="{389CF004-91C6-4868-93F7-537D5C97980B}" srcOrd="0" destOrd="1" presId="urn:microsoft.com/office/officeart/2005/8/layout/arrow2"/>
    <dgm:cxn modelId="{CDB3CFA4-6064-4BD5-9F4C-2C85AFCC5E37}" type="presParOf" srcId="{E220828C-C958-4FCF-B52F-02D7F5D17607}" destId="{82ED47FD-CD8E-4EC8-A7E3-BF3AC4BC5C1A}" srcOrd="0" destOrd="0" presId="urn:microsoft.com/office/officeart/2005/8/layout/arrow2"/>
    <dgm:cxn modelId="{019C372E-51B0-4A64-8D12-B92827204091}" type="presParOf" srcId="{E220828C-C958-4FCF-B52F-02D7F5D17607}" destId="{4566E19C-2577-409E-A34A-BB8B091D39D1}" srcOrd="1" destOrd="0" presId="urn:microsoft.com/office/officeart/2005/8/layout/arrow2"/>
    <dgm:cxn modelId="{F63AFE94-9D44-4F29-B597-D95FB9299962}" type="presParOf" srcId="{4566E19C-2577-409E-A34A-BB8B091D39D1}" destId="{A94E7C76-C16F-47F1-B4F1-C2CF2270A7E9}" srcOrd="0" destOrd="0" presId="urn:microsoft.com/office/officeart/2005/8/layout/arrow2"/>
    <dgm:cxn modelId="{BA13245D-CFE8-45D3-9491-2DAB17EF0D6E}" type="presParOf" srcId="{4566E19C-2577-409E-A34A-BB8B091D39D1}" destId="{48F9B62B-8095-40B1-882D-7B164B0C8B69}" srcOrd="1" destOrd="0" presId="urn:microsoft.com/office/officeart/2005/8/layout/arrow2"/>
    <dgm:cxn modelId="{DB1146F8-D39D-414A-9CF9-6A190489E3D5}" type="presParOf" srcId="{4566E19C-2577-409E-A34A-BB8B091D39D1}" destId="{0CFC4447-43F4-414D-A014-8F5BDE3BC5FF}" srcOrd="2" destOrd="0" presId="urn:microsoft.com/office/officeart/2005/8/layout/arrow2"/>
    <dgm:cxn modelId="{4EAE93DF-D1D8-439F-A7A4-04F4ADC77F35}" type="presParOf" srcId="{4566E19C-2577-409E-A34A-BB8B091D39D1}" destId="{389CF004-91C6-4868-93F7-537D5C97980B}" srcOrd="3" destOrd="0" presId="urn:microsoft.com/office/officeart/2005/8/layout/arrow2"/>
    <dgm:cxn modelId="{DF36619F-1E30-48CA-99BE-7AE13179E737}" type="presParOf" srcId="{4566E19C-2577-409E-A34A-BB8B091D39D1}" destId="{8D49C94D-D2A4-4464-8383-D3C12F8B2538}" srcOrd="4" destOrd="0" presId="urn:microsoft.com/office/officeart/2005/8/layout/arrow2"/>
    <dgm:cxn modelId="{2273E46E-B1C6-4185-AEA7-543C97CE2939}" type="presParOf" srcId="{4566E19C-2577-409E-A34A-BB8B091D39D1}" destId="{5E71A06C-9747-4CAE-BA21-E9C2A4D6678D}" srcOrd="5" destOrd="0" presId="urn:microsoft.com/office/officeart/2005/8/layout/arrow2"/>
    <dgm:cxn modelId="{D524FB1C-816C-4B96-A0A1-480BF199AA9B}" type="presParOf" srcId="{4566E19C-2577-409E-A34A-BB8B091D39D1}" destId="{A9227355-A6E4-4C01-AB6A-08B68C0ABB91}" srcOrd="6" destOrd="0" presId="urn:microsoft.com/office/officeart/2005/8/layout/arrow2"/>
    <dgm:cxn modelId="{FD2DA74F-B5FE-44FB-8CF1-2D7D93C839E9}" type="presParOf" srcId="{4566E19C-2577-409E-A34A-BB8B091D39D1}" destId="{DB2CD8C7-A5B3-49A1-81CC-0EEDDDF3DB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D982B-F274-4BA3-8F19-028AA15117A4}" type="doc">
      <dgm:prSet loTypeId="urn:microsoft.com/office/officeart/2005/8/layout/chevron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/>
        </a:p>
      </dgm:t>
    </dgm:pt>
    <dgm:pt modelId="{7BF07599-40A3-43F8-B74C-B9C9D197B9C8}">
      <dgm:prSet phldrT="[Text]" custT="1"/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第一階段</a:t>
          </a:r>
          <a:endParaRPr lang="en-US" altLang="zh-TW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zh-TW" alt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電腦選課</a:t>
          </a:r>
          <a:endParaRPr lang="zh-TW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A33227-C3A2-40A7-900E-1D070E545DAC}" type="parTrans" cxnId="{B0DAC2FD-EDA1-441B-A845-0C1964D6B924}">
      <dgm:prSet/>
      <dgm:spPr/>
      <dgm:t>
        <a:bodyPr/>
        <a:lstStyle/>
        <a:p>
          <a:endParaRPr lang="zh-TW" sz="2800" b="1"/>
        </a:p>
      </dgm:t>
    </dgm:pt>
    <dgm:pt modelId="{347A4B58-92E3-49B2-BBF5-15BF5A0F478B}" type="sibTrans" cxnId="{B0DAC2FD-EDA1-441B-A845-0C1964D6B924}">
      <dgm:prSet/>
      <dgm:spPr/>
      <dgm:t>
        <a:bodyPr/>
        <a:lstStyle/>
        <a:p>
          <a:endParaRPr lang="zh-TW" sz="2800" b="1"/>
        </a:p>
      </dgm:t>
    </dgm:pt>
    <dgm:pt modelId="{964A18CD-1B5D-4A7E-B182-2927E17348E0}">
      <dgm:prSet phldrT="[Text]" custT="1"/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電腦抽籤</a:t>
          </a:r>
          <a:endParaRPr lang="zh-TW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C13AAE-4246-46D9-9B6E-D27D7FCA92D1}" type="parTrans" cxnId="{57D1E1FE-AB13-4507-B39B-15BDE576AB21}">
      <dgm:prSet/>
      <dgm:spPr/>
      <dgm:t>
        <a:bodyPr/>
        <a:lstStyle/>
        <a:p>
          <a:endParaRPr lang="zh-TW" sz="2800" b="1"/>
        </a:p>
      </dgm:t>
    </dgm:pt>
    <dgm:pt modelId="{63F601AF-EA35-4E0A-A9D9-C60ACFB6BC55}" type="sibTrans" cxnId="{57D1E1FE-AB13-4507-B39B-15BDE576AB21}">
      <dgm:prSet/>
      <dgm:spPr/>
      <dgm:t>
        <a:bodyPr/>
        <a:lstStyle/>
        <a:p>
          <a:endParaRPr lang="zh-TW" sz="2800" b="1"/>
        </a:p>
      </dgm:t>
    </dgm:pt>
    <dgm:pt modelId="{25761703-EE26-4CA8-B049-3F157889CE06}">
      <dgm:prSet phldrT="[Text]" custT="1"/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第二階段</a:t>
          </a:r>
          <a:endParaRPr lang="en-US" altLang="zh-TW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zh-TW" alt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電腦選課</a:t>
          </a:r>
          <a:endParaRPr lang="zh-TW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E1D751-E7E3-4E30-AC49-4C8227478F52}" type="parTrans" cxnId="{B4023F34-1758-4145-893F-044E6D16D52E}">
      <dgm:prSet/>
      <dgm:spPr/>
      <dgm:t>
        <a:bodyPr/>
        <a:lstStyle/>
        <a:p>
          <a:endParaRPr lang="zh-TW" sz="2800" b="1"/>
        </a:p>
      </dgm:t>
    </dgm:pt>
    <dgm:pt modelId="{B74F6A51-714F-4AA7-B42B-E7F20847B954}" type="sibTrans" cxnId="{B4023F34-1758-4145-893F-044E6D16D52E}">
      <dgm:prSet/>
      <dgm:spPr/>
      <dgm:t>
        <a:bodyPr/>
        <a:lstStyle/>
        <a:p>
          <a:endParaRPr lang="zh-TW" sz="2800" b="1"/>
        </a:p>
      </dgm:t>
    </dgm:pt>
    <dgm:pt modelId="{E731978B-F94B-47D7-AFDE-5668EE8523C9}">
      <dgm:prSet custT="1"/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第三階段</a:t>
          </a:r>
          <a:endParaRPr lang="en-US" altLang="zh-TW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zh-TW" alt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電腦選課</a:t>
          </a:r>
          <a:endParaRPr lang="zh-TW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7D0D83-196D-4ACE-95D8-CD164212347B}" type="parTrans" cxnId="{4F7CA4AE-94FE-4378-A583-281ED01F3A26}">
      <dgm:prSet/>
      <dgm:spPr/>
      <dgm:t>
        <a:bodyPr/>
        <a:lstStyle/>
        <a:p>
          <a:endParaRPr lang="zh-TW" sz="2800" b="1"/>
        </a:p>
      </dgm:t>
    </dgm:pt>
    <dgm:pt modelId="{EE1B103E-6B40-4F05-8FE6-0D6F6D6931A3}" type="sibTrans" cxnId="{4F7CA4AE-94FE-4378-A583-281ED01F3A26}">
      <dgm:prSet/>
      <dgm:spPr/>
      <dgm:t>
        <a:bodyPr/>
        <a:lstStyle/>
        <a:p>
          <a:endParaRPr lang="zh-TW" sz="2800" b="1"/>
        </a:p>
      </dgm:t>
    </dgm:pt>
    <dgm:pt modelId="{7C19AAB1-C07F-4794-998C-67B1F7560076}">
      <dgm:prSet custT="1"/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期中退選</a:t>
          </a:r>
          <a:endParaRPr lang="zh-TW" altLang="en-US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F74FBF-1570-432D-83CB-B1F9A3BA3BA0}" type="parTrans" cxnId="{5E6B6AB7-81C3-4498-AE68-09E0EBD204BD}">
      <dgm:prSet/>
      <dgm:spPr/>
      <dgm:t>
        <a:bodyPr/>
        <a:lstStyle/>
        <a:p>
          <a:endParaRPr lang="zh-TW" altLang="en-US" b="1"/>
        </a:p>
      </dgm:t>
    </dgm:pt>
    <dgm:pt modelId="{328E36DE-FF62-407C-8E90-5714265299BE}" type="sibTrans" cxnId="{5E6B6AB7-81C3-4498-AE68-09E0EBD204BD}">
      <dgm:prSet/>
      <dgm:spPr/>
      <dgm:t>
        <a:bodyPr/>
        <a:lstStyle/>
        <a:p>
          <a:endParaRPr lang="zh-TW" altLang="en-US" b="1"/>
        </a:p>
      </dgm:t>
    </dgm:pt>
    <dgm:pt modelId="{83BF0D0E-CEE2-4D71-A59A-24428141268C}" type="pres">
      <dgm:prSet presAssocID="{8BBD982B-F274-4BA3-8F19-028AA15117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372AB35D-7F85-4F08-9397-AA61FB00442A}" type="pres">
      <dgm:prSet presAssocID="{7BF07599-40A3-43F8-B74C-B9C9D197B9C8}" presName="parTxOnly" presStyleLbl="node1" presStyleIdx="0" presStyleCnt="5" custLinFactNeighborX="-217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1F777585-BE73-4FF0-B2F3-AF881F23F55D}" type="pres">
      <dgm:prSet presAssocID="{347A4B58-92E3-49B2-BBF5-15BF5A0F478B}" presName="parTxOnlySpace" presStyleCnt="0"/>
      <dgm:spPr/>
      <dgm:t>
        <a:bodyPr/>
        <a:lstStyle/>
        <a:p>
          <a:endParaRPr lang="zh-TW"/>
        </a:p>
      </dgm:t>
    </dgm:pt>
    <dgm:pt modelId="{43FF70E3-3B35-4DF9-A907-606680DFC178}" type="pres">
      <dgm:prSet presAssocID="{964A18CD-1B5D-4A7E-B182-2927E17348E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9A80ACDF-AC15-4B39-99F9-7A6A02E1B5CD}" type="pres">
      <dgm:prSet presAssocID="{63F601AF-EA35-4E0A-A9D9-C60ACFB6BC55}" presName="parTxOnlySpace" presStyleCnt="0"/>
      <dgm:spPr/>
      <dgm:t>
        <a:bodyPr/>
        <a:lstStyle/>
        <a:p>
          <a:endParaRPr lang="zh-TW"/>
        </a:p>
      </dgm:t>
    </dgm:pt>
    <dgm:pt modelId="{40E75915-E9B1-4ABD-839B-3CFD5E25D23D}" type="pres">
      <dgm:prSet presAssocID="{25761703-EE26-4CA8-B049-3F157889CE0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3AD7AFE4-5A8A-4232-8024-F2443FC198F5}" type="pres">
      <dgm:prSet presAssocID="{B74F6A51-714F-4AA7-B42B-E7F20847B954}" presName="parTxOnlySpace" presStyleCnt="0"/>
      <dgm:spPr/>
      <dgm:t>
        <a:bodyPr/>
        <a:lstStyle/>
        <a:p>
          <a:endParaRPr lang="zh-TW"/>
        </a:p>
      </dgm:t>
    </dgm:pt>
    <dgm:pt modelId="{D3FAEA15-74EA-44F0-B324-8062485B62BB}" type="pres">
      <dgm:prSet presAssocID="{E731978B-F94B-47D7-AFDE-5668EE8523C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D048B408-E526-46DF-B4A3-A90297D21736}" type="pres">
      <dgm:prSet presAssocID="{EE1B103E-6B40-4F05-8FE6-0D6F6D6931A3}" presName="parTxOnlySpace" presStyleCnt="0"/>
      <dgm:spPr/>
    </dgm:pt>
    <dgm:pt modelId="{466800F8-E85D-47A2-BE3F-70A2221952A1}" type="pres">
      <dgm:prSet presAssocID="{7C19AAB1-C07F-4794-998C-67B1F756007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14256C-D0C1-4AE8-86E1-FCDD98CAED57}" type="presOf" srcId="{7BF07599-40A3-43F8-B74C-B9C9D197B9C8}" destId="{372AB35D-7F85-4F08-9397-AA61FB00442A}" srcOrd="0" destOrd="0" presId="urn:microsoft.com/office/officeart/2005/8/layout/chevron1"/>
    <dgm:cxn modelId="{682E7548-4AF8-4921-B629-7B3FC43AEF53}" type="presOf" srcId="{8BBD982B-F274-4BA3-8F19-028AA15117A4}" destId="{83BF0D0E-CEE2-4D71-A59A-24428141268C}" srcOrd="0" destOrd="0" presId="urn:microsoft.com/office/officeart/2005/8/layout/chevron1"/>
    <dgm:cxn modelId="{5BD3BC0C-F340-45F1-84AE-4BCFD4CE153D}" type="presOf" srcId="{964A18CD-1B5D-4A7E-B182-2927E17348E0}" destId="{43FF70E3-3B35-4DF9-A907-606680DFC178}" srcOrd="0" destOrd="0" presId="urn:microsoft.com/office/officeart/2005/8/layout/chevron1"/>
    <dgm:cxn modelId="{4F7CA4AE-94FE-4378-A583-281ED01F3A26}" srcId="{8BBD982B-F274-4BA3-8F19-028AA15117A4}" destId="{E731978B-F94B-47D7-AFDE-5668EE8523C9}" srcOrd="3" destOrd="0" parTransId="{347D0D83-196D-4ACE-95D8-CD164212347B}" sibTransId="{EE1B103E-6B40-4F05-8FE6-0D6F6D6931A3}"/>
    <dgm:cxn modelId="{26C38BF4-4B94-48CF-88CB-FF04976E499A}" type="presOf" srcId="{7C19AAB1-C07F-4794-998C-67B1F7560076}" destId="{466800F8-E85D-47A2-BE3F-70A2221952A1}" srcOrd="0" destOrd="0" presId="urn:microsoft.com/office/officeart/2005/8/layout/chevron1"/>
    <dgm:cxn modelId="{B0DAC2FD-EDA1-441B-A845-0C1964D6B924}" srcId="{8BBD982B-F274-4BA3-8F19-028AA15117A4}" destId="{7BF07599-40A3-43F8-B74C-B9C9D197B9C8}" srcOrd="0" destOrd="0" parTransId="{05A33227-C3A2-40A7-900E-1D070E545DAC}" sibTransId="{347A4B58-92E3-49B2-BBF5-15BF5A0F478B}"/>
    <dgm:cxn modelId="{57D1E1FE-AB13-4507-B39B-15BDE576AB21}" srcId="{8BBD982B-F274-4BA3-8F19-028AA15117A4}" destId="{964A18CD-1B5D-4A7E-B182-2927E17348E0}" srcOrd="1" destOrd="0" parTransId="{90C13AAE-4246-46D9-9B6E-D27D7FCA92D1}" sibTransId="{63F601AF-EA35-4E0A-A9D9-C60ACFB6BC55}"/>
    <dgm:cxn modelId="{61E93191-42D8-4310-AABD-F14895C93665}" type="presOf" srcId="{25761703-EE26-4CA8-B049-3F157889CE06}" destId="{40E75915-E9B1-4ABD-839B-3CFD5E25D23D}" srcOrd="0" destOrd="0" presId="urn:microsoft.com/office/officeart/2005/8/layout/chevron1"/>
    <dgm:cxn modelId="{5E6B6AB7-81C3-4498-AE68-09E0EBD204BD}" srcId="{8BBD982B-F274-4BA3-8F19-028AA15117A4}" destId="{7C19AAB1-C07F-4794-998C-67B1F7560076}" srcOrd="4" destOrd="0" parTransId="{02F74FBF-1570-432D-83CB-B1F9A3BA3BA0}" sibTransId="{328E36DE-FF62-407C-8E90-5714265299BE}"/>
    <dgm:cxn modelId="{DC056326-DA74-4287-8DA6-B9ACBF790071}" type="presOf" srcId="{E731978B-F94B-47D7-AFDE-5668EE8523C9}" destId="{D3FAEA15-74EA-44F0-B324-8062485B62BB}" srcOrd="0" destOrd="0" presId="urn:microsoft.com/office/officeart/2005/8/layout/chevron1"/>
    <dgm:cxn modelId="{B4023F34-1758-4145-893F-044E6D16D52E}" srcId="{8BBD982B-F274-4BA3-8F19-028AA15117A4}" destId="{25761703-EE26-4CA8-B049-3F157889CE06}" srcOrd="2" destOrd="0" parTransId="{5EE1D751-E7E3-4E30-AC49-4C8227478F52}" sibTransId="{B74F6A51-714F-4AA7-B42B-E7F20847B954}"/>
    <dgm:cxn modelId="{280D22C6-B6D2-4FD3-9121-2EFE14CE7E5B}" type="presParOf" srcId="{83BF0D0E-CEE2-4D71-A59A-24428141268C}" destId="{372AB35D-7F85-4F08-9397-AA61FB00442A}" srcOrd="0" destOrd="0" presId="urn:microsoft.com/office/officeart/2005/8/layout/chevron1"/>
    <dgm:cxn modelId="{83DC8695-2CAB-4356-AF12-3890FCC37D91}" type="presParOf" srcId="{83BF0D0E-CEE2-4D71-A59A-24428141268C}" destId="{1F777585-BE73-4FF0-B2F3-AF881F23F55D}" srcOrd="1" destOrd="0" presId="urn:microsoft.com/office/officeart/2005/8/layout/chevron1"/>
    <dgm:cxn modelId="{E1FB86A3-FC17-4D1C-A8E8-927A844C29BA}" type="presParOf" srcId="{83BF0D0E-CEE2-4D71-A59A-24428141268C}" destId="{43FF70E3-3B35-4DF9-A907-606680DFC178}" srcOrd="2" destOrd="0" presId="urn:microsoft.com/office/officeart/2005/8/layout/chevron1"/>
    <dgm:cxn modelId="{F99CD650-CFFC-4CDB-996A-F855E8179997}" type="presParOf" srcId="{83BF0D0E-CEE2-4D71-A59A-24428141268C}" destId="{9A80ACDF-AC15-4B39-99F9-7A6A02E1B5CD}" srcOrd="3" destOrd="0" presId="urn:microsoft.com/office/officeart/2005/8/layout/chevron1"/>
    <dgm:cxn modelId="{C6FA9EBA-14A9-48E5-B9BB-DA02EF6648A3}" type="presParOf" srcId="{83BF0D0E-CEE2-4D71-A59A-24428141268C}" destId="{40E75915-E9B1-4ABD-839B-3CFD5E25D23D}" srcOrd="4" destOrd="0" presId="urn:microsoft.com/office/officeart/2005/8/layout/chevron1"/>
    <dgm:cxn modelId="{AE8E3189-1669-4505-AC2F-437FB7BD0243}" type="presParOf" srcId="{83BF0D0E-CEE2-4D71-A59A-24428141268C}" destId="{3AD7AFE4-5A8A-4232-8024-F2443FC198F5}" srcOrd="5" destOrd="0" presId="urn:microsoft.com/office/officeart/2005/8/layout/chevron1"/>
    <dgm:cxn modelId="{0FAD4CD9-20C3-45A0-9911-6E5A4EDE3749}" type="presParOf" srcId="{83BF0D0E-CEE2-4D71-A59A-24428141268C}" destId="{D3FAEA15-74EA-44F0-B324-8062485B62BB}" srcOrd="6" destOrd="0" presId="urn:microsoft.com/office/officeart/2005/8/layout/chevron1"/>
    <dgm:cxn modelId="{98702BC5-F6E2-45F8-83E0-E1A5A0DABA01}" type="presParOf" srcId="{83BF0D0E-CEE2-4D71-A59A-24428141268C}" destId="{D048B408-E526-46DF-B4A3-A90297D21736}" srcOrd="7" destOrd="0" presId="urn:microsoft.com/office/officeart/2005/8/layout/chevron1"/>
    <dgm:cxn modelId="{1F1D9BFD-8A09-4810-8F10-D10DD59E8EE9}" type="presParOf" srcId="{83BF0D0E-CEE2-4D71-A59A-24428141268C}" destId="{466800F8-E85D-47A2-BE3F-70A2221952A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CFBEC-172E-41BB-B545-FE2085E0B744}">
      <dsp:nvSpPr>
        <dsp:cNvPr id="0" name=""/>
        <dsp:cNvSpPr/>
      </dsp:nvSpPr>
      <dsp:spPr>
        <a:xfrm>
          <a:off x="3337689" y="1658658"/>
          <a:ext cx="1668520" cy="166852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rgbClr val="FFFF99"/>
            </a:gs>
            <a:gs pos="100000">
              <a:srgbClr val="FFC000"/>
            </a:gs>
          </a:gsLst>
          <a:path path="circle">
            <a:fillToRect l="-40000" t="-90000" r="140000" b="190000"/>
          </a:path>
        </a:gradFill>
        <a:ln w="38100">
          <a:solidFill>
            <a:srgbClr val="FF0000"/>
          </a:solidFill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課業</a:t>
          </a:r>
          <a:endParaRPr lang="en-US" altLang="zh-TW" sz="24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(</a:t>
          </a:r>
          <a:r>
            <a:rPr lang="zh-TW" altLang="en-US" sz="2400" b="1" kern="1200" dirty="0" smtClean="0"/>
            <a:t>育</a:t>
          </a:r>
          <a:r>
            <a:rPr lang="en-US" altLang="zh-TW" sz="2400" b="1" kern="1200" dirty="0" smtClean="0"/>
            <a:t>)</a:t>
          </a:r>
          <a:endParaRPr lang="zh-TW" sz="2400" b="1" kern="1200" dirty="0"/>
        </a:p>
      </dsp:txBody>
      <dsp:txXfrm>
        <a:off x="3582038" y="1903007"/>
        <a:ext cx="1179822" cy="1179822"/>
      </dsp:txXfrm>
    </dsp:sp>
    <dsp:sp modelId="{E09D1B4B-09AE-4B1F-A409-CE344F8F9185}">
      <dsp:nvSpPr>
        <dsp:cNvPr id="0" name=""/>
        <dsp:cNvSpPr/>
      </dsp:nvSpPr>
      <dsp:spPr>
        <a:xfrm rot="16200000">
          <a:off x="4111020" y="1324472"/>
          <a:ext cx="121859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4129299" y="1431820"/>
        <a:ext cx="85301" cy="267209"/>
      </dsp:txXfrm>
    </dsp:sp>
    <dsp:sp modelId="{60779230-642B-46DB-B5CA-FC2220C38859}">
      <dsp:nvSpPr>
        <dsp:cNvPr id="0" name=""/>
        <dsp:cNvSpPr/>
      </dsp:nvSpPr>
      <dsp:spPr>
        <a:xfrm>
          <a:off x="3401741" y="-111682"/>
          <a:ext cx="1540417" cy="1540417"/>
        </a:xfrm>
        <a:prstGeom prst="ellipse">
          <a:avLst/>
        </a:prstGeom>
        <a:gradFill rotWithShape="0">
          <a:gsLst>
            <a:gs pos="0">
              <a:srgbClr val="7030A0">
                <a:lumMod val="98000"/>
              </a:srgb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食</a:t>
          </a:r>
          <a:endParaRPr lang="zh-TW" sz="1100" kern="1200" dirty="0"/>
        </a:p>
      </dsp:txBody>
      <dsp:txXfrm>
        <a:off x="3627330" y="113907"/>
        <a:ext cx="1089239" cy="1089239"/>
      </dsp:txXfrm>
    </dsp:sp>
    <dsp:sp modelId="{4873F644-A37B-4263-BDD3-7D4AECF93436}">
      <dsp:nvSpPr>
        <dsp:cNvPr id="0" name=""/>
        <dsp:cNvSpPr/>
      </dsp:nvSpPr>
      <dsp:spPr>
        <a:xfrm rot="20520000">
          <a:off x="5010503" y="1977985"/>
          <a:ext cx="121859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5011398" y="2072703"/>
        <a:ext cx="85301" cy="267209"/>
      </dsp:txXfrm>
    </dsp:sp>
    <dsp:sp modelId="{8FE55D76-69B8-469D-BE4A-A0F9F69D5110}">
      <dsp:nvSpPr>
        <dsp:cNvPr id="0" name=""/>
        <dsp:cNvSpPr/>
      </dsp:nvSpPr>
      <dsp:spPr>
        <a:xfrm>
          <a:off x="5146351" y="1155851"/>
          <a:ext cx="1540417" cy="1540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100000">
              <a:srgbClr val="FF0000">
                <a:lumMod val="30000"/>
                <a:lumOff val="7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pc="-10" baseline="0" dirty="0" smtClean="0"/>
            <a:t>衣</a:t>
          </a:r>
          <a:endParaRPr lang="zh-TW" sz="2400" b="1" kern="1200" spc="-10" baseline="0" dirty="0"/>
        </a:p>
      </dsp:txBody>
      <dsp:txXfrm>
        <a:off x="5371940" y="1381440"/>
        <a:ext cx="1089239" cy="1089239"/>
      </dsp:txXfrm>
    </dsp:sp>
    <dsp:sp modelId="{8999D690-D432-4F1A-B2AE-D98A61E6F24A}">
      <dsp:nvSpPr>
        <dsp:cNvPr id="0" name=""/>
        <dsp:cNvSpPr/>
      </dsp:nvSpPr>
      <dsp:spPr>
        <a:xfrm rot="3240000">
          <a:off x="4666931" y="3035391"/>
          <a:ext cx="121859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4674466" y="3109672"/>
        <a:ext cx="85301" cy="267209"/>
      </dsp:txXfrm>
    </dsp:sp>
    <dsp:sp modelId="{0B5562C5-56E9-4F94-AD9A-09B6AA6E206F}">
      <dsp:nvSpPr>
        <dsp:cNvPr id="0" name=""/>
        <dsp:cNvSpPr/>
      </dsp:nvSpPr>
      <dsp:spPr>
        <a:xfrm>
          <a:off x="4479969" y="3206764"/>
          <a:ext cx="1540417" cy="1540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100000">
              <a:srgbClr val="FFC000">
                <a:lumMod val="59000"/>
                <a:lumOff val="41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住</a:t>
          </a:r>
          <a:endParaRPr lang="zh-TW" sz="2400" kern="1200" dirty="0"/>
        </a:p>
      </dsp:txBody>
      <dsp:txXfrm>
        <a:off x="4705558" y="3432353"/>
        <a:ext cx="1089239" cy="1089239"/>
      </dsp:txXfrm>
    </dsp:sp>
    <dsp:sp modelId="{FB0FDE60-5A66-47CD-855C-10B0ABFAFF6D}">
      <dsp:nvSpPr>
        <dsp:cNvPr id="0" name=""/>
        <dsp:cNvSpPr/>
      </dsp:nvSpPr>
      <dsp:spPr>
        <a:xfrm rot="7560000">
          <a:off x="3555109" y="3035391"/>
          <a:ext cx="121859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 rot="10800000">
        <a:off x="3584132" y="3109672"/>
        <a:ext cx="85301" cy="267209"/>
      </dsp:txXfrm>
    </dsp:sp>
    <dsp:sp modelId="{492A8904-4F29-41B2-8DF6-9E5DB43B598E}">
      <dsp:nvSpPr>
        <dsp:cNvPr id="0" name=""/>
        <dsp:cNvSpPr/>
      </dsp:nvSpPr>
      <dsp:spPr>
        <a:xfrm>
          <a:off x="2323512" y="3206764"/>
          <a:ext cx="1540417" cy="1540417"/>
        </a:xfrm>
        <a:prstGeom prst="ellipse">
          <a:avLst/>
        </a:prstGeom>
        <a:gradFill rotWithShape="0">
          <a:gsLst>
            <a:gs pos="0">
              <a:srgbClr val="99FF99"/>
            </a:gs>
            <a:gs pos="100000">
              <a:schemeClr val="bg1"/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行</a:t>
          </a:r>
          <a:endParaRPr lang="zh-TW" sz="2400" kern="1200" dirty="0"/>
        </a:p>
      </dsp:txBody>
      <dsp:txXfrm>
        <a:off x="2549101" y="3432353"/>
        <a:ext cx="1089239" cy="1089239"/>
      </dsp:txXfrm>
    </dsp:sp>
    <dsp:sp modelId="{470BEB95-5498-4076-A7AD-52EA2D6058A0}">
      <dsp:nvSpPr>
        <dsp:cNvPr id="0" name=""/>
        <dsp:cNvSpPr/>
      </dsp:nvSpPr>
      <dsp:spPr>
        <a:xfrm rot="11880000">
          <a:off x="3211536" y="1977985"/>
          <a:ext cx="121859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 rot="10800000">
        <a:off x="3247199" y="2072703"/>
        <a:ext cx="85301" cy="267209"/>
      </dsp:txXfrm>
    </dsp:sp>
    <dsp:sp modelId="{A0AE6ABD-EFF8-41C2-907C-790C07DF522C}">
      <dsp:nvSpPr>
        <dsp:cNvPr id="0" name=""/>
        <dsp:cNvSpPr/>
      </dsp:nvSpPr>
      <dsp:spPr>
        <a:xfrm>
          <a:off x="1657130" y="1155851"/>
          <a:ext cx="1540417" cy="1540417"/>
        </a:xfrm>
        <a:prstGeom prst="ellipse">
          <a:avLst/>
        </a:prstGeom>
        <a:gradFill rotWithShape="0">
          <a:gsLst>
            <a:gs pos="0">
              <a:srgbClr val="0066FF">
                <a:lumMod val="64000"/>
                <a:lumOff val="36000"/>
              </a:srgb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樂</a:t>
          </a:r>
          <a:endParaRPr lang="zh-TW" sz="2400" kern="1200" dirty="0"/>
        </a:p>
      </dsp:txBody>
      <dsp:txXfrm>
        <a:off x="1882719" y="1381440"/>
        <a:ext cx="1089239" cy="1089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650026" y="358817"/>
          <a:ext cx="8952255" cy="55465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E7C76-C16F-47F1-B4F1-C2CF2270A7E9}">
      <dsp:nvSpPr>
        <dsp:cNvPr id="0" name=""/>
        <dsp:cNvSpPr/>
      </dsp:nvSpPr>
      <dsp:spPr>
        <a:xfrm>
          <a:off x="1222380" y="4725454"/>
          <a:ext cx="237236" cy="237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9B62B-8095-40B1-882D-7B164B0C8B69}">
      <dsp:nvSpPr>
        <dsp:cNvPr id="0" name=""/>
        <dsp:cNvSpPr/>
      </dsp:nvSpPr>
      <dsp:spPr>
        <a:xfrm>
          <a:off x="1179961" y="5179927"/>
          <a:ext cx="2128498" cy="153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0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大一</a:t>
          </a:r>
          <a:endParaRPr lang="zh-TW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基礎、通識課程</a:t>
          </a:r>
          <a:endParaRPr lang="zh-TW" sz="2000" kern="1200" dirty="0"/>
        </a:p>
      </dsp:txBody>
      <dsp:txXfrm>
        <a:off x="1179961" y="5179927"/>
        <a:ext cx="2128498" cy="1534298"/>
      </dsp:txXfrm>
    </dsp:sp>
    <dsp:sp modelId="{0CFC4447-43F4-414D-A014-8F5BDE3BC5FF}">
      <dsp:nvSpPr>
        <dsp:cNvPr id="0" name=""/>
        <dsp:cNvSpPr/>
      </dsp:nvSpPr>
      <dsp:spPr>
        <a:xfrm>
          <a:off x="2627304" y="3412116"/>
          <a:ext cx="412584" cy="412584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CF004-91C6-4868-93F7-537D5C97980B}">
      <dsp:nvSpPr>
        <dsp:cNvPr id="0" name=""/>
        <dsp:cNvSpPr/>
      </dsp:nvSpPr>
      <dsp:spPr>
        <a:xfrm>
          <a:off x="2650669" y="4213925"/>
          <a:ext cx="2166067" cy="240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2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大二</a:t>
          </a:r>
          <a:endParaRPr lang="zh-TW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專業基礎課程</a:t>
          </a:r>
          <a:endParaRPr lang="zh-TW" sz="2000" kern="1200" dirty="0"/>
        </a:p>
      </dsp:txBody>
      <dsp:txXfrm>
        <a:off x="2650669" y="4213925"/>
        <a:ext cx="2166067" cy="2402994"/>
      </dsp:txXfrm>
    </dsp:sp>
    <dsp:sp modelId="{8D49C94D-D2A4-4464-8383-D3C12F8B2538}">
      <dsp:nvSpPr>
        <dsp:cNvPr id="0" name=""/>
        <dsp:cNvSpPr/>
      </dsp:nvSpPr>
      <dsp:spPr>
        <a:xfrm>
          <a:off x="4476158" y="2372555"/>
          <a:ext cx="546674" cy="546674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A06C-9747-4CAE-BA21-E9C2A4D6678D}">
      <dsp:nvSpPr>
        <dsp:cNvPr id="0" name=""/>
        <dsp:cNvSpPr/>
      </dsp:nvSpPr>
      <dsp:spPr>
        <a:xfrm>
          <a:off x="4476161" y="3314029"/>
          <a:ext cx="2166067" cy="242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67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大三</a:t>
          </a:r>
          <a:endParaRPr lang="zh-TW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專業進階課程</a:t>
          </a:r>
          <a:endParaRPr lang="zh-TW" sz="2000" kern="1200" dirty="0"/>
        </a:p>
      </dsp:txBody>
      <dsp:txXfrm>
        <a:off x="4476161" y="3314029"/>
        <a:ext cx="2166067" cy="2427103"/>
      </dsp:txXfrm>
    </dsp:sp>
    <dsp:sp modelId="{A9227355-A6E4-4C01-AB6A-08B68C0ABB91}">
      <dsp:nvSpPr>
        <dsp:cNvPr id="0" name=""/>
        <dsp:cNvSpPr/>
      </dsp:nvSpPr>
      <dsp:spPr>
        <a:xfrm>
          <a:off x="6714217" y="1635956"/>
          <a:ext cx="732337" cy="73233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CD8C7-A5B3-49A1-81CC-0EEDDDF3DB4E}">
      <dsp:nvSpPr>
        <dsp:cNvPr id="0" name=""/>
        <dsp:cNvSpPr/>
      </dsp:nvSpPr>
      <dsp:spPr>
        <a:xfrm>
          <a:off x="6811524" y="2724620"/>
          <a:ext cx="2166067" cy="298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5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大四</a:t>
          </a:r>
          <a:endParaRPr lang="zh-TW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專業應用課程</a:t>
          </a:r>
          <a:endParaRPr lang="zh-TW" sz="2000" kern="1200" dirty="0"/>
        </a:p>
      </dsp:txBody>
      <dsp:txXfrm>
        <a:off x="6811524" y="2724620"/>
        <a:ext cx="2166067" cy="2983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AB35D-7F85-4F08-9397-AA61FB00442A}">
      <dsp:nvSpPr>
        <dsp:cNvPr id="0" name=""/>
        <dsp:cNvSpPr/>
      </dsp:nvSpPr>
      <dsp:spPr>
        <a:xfrm>
          <a:off x="0" y="302787"/>
          <a:ext cx="1860801" cy="74432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第一階段</a:t>
          </a:r>
          <a:endParaRPr lang="en-US" altLang="zh-TW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電腦選課</a:t>
          </a:r>
          <a:endParaRPr lang="zh-TW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2160" y="302787"/>
        <a:ext cx="1116481" cy="744320"/>
      </dsp:txXfrm>
    </dsp:sp>
    <dsp:sp modelId="{43FF70E3-3B35-4DF9-A907-606680DFC178}">
      <dsp:nvSpPr>
        <dsp:cNvPr id="0" name=""/>
        <dsp:cNvSpPr/>
      </dsp:nvSpPr>
      <dsp:spPr>
        <a:xfrm>
          <a:off x="1676812" y="302787"/>
          <a:ext cx="1860801" cy="744320"/>
        </a:xfrm>
        <a:prstGeom prst="chevron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43000"/>
                <a:satMod val="165000"/>
              </a:schemeClr>
            </a:gs>
            <a:gs pos="55000">
              <a:schemeClr val="accent3">
                <a:hueOff val="2812566"/>
                <a:satOff val="-4220"/>
                <a:lumOff val="-686"/>
                <a:alphaOff val="0"/>
                <a:tint val="83000"/>
                <a:satMod val="155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電腦抽籤</a:t>
          </a:r>
          <a:endParaRPr lang="zh-TW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48972" y="302787"/>
        <a:ext cx="1116481" cy="744320"/>
      </dsp:txXfrm>
    </dsp:sp>
    <dsp:sp modelId="{40E75915-E9B1-4ABD-839B-3CFD5E25D23D}">
      <dsp:nvSpPr>
        <dsp:cNvPr id="0" name=""/>
        <dsp:cNvSpPr/>
      </dsp:nvSpPr>
      <dsp:spPr>
        <a:xfrm>
          <a:off x="3351533" y="302787"/>
          <a:ext cx="1860801" cy="744320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43000"/>
                <a:satMod val="165000"/>
              </a:schemeClr>
            </a:gs>
            <a:gs pos="55000">
              <a:schemeClr val="accent3">
                <a:hueOff val="5625132"/>
                <a:satOff val="-8440"/>
                <a:lumOff val="-1373"/>
                <a:alphaOff val="0"/>
                <a:tint val="83000"/>
                <a:satMod val="155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第二階段</a:t>
          </a:r>
          <a:endParaRPr lang="en-US" altLang="zh-TW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電腦選課</a:t>
          </a:r>
          <a:endParaRPr lang="zh-TW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23693" y="302787"/>
        <a:ext cx="1116481" cy="744320"/>
      </dsp:txXfrm>
    </dsp:sp>
    <dsp:sp modelId="{D3FAEA15-74EA-44F0-B324-8062485B62BB}">
      <dsp:nvSpPr>
        <dsp:cNvPr id="0" name=""/>
        <dsp:cNvSpPr/>
      </dsp:nvSpPr>
      <dsp:spPr>
        <a:xfrm>
          <a:off x="5026254" y="302787"/>
          <a:ext cx="1860801" cy="744320"/>
        </a:xfrm>
        <a:prstGeom prst="chevron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43000"/>
                <a:satMod val="165000"/>
              </a:schemeClr>
            </a:gs>
            <a:gs pos="55000">
              <a:schemeClr val="accent3">
                <a:hueOff val="8437698"/>
                <a:satOff val="-12660"/>
                <a:lumOff val="-2059"/>
                <a:alphaOff val="0"/>
                <a:tint val="83000"/>
                <a:satMod val="155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第三階段</a:t>
          </a:r>
          <a:endParaRPr lang="en-US" altLang="zh-TW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電腦選課</a:t>
          </a:r>
          <a:endParaRPr lang="zh-TW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98414" y="302787"/>
        <a:ext cx="1116481" cy="744320"/>
      </dsp:txXfrm>
    </dsp:sp>
    <dsp:sp modelId="{466800F8-E85D-47A2-BE3F-70A2221952A1}">
      <dsp:nvSpPr>
        <dsp:cNvPr id="0" name=""/>
        <dsp:cNvSpPr/>
      </dsp:nvSpPr>
      <dsp:spPr>
        <a:xfrm>
          <a:off x="6700975" y="302787"/>
          <a:ext cx="1860801" cy="744320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43000"/>
                <a:satMod val="165000"/>
              </a:schemeClr>
            </a:gs>
            <a:gs pos="55000">
              <a:schemeClr val="accent3">
                <a:hueOff val="11250264"/>
                <a:satOff val="-16880"/>
                <a:lumOff val="-2745"/>
                <a:alphaOff val="0"/>
                <a:tint val="83000"/>
                <a:satMod val="15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期中退選</a:t>
          </a:r>
          <a:endParaRPr lang="zh-TW" altLang="en-US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73135" y="302787"/>
        <a:ext cx="1116481" cy="74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724506C0-3FFE-45A5-803D-9F4FC5464A70}" type="datetimeFigureOut">
              <a:t>2016/11/27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F8646707-6BBD-41A9-B4DF-0C76A73A2D2A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5166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此範本可當作起始檔案，以便提供專案的更新</a:t>
            </a:r>
            <a:r>
              <a:rPr lang="zh-TW" baseline="0" dirty="0" smtClean="0"/>
              <a:t> 里程碑的更新。</a:t>
            </a:r>
            <a:endParaRPr lang="zh-TW" dirty="0" smtClean="0"/>
          </a:p>
          <a:p>
            <a:endParaRPr lang="zh-TW" baseline="0" dirty="0" smtClean="0"/>
          </a:p>
          <a:p>
            <a:pPr lvl="0"/>
            <a:r>
              <a:rPr lang="zh-TW" sz="1000" b="1" dirty="0" smtClean="0"/>
              <a:t>章節</a:t>
            </a:r>
            <a:endParaRPr lang="zh-TW" sz="1000" b="0" dirty="0" smtClean="0"/>
          </a:p>
          <a:p>
            <a:pPr lvl="0"/>
            <a:r>
              <a:rPr lang="zh-TW" sz="1000" b="0" dirty="0" smtClean="0"/>
              <a:t>在投影片上按一下右鍵以新增章節。</a:t>
            </a:r>
            <a:r>
              <a:rPr lang="zh-TW" sz="1000" b="0" baseline="0" dirty="0" smtClean="0"/>
              <a:t> 章節可協助您組織投影片，或簡化多個作者之間的共同作業。</a:t>
            </a:r>
            <a:endParaRPr lang="zh-TW" sz="1000" b="0" dirty="0" smtClean="0"/>
          </a:p>
          <a:p>
            <a:pPr lvl="0"/>
            <a:endParaRPr lang="zh-TW" sz="1000" b="1" dirty="0" smtClean="0"/>
          </a:p>
          <a:p>
            <a:pPr lvl="0"/>
            <a:r>
              <a:rPr lang="zh-TW" sz="1000" b="1" dirty="0" smtClean="0"/>
              <a:t>備忘稿</a:t>
            </a:r>
          </a:p>
          <a:p>
            <a:pPr lvl="0"/>
            <a:r>
              <a:rPr lang="zh-TW" sz="1000" dirty="0" smtClean="0"/>
              <a:t>使用 [備忘稿] 章節記錄交付備忘稿，或提供其他詳細資料給對象。</a:t>
            </a:r>
            <a:r>
              <a:rPr lang="zh-TW" sz="10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000" dirty="0" smtClean="0"/>
              <a:t>請記住字型大小 (對於協助工具、可見度、影片拍攝及線上生產非常重要)</a:t>
            </a:r>
          </a:p>
          <a:p>
            <a:pPr lvl="0"/>
            <a:endParaRPr lang="zh-TW" sz="1000" dirty="0" smtClean="0"/>
          </a:p>
          <a:p>
            <a:pPr lvl="0">
              <a:buFontTx/>
              <a:buNone/>
            </a:pPr>
            <a:r>
              <a:rPr lang="zh-TW" sz="10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000" dirty="0" smtClean="0"/>
              <a:t>請特別注意圖形、圖表及文字方塊。</a:t>
            </a:r>
            <a:r>
              <a:rPr lang="zh-TW" sz="1000" baseline="0" dirty="0" smtClean="0"/>
              <a:t> </a:t>
            </a:r>
            <a:endParaRPr lang="zh-TW" sz="1000" dirty="0" smtClean="0"/>
          </a:p>
          <a:p>
            <a:pPr lvl="0"/>
            <a:r>
              <a:rPr lang="zh-TW" sz="1000" dirty="0" smtClean="0"/>
              <a:t>考慮出席者將以黑白或 </a:t>
            </a:r>
            <a:r>
              <a:rPr lang="zh-TW" sz="1000" dirty="0" err="1" smtClean="0"/>
              <a:t>灰階列印</a:t>
            </a:r>
            <a:r>
              <a:rPr lang="zh-TW" sz="1000" dirty="0" smtClean="0"/>
              <a:t>。執行測試列印，以確保在進行純黑白及 </a:t>
            </a:r>
            <a:r>
              <a:rPr lang="zh-TW" sz="1000" dirty="0" err="1" smtClean="0"/>
              <a:t>灰階列印時色彩正確</a:t>
            </a:r>
            <a:r>
              <a:rPr lang="zh-TW" sz="1000" dirty="0" smtClean="0"/>
              <a:t>。</a:t>
            </a:r>
          </a:p>
          <a:p>
            <a:pPr lvl="0">
              <a:buFontTx/>
              <a:buNone/>
            </a:pPr>
            <a:endParaRPr lang="zh-TW" sz="1000" dirty="0" smtClean="0"/>
          </a:p>
          <a:p>
            <a:pPr lvl="0">
              <a:buFontTx/>
              <a:buNone/>
            </a:pPr>
            <a:r>
              <a:rPr lang="zh-TW" sz="1000" b="1" dirty="0" smtClean="0"/>
              <a:t>圖形、表格和圖表</a:t>
            </a:r>
          </a:p>
          <a:p>
            <a:pPr lvl="0"/>
            <a:r>
              <a:rPr lang="zh-TW" sz="1000" dirty="0" smtClean="0"/>
              <a:t>保持簡單: 如果可能，使用一致而不令人分心的樣式和色彩。</a:t>
            </a:r>
          </a:p>
          <a:p>
            <a:pPr lvl="0"/>
            <a:r>
              <a:rPr lang="zh-TW" sz="10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zh-TW" smtClean="0"/>
              <a:pPr/>
              <a:t>1</a:t>
            </a:fld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dirty="0" smtClean="0"/>
              <a:t>有哪些相依性</a:t>
            </a:r>
            <a:r>
              <a:rPr lang="zh-TW" baseline="0" dirty="0" smtClean="0"/>
              <a:t> 會影響到此專案的時刻表、 成本和 </a:t>
            </a:r>
            <a:r>
              <a:rPr lang="zh-TW" baseline="0" smtClean="0"/>
              <a:t>結果?</a:t>
            </a:r>
            <a:endParaRPr 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altLang="zh-TW" smtClean="0"/>
              <a:pPr/>
              <a:t>6</a:t>
            </a:fld>
            <a:endParaRPr 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dirty="0" smtClean="0"/>
              <a:t>下列投影片</a:t>
            </a:r>
            <a:r>
              <a:rPr lang="zh-TW" baseline="0" dirty="0" smtClean="0"/>
              <a:t> 顯示幾個使用 SmartArt 圖形的時刻表範例。</a:t>
            </a:r>
            <a:endParaRPr lang="zh-TW" dirty="0" smtClean="0"/>
          </a:p>
          <a:p>
            <a:r>
              <a:rPr lang="zh-TW" dirty="0" smtClean="0"/>
              <a:t>包含清楚標示里程碑的專案時刻表、</a:t>
            </a:r>
            <a:r>
              <a:rPr lang="zh-TW" baseline="0" dirty="0" smtClean="0"/>
              <a:t> 重要日期， </a:t>
            </a:r>
            <a:r>
              <a:rPr lang="zh-TW" dirty="0" smtClean="0"/>
              <a:t>並反白顯示專案目前的進度。</a:t>
            </a:r>
          </a:p>
          <a:p>
            <a:endParaRPr lang="zh-TW" dirty="0" smtClean="0"/>
          </a:p>
          <a:p>
            <a:endParaRPr 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altLang="zh-TW" smtClean="0"/>
              <a:pPr/>
              <a:t>7</a:t>
            </a:fld>
            <a:endParaRPr 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sz="1200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zh-TW" dirty="0" smtClean="0"/>
              <a:t>* 如果任何</a:t>
            </a:r>
            <a:r>
              <a:rPr lang="zh-TW" baseline="0" dirty="0" smtClean="0"/>
              <a:t> 這些問題造成排程延遲或需要進一步討論，請將細節放入下一張投影片。</a:t>
            </a:r>
          </a:p>
          <a:p>
            <a:pPr>
              <a:buFont typeface="Arial" charset="0"/>
              <a:buNone/>
            </a:pPr>
            <a:endParaRPr lang="zh-TW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altLang="zh-TW" smtClean="0"/>
              <a:pPr/>
              <a:t>26</a:t>
            </a:fld>
            <a:endParaRPr 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準備用於附錄的投影片，</a:t>
            </a:r>
            <a:r>
              <a:rPr lang="zh-TW" baseline="0" dirty="0" smtClean="0"/>
              <a:t> 以防需要更多詳細資料或補充投影片。稍後發佈簡報時，附錄也很有用。 </a:t>
            </a:r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altLang="zh-TW" smtClean="0"/>
              <a:pPr/>
              <a:t>27</a:t>
            </a:fld>
            <a:endParaRPr 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TW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/>
              <a:t>按一下以編輯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2016/11/27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2016/11/27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2016/11/27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zh-TW" sz="3600" b="0" cap="none">
                <a:latin typeface="Georgia" pitchFamily="18" charset="0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zh-TW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2016/11/27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TW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TW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TW" sz="1800">
                <a:latin typeface="Georgia" pitchFamily="18" charset="0"/>
              </a:defRPr>
            </a:lvl2pPr>
            <a:lvl3pPr eaLnBrk="1" latinLnBrk="0" hangingPunct="1">
              <a:defRPr kumimoji="0" lang="zh-TW" sz="2000">
                <a:latin typeface="Georgia" pitchFamily="18" charset="0"/>
              </a:defRPr>
            </a:lvl3pPr>
            <a:lvl4pPr eaLnBrk="1" latinLnBrk="0" hangingPunct="1">
              <a:defRPr kumimoji="0" lang="zh-TW" sz="2000">
                <a:latin typeface="Georgia" pitchFamily="18" charset="0"/>
              </a:defRPr>
            </a:lvl4pPr>
            <a:lvl5pPr eaLnBrk="1" latinLnBrk="0" hangingPunct="1">
              <a:defRPr kumimoji="0" lang="zh-TW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2016/11/27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2016/11/27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2016/11/27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TW" sz="2800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2016/11/27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2016/11/27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2016/11/27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2016/11/27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2016/11/27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zh-TW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TW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6.xml"/><Relationship Id="rId7" Type="http://schemas.openxmlformats.org/officeDocument/2006/relationships/diagramLayout" Target="../diagrams/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diagramData" Target="../diagrams/data1.xml"/><Relationship Id="rId5" Type="http://schemas.openxmlformats.org/officeDocument/2006/relationships/notesSlide" Target="../notesSlides/notesSlide2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TW" altLang="en-US" smtClean="0"/>
              <a:t>大學課業與生活</a:t>
            </a:r>
            <a:r>
              <a:rPr lang="en-US" altLang="zh-TW" smtClean="0"/>
              <a:t>@HRE, NTOU </a:t>
            </a:r>
            <a:endParaRPr lang="zh-T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TW" altLang="en-US" dirty="0" smtClean="0"/>
              <a:t>李孟哲 助教</a:t>
            </a:r>
            <a:endParaRPr lang="zh-TW" dirty="0" smtClean="0"/>
          </a:p>
          <a:p>
            <a:r>
              <a:rPr lang="en-US" altLang="zh-TW" dirty="0" smtClean="0"/>
              <a:t>mengche@mail.ntou.edu.tw  </a:t>
            </a:r>
          </a:p>
          <a:p>
            <a:r>
              <a:rPr lang="en-US" altLang="zh-TW" dirty="0" smtClean="0"/>
              <a:t>2013.04.27</a:t>
            </a:r>
            <a:endParaRPr lang="zh-TW" dirty="0"/>
          </a:p>
        </p:txBody>
      </p:sp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57192"/>
            <a:ext cx="1609254" cy="134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703263" y="1601788"/>
            <a:ext cx="7777162" cy="119221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96913" y="6357938"/>
            <a:ext cx="7793037" cy="44132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90563" y="5926138"/>
            <a:ext cx="7799387" cy="40322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87388" y="4800600"/>
            <a:ext cx="7799387" cy="10922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87388" y="3968750"/>
            <a:ext cx="7793037" cy="78581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00088" y="2824163"/>
            <a:ext cx="7786687" cy="111918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703263" y="401638"/>
            <a:ext cx="7767637" cy="117316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2813050" y="255588"/>
            <a:ext cx="0" cy="66024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4559300" y="273050"/>
            <a:ext cx="0" cy="6584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6740525" y="261938"/>
            <a:ext cx="0" cy="65960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111125" y="387350"/>
            <a:ext cx="558800" cy="11557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基礎學科類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2713" y="1597025"/>
            <a:ext cx="552450" cy="11811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結構工程類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112713" y="2806700"/>
            <a:ext cx="544512" cy="1141413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水資源工程類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04775" y="3995738"/>
            <a:ext cx="544513" cy="73342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大地工程類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106363" y="4781550"/>
            <a:ext cx="539750" cy="109378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海洋工程類</a:t>
            </a: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14300" y="5924550"/>
            <a:ext cx="533400" cy="39528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管理類</a:t>
            </a: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123825" y="6357938"/>
            <a:ext cx="525463" cy="427037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運輸類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1147763" y="195263"/>
            <a:ext cx="10874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大一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3019425" y="201613"/>
            <a:ext cx="1087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大二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4957763" y="204788"/>
            <a:ext cx="1085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大三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6994525" y="201613"/>
            <a:ext cx="1087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大四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1754188" y="22225"/>
            <a:ext cx="5514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 dirty="0">
                <a:solidFill>
                  <a:srgbClr val="FFFF00"/>
                </a:solidFill>
                <a:ea typeface="華康儷楷書" pitchFamily="65" charset="-120"/>
              </a:rPr>
              <a:t>河海工程學系課程分類圖</a:t>
            </a:r>
            <a:r>
              <a:rPr lang="en-US" altLang="zh-TW" sz="1200" dirty="0">
                <a:solidFill>
                  <a:srgbClr val="FFFF00"/>
                </a:solidFill>
                <a:ea typeface="華康儷楷書" pitchFamily="65" charset="-120"/>
              </a:rPr>
              <a:t>-</a:t>
            </a:r>
            <a:r>
              <a:rPr lang="zh-TW" altLang="en-US" sz="1200" dirty="0">
                <a:solidFill>
                  <a:srgbClr val="FFFF00"/>
                </a:solidFill>
                <a:ea typeface="華康儷楷書" pitchFamily="65" charset="-120"/>
              </a:rPr>
              <a:t>水利技師</a:t>
            </a:r>
            <a:r>
              <a:rPr lang="en-US" altLang="zh-TW" sz="1200" dirty="0">
                <a:solidFill>
                  <a:srgbClr val="FFFF00"/>
                </a:solidFill>
                <a:ea typeface="華康儷楷書" pitchFamily="65" charset="-120"/>
              </a:rPr>
              <a:t>(</a:t>
            </a:r>
            <a:r>
              <a:rPr lang="zh-TW" altLang="en-US" sz="1200" dirty="0">
                <a:solidFill>
                  <a:srgbClr val="FFFF00"/>
                </a:solidFill>
                <a:ea typeface="華康儷楷書" pitchFamily="65" charset="-120"/>
              </a:rPr>
              <a:t>以本系畢業資格即可報考</a:t>
            </a:r>
            <a:r>
              <a:rPr lang="en-US" altLang="zh-TW" sz="1200" dirty="0">
                <a:solidFill>
                  <a:srgbClr val="FFFF00"/>
                </a:solidFill>
                <a:ea typeface="華康儷楷書" pitchFamily="65" charset="-120"/>
              </a:rPr>
              <a:t>)</a:t>
            </a:r>
          </a:p>
        </p:txBody>
      </p:sp>
      <p:grpSp>
        <p:nvGrpSpPr>
          <p:cNvPr id="59416" name="Group 24"/>
          <p:cNvGrpSpPr>
            <a:grpSpLocks/>
          </p:cNvGrpSpPr>
          <p:nvPr/>
        </p:nvGrpSpPr>
        <p:grpSpPr bwMode="auto">
          <a:xfrm>
            <a:off x="1431925" y="1196975"/>
            <a:ext cx="647700" cy="323850"/>
            <a:chOff x="1264" y="292"/>
            <a:chExt cx="487" cy="227"/>
          </a:xfrm>
        </p:grpSpPr>
        <p:sp>
          <p:nvSpPr>
            <p:cNvPr id="59761" name="Rectangle 2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762" name="Line 2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763" name="Text Box 2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1R(3,3)</a:t>
              </a:r>
            </a:p>
          </p:txBody>
        </p:sp>
        <p:sp>
          <p:nvSpPr>
            <p:cNvPr id="59764" name="Text Box 2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微積分</a:t>
              </a:r>
            </a:p>
          </p:txBody>
        </p:sp>
      </p:grpSp>
      <p:grpSp>
        <p:nvGrpSpPr>
          <p:cNvPr id="59417" name="Group 29"/>
          <p:cNvGrpSpPr>
            <a:grpSpLocks/>
          </p:cNvGrpSpPr>
          <p:nvPr/>
        </p:nvGrpSpPr>
        <p:grpSpPr bwMode="auto">
          <a:xfrm>
            <a:off x="746125" y="422275"/>
            <a:ext cx="647700" cy="323850"/>
            <a:chOff x="648" y="196"/>
            <a:chExt cx="487" cy="219"/>
          </a:xfrm>
        </p:grpSpPr>
        <p:sp>
          <p:nvSpPr>
            <p:cNvPr id="59757" name="Rectangle 30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9758" name="Line 31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9759" name="Text Box 32"/>
            <p:cNvSpPr txBox="1">
              <a:spLocks noChangeArrowheads="1"/>
            </p:cNvSpPr>
            <p:nvPr/>
          </p:nvSpPr>
          <p:spPr bwMode="auto">
            <a:xfrm>
              <a:off x="716" y="204"/>
              <a:ext cx="35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1R(1,1)X0</a:t>
              </a:r>
            </a:p>
          </p:txBody>
        </p:sp>
        <p:sp>
          <p:nvSpPr>
            <p:cNvPr id="59760" name="Text Box 33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工程圖學及電腦繪圖</a:t>
              </a:r>
            </a:p>
          </p:txBody>
        </p:sp>
      </p:grpSp>
      <p:grpSp>
        <p:nvGrpSpPr>
          <p:cNvPr id="59418" name="Group 34"/>
          <p:cNvGrpSpPr>
            <a:grpSpLocks/>
          </p:cNvGrpSpPr>
          <p:nvPr/>
        </p:nvGrpSpPr>
        <p:grpSpPr bwMode="auto">
          <a:xfrm>
            <a:off x="746125" y="793750"/>
            <a:ext cx="647700" cy="323850"/>
            <a:chOff x="470" y="500"/>
            <a:chExt cx="408" cy="204"/>
          </a:xfrm>
        </p:grpSpPr>
        <p:sp>
          <p:nvSpPr>
            <p:cNvPr id="59753" name="Rectangle 35"/>
            <p:cNvSpPr>
              <a:spLocks noChangeArrowheads="1"/>
            </p:cNvSpPr>
            <p:nvPr/>
          </p:nvSpPr>
          <p:spPr bwMode="auto">
            <a:xfrm>
              <a:off x="470" y="500"/>
              <a:ext cx="406" cy="20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27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754" name="Line 36"/>
            <p:cNvSpPr>
              <a:spLocks noChangeShapeType="1"/>
            </p:cNvSpPr>
            <p:nvPr/>
          </p:nvSpPr>
          <p:spPr bwMode="auto">
            <a:xfrm>
              <a:off x="470" y="575"/>
              <a:ext cx="40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755" name="Text Box 37"/>
            <p:cNvSpPr txBox="1">
              <a:spLocks noChangeArrowheads="1"/>
            </p:cNvSpPr>
            <p:nvPr/>
          </p:nvSpPr>
          <p:spPr bwMode="auto">
            <a:xfrm>
              <a:off x="540" y="507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1R(2,2)X1</a:t>
              </a:r>
            </a:p>
          </p:txBody>
        </p:sp>
        <p:sp>
          <p:nvSpPr>
            <p:cNvPr id="59756" name="Text Box 38"/>
            <p:cNvSpPr txBox="1">
              <a:spLocks noChangeArrowheads="1"/>
            </p:cNvSpPr>
            <p:nvPr/>
          </p:nvSpPr>
          <p:spPr bwMode="auto">
            <a:xfrm>
              <a:off x="499" y="596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測量學與實習</a:t>
              </a:r>
            </a:p>
          </p:txBody>
        </p:sp>
      </p:grpSp>
      <p:grpSp>
        <p:nvGrpSpPr>
          <p:cNvPr id="59419" name="Group 39"/>
          <p:cNvGrpSpPr>
            <a:grpSpLocks/>
          </p:cNvGrpSpPr>
          <p:nvPr/>
        </p:nvGrpSpPr>
        <p:grpSpPr bwMode="auto">
          <a:xfrm>
            <a:off x="1435100" y="809625"/>
            <a:ext cx="647700" cy="323850"/>
            <a:chOff x="648" y="196"/>
            <a:chExt cx="487" cy="219"/>
          </a:xfrm>
        </p:grpSpPr>
        <p:sp>
          <p:nvSpPr>
            <p:cNvPr id="59749" name="Rectangle 40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750" name="Line 41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751" name="Text Box 42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1R(2,2)X1</a:t>
              </a:r>
            </a:p>
          </p:txBody>
        </p:sp>
        <p:sp>
          <p:nvSpPr>
            <p:cNvPr id="59752" name="Text Box 43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普通物理與實驗</a:t>
              </a:r>
            </a:p>
          </p:txBody>
        </p:sp>
      </p:grpSp>
      <p:grpSp>
        <p:nvGrpSpPr>
          <p:cNvPr id="59420" name="Group 44"/>
          <p:cNvGrpSpPr>
            <a:grpSpLocks/>
          </p:cNvGrpSpPr>
          <p:nvPr/>
        </p:nvGrpSpPr>
        <p:grpSpPr bwMode="auto">
          <a:xfrm>
            <a:off x="739775" y="1187450"/>
            <a:ext cx="647700" cy="323850"/>
            <a:chOff x="1264" y="292"/>
            <a:chExt cx="487" cy="227"/>
          </a:xfrm>
        </p:grpSpPr>
        <p:sp>
          <p:nvSpPr>
            <p:cNvPr id="59745" name="Rectangle 4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746" name="Line 4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747" name="Text Box 4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QS(2,0)</a:t>
              </a:r>
            </a:p>
          </p:txBody>
        </p:sp>
        <p:sp>
          <p:nvSpPr>
            <p:cNvPr id="59748" name="Text Box 4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河海工程概論</a:t>
              </a:r>
            </a:p>
          </p:txBody>
        </p:sp>
      </p:grpSp>
      <p:grpSp>
        <p:nvGrpSpPr>
          <p:cNvPr id="59421" name="Group 49"/>
          <p:cNvGrpSpPr>
            <a:grpSpLocks/>
          </p:cNvGrpSpPr>
          <p:nvPr/>
        </p:nvGrpSpPr>
        <p:grpSpPr bwMode="auto">
          <a:xfrm>
            <a:off x="1431925" y="415925"/>
            <a:ext cx="647700" cy="323850"/>
            <a:chOff x="648" y="196"/>
            <a:chExt cx="487" cy="219"/>
          </a:xfrm>
        </p:grpSpPr>
        <p:sp>
          <p:nvSpPr>
            <p:cNvPr id="59741" name="Rectangle 50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742" name="Line 51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743" name="Text Box 52"/>
            <p:cNvSpPr txBox="1">
              <a:spLocks noChangeArrowheads="1"/>
            </p:cNvSpPr>
            <p:nvPr/>
          </p:nvSpPr>
          <p:spPr bwMode="auto">
            <a:xfrm>
              <a:off x="716" y="204"/>
              <a:ext cx="35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1S(2,1)</a:t>
              </a:r>
            </a:p>
          </p:txBody>
        </p:sp>
        <p:sp>
          <p:nvSpPr>
            <p:cNvPr id="59744" name="Text Box 53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700">
                  <a:ea typeface="華康中圓體" pitchFamily="49" charset="-120"/>
                </a:rPr>
                <a:t>Matlab</a:t>
              </a:r>
              <a:r>
                <a:rPr lang="zh-TW" altLang="en-US" sz="700">
                  <a:ea typeface="華康中圓體" pitchFamily="49" charset="-120"/>
                </a:rPr>
                <a:t>程式設計與應用</a:t>
              </a:r>
            </a:p>
          </p:txBody>
        </p:sp>
      </p:grpSp>
      <p:sp>
        <p:nvSpPr>
          <p:cNvPr id="59422" name="Rectangle 54"/>
          <p:cNvSpPr>
            <a:spLocks noChangeArrowheads="1"/>
          </p:cNvSpPr>
          <p:nvPr/>
        </p:nvSpPr>
        <p:spPr bwMode="auto">
          <a:xfrm>
            <a:off x="2867025" y="1619250"/>
            <a:ext cx="644525" cy="323850"/>
          </a:xfrm>
          <a:prstGeom prst="rect">
            <a:avLst/>
          </a:prstGeom>
          <a:solidFill>
            <a:srgbClr val="C0C0C0">
              <a:alpha val="50195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23" name="Line 55"/>
          <p:cNvSpPr>
            <a:spLocks noChangeShapeType="1"/>
          </p:cNvSpPr>
          <p:nvPr/>
        </p:nvSpPr>
        <p:spPr bwMode="auto">
          <a:xfrm>
            <a:off x="2867025" y="1738313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24" name="Text Box 56"/>
          <p:cNvSpPr txBox="1">
            <a:spLocks noChangeArrowheads="1"/>
          </p:cNvSpPr>
          <p:nvPr/>
        </p:nvSpPr>
        <p:spPr bwMode="auto">
          <a:xfrm>
            <a:off x="2978150" y="163036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2R(2,0)X1</a:t>
            </a:r>
          </a:p>
        </p:txBody>
      </p:sp>
      <p:sp>
        <p:nvSpPr>
          <p:cNvPr id="59425" name="Text Box 57"/>
          <p:cNvSpPr txBox="1">
            <a:spLocks noChangeArrowheads="1"/>
          </p:cNvSpPr>
          <p:nvPr/>
        </p:nvSpPr>
        <p:spPr bwMode="auto">
          <a:xfrm>
            <a:off x="2913063" y="1749425"/>
            <a:ext cx="539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工程材料學與實習</a:t>
            </a:r>
          </a:p>
        </p:txBody>
      </p:sp>
      <p:grpSp>
        <p:nvGrpSpPr>
          <p:cNvPr id="59426" name="Group 58"/>
          <p:cNvGrpSpPr>
            <a:grpSpLocks/>
          </p:cNvGrpSpPr>
          <p:nvPr/>
        </p:nvGrpSpPr>
        <p:grpSpPr bwMode="auto">
          <a:xfrm>
            <a:off x="2873375" y="431800"/>
            <a:ext cx="647700" cy="323850"/>
            <a:chOff x="1264" y="292"/>
            <a:chExt cx="487" cy="227"/>
          </a:xfrm>
        </p:grpSpPr>
        <p:sp>
          <p:nvSpPr>
            <p:cNvPr id="59737" name="Rectangle 59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738" name="Line 60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739" name="Text Box 61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2R(3,3)</a:t>
              </a:r>
            </a:p>
          </p:txBody>
        </p:sp>
        <p:sp>
          <p:nvSpPr>
            <p:cNvPr id="59740" name="Text Box 62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工程數學</a:t>
              </a:r>
            </a:p>
          </p:txBody>
        </p:sp>
      </p:grpSp>
      <p:grpSp>
        <p:nvGrpSpPr>
          <p:cNvPr id="59427" name="Group 63"/>
          <p:cNvGrpSpPr>
            <a:grpSpLocks/>
          </p:cNvGrpSpPr>
          <p:nvPr/>
        </p:nvGrpSpPr>
        <p:grpSpPr bwMode="auto">
          <a:xfrm>
            <a:off x="1774825" y="1628775"/>
            <a:ext cx="647700" cy="323850"/>
            <a:chOff x="1264" y="292"/>
            <a:chExt cx="487" cy="227"/>
          </a:xfrm>
        </p:grpSpPr>
        <p:sp>
          <p:nvSpPr>
            <p:cNvPr id="59733" name="Rectangle 64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734" name="Line 65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735" name="Text Box 66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1R(0,3)</a:t>
              </a:r>
            </a:p>
          </p:txBody>
        </p:sp>
        <p:sp>
          <p:nvSpPr>
            <p:cNvPr id="59736" name="Text Box 67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靜力學</a:t>
              </a:r>
            </a:p>
          </p:txBody>
        </p:sp>
      </p:grpSp>
      <p:grpSp>
        <p:nvGrpSpPr>
          <p:cNvPr id="59428" name="Group 68"/>
          <p:cNvGrpSpPr>
            <a:grpSpLocks/>
          </p:cNvGrpSpPr>
          <p:nvPr/>
        </p:nvGrpSpPr>
        <p:grpSpPr bwMode="auto">
          <a:xfrm>
            <a:off x="3686175" y="1612900"/>
            <a:ext cx="647700" cy="323850"/>
            <a:chOff x="2322" y="1016"/>
            <a:chExt cx="408" cy="204"/>
          </a:xfrm>
        </p:grpSpPr>
        <p:sp>
          <p:nvSpPr>
            <p:cNvPr id="59729" name="Rectangle 69"/>
            <p:cNvSpPr>
              <a:spLocks noChangeArrowheads="1"/>
            </p:cNvSpPr>
            <p:nvPr/>
          </p:nvSpPr>
          <p:spPr bwMode="auto">
            <a:xfrm>
              <a:off x="2322" y="1016"/>
              <a:ext cx="406" cy="20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27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730" name="Line 70"/>
            <p:cNvSpPr>
              <a:spLocks noChangeShapeType="1"/>
            </p:cNvSpPr>
            <p:nvPr/>
          </p:nvSpPr>
          <p:spPr bwMode="auto">
            <a:xfrm>
              <a:off x="2322" y="1091"/>
              <a:ext cx="40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731" name="Text Box 71"/>
            <p:cNvSpPr txBox="1">
              <a:spLocks noChangeArrowheads="1"/>
            </p:cNvSpPr>
            <p:nvPr/>
          </p:nvSpPr>
          <p:spPr bwMode="auto">
            <a:xfrm>
              <a:off x="2392" y="1023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2R(0,3)</a:t>
              </a:r>
            </a:p>
          </p:txBody>
        </p:sp>
        <p:sp>
          <p:nvSpPr>
            <p:cNvPr id="59732" name="Text Box 72"/>
            <p:cNvSpPr txBox="1">
              <a:spLocks noChangeArrowheads="1"/>
            </p:cNvSpPr>
            <p:nvPr/>
          </p:nvSpPr>
          <p:spPr bwMode="auto">
            <a:xfrm>
              <a:off x="2351" y="1112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材料力學</a:t>
              </a:r>
            </a:p>
          </p:txBody>
        </p:sp>
      </p:grpSp>
      <p:grpSp>
        <p:nvGrpSpPr>
          <p:cNvPr id="59429" name="Group 73"/>
          <p:cNvGrpSpPr>
            <a:grpSpLocks/>
          </p:cNvGrpSpPr>
          <p:nvPr/>
        </p:nvGrpSpPr>
        <p:grpSpPr bwMode="auto">
          <a:xfrm>
            <a:off x="3721100" y="431800"/>
            <a:ext cx="647700" cy="323850"/>
            <a:chOff x="2344" y="272"/>
            <a:chExt cx="408" cy="204"/>
          </a:xfrm>
        </p:grpSpPr>
        <p:sp>
          <p:nvSpPr>
            <p:cNvPr id="59725" name="Rectangle 74"/>
            <p:cNvSpPr>
              <a:spLocks noChangeArrowheads="1"/>
            </p:cNvSpPr>
            <p:nvPr/>
          </p:nvSpPr>
          <p:spPr bwMode="auto">
            <a:xfrm>
              <a:off x="2344" y="272"/>
              <a:ext cx="406" cy="204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127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726" name="Line 75"/>
            <p:cNvSpPr>
              <a:spLocks noChangeShapeType="1"/>
            </p:cNvSpPr>
            <p:nvPr/>
          </p:nvSpPr>
          <p:spPr bwMode="auto">
            <a:xfrm>
              <a:off x="2344" y="347"/>
              <a:ext cx="408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727" name="Text Box 76"/>
            <p:cNvSpPr txBox="1">
              <a:spLocks noChangeArrowheads="1"/>
            </p:cNvSpPr>
            <p:nvPr/>
          </p:nvSpPr>
          <p:spPr bwMode="auto">
            <a:xfrm>
              <a:off x="2414" y="279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2R(3,X1)</a:t>
              </a:r>
            </a:p>
          </p:txBody>
        </p:sp>
        <p:sp>
          <p:nvSpPr>
            <p:cNvPr id="59728" name="Text Box 77"/>
            <p:cNvSpPr txBox="1">
              <a:spLocks noChangeArrowheads="1"/>
            </p:cNvSpPr>
            <p:nvPr/>
          </p:nvSpPr>
          <p:spPr bwMode="auto">
            <a:xfrm>
              <a:off x="2373" y="354"/>
              <a:ext cx="34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流體力學與實驗</a:t>
              </a:r>
            </a:p>
          </p:txBody>
        </p:sp>
      </p:grpSp>
      <p:sp>
        <p:nvSpPr>
          <p:cNvPr id="59430" name="Rectangle 78"/>
          <p:cNvSpPr>
            <a:spLocks noChangeArrowheads="1"/>
          </p:cNvSpPr>
          <p:nvPr/>
        </p:nvSpPr>
        <p:spPr bwMode="auto">
          <a:xfrm>
            <a:off x="2860675" y="2847975"/>
            <a:ext cx="644525" cy="323850"/>
          </a:xfrm>
          <a:prstGeom prst="rect">
            <a:avLst/>
          </a:prstGeom>
          <a:solidFill>
            <a:srgbClr val="FF99CC">
              <a:alpha val="50195"/>
            </a:srgbClr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31" name="Line 79"/>
          <p:cNvSpPr>
            <a:spLocks noChangeShapeType="1"/>
          </p:cNvSpPr>
          <p:nvPr/>
        </p:nvSpPr>
        <p:spPr bwMode="auto">
          <a:xfrm>
            <a:off x="2860675" y="2967038"/>
            <a:ext cx="6477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32" name="Text Box 80"/>
          <p:cNvSpPr txBox="1">
            <a:spLocks noChangeArrowheads="1"/>
          </p:cNvSpPr>
          <p:nvPr/>
        </p:nvSpPr>
        <p:spPr bwMode="auto">
          <a:xfrm>
            <a:off x="2971800" y="2859088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2R(0,3)</a:t>
            </a:r>
          </a:p>
        </p:txBody>
      </p:sp>
      <p:sp>
        <p:nvSpPr>
          <p:cNvPr id="59433" name="Text Box 81"/>
          <p:cNvSpPr txBox="1">
            <a:spLocks noChangeArrowheads="1"/>
          </p:cNvSpPr>
          <p:nvPr/>
        </p:nvSpPr>
        <p:spPr bwMode="auto">
          <a:xfrm>
            <a:off x="2906713" y="3000375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水文學</a:t>
            </a:r>
          </a:p>
        </p:txBody>
      </p:sp>
      <p:grpSp>
        <p:nvGrpSpPr>
          <p:cNvPr id="59434" name="Group 82"/>
          <p:cNvGrpSpPr>
            <a:grpSpLocks/>
          </p:cNvGrpSpPr>
          <p:nvPr/>
        </p:nvGrpSpPr>
        <p:grpSpPr bwMode="auto">
          <a:xfrm>
            <a:off x="2854325" y="5934075"/>
            <a:ext cx="647700" cy="323850"/>
            <a:chOff x="1264" y="292"/>
            <a:chExt cx="487" cy="227"/>
          </a:xfrm>
        </p:grpSpPr>
        <p:sp>
          <p:nvSpPr>
            <p:cNvPr id="59721" name="Rectangle 8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722" name="Line 8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723" name="Text Box 8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59724" name="Text Box 8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工程統計學</a:t>
              </a:r>
            </a:p>
          </p:txBody>
        </p:sp>
      </p:grpSp>
      <p:grpSp>
        <p:nvGrpSpPr>
          <p:cNvPr id="59435" name="Group 87"/>
          <p:cNvGrpSpPr>
            <a:grpSpLocks/>
          </p:cNvGrpSpPr>
          <p:nvPr/>
        </p:nvGrpSpPr>
        <p:grpSpPr bwMode="auto">
          <a:xfrm>
            <a:off x="3629025" y="5940425"/>
            <a:ext cx="647700" cy="323850"/>
            <a:chOff x="1264" y="292"/>
            <a:chExt cx="487" cy="227"/>
          </a:xfrm>
        </p:grpSpPr>
        <p:sp>
          <p:nvSpPr>
            <p:cNvPr id="59717" name="Rectangle 8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718" name="Line 8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719" name="Text Box 9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2S(0,2)</a:t>
              </a:r>
            </a:p>
          </p:txBody>
        </p:sp>
        <p:sp>
          <p:nvSpPr>
            <p:cNvPr id="59720" name="Text Box 9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經濟學概論</a:t>
              </a:r>
            </a:p>
          </p:txBody>
        </p:sp>
      </p:grpSp>
      <p:grpSp>
        <p:nvGrpSpPr>
          <p:cNvPr id="59436" name="Group 92"/>
          <p:cNvGrpSpPr>
            <a:grpSpLocks/>
          </p:cNvGrpSpPr>
          <p:nvPr/>
        </p:nvGrpSpPr>
        <p:grpSpPr bwMode="auto">
          <a:xfrm>
            <a:off x="2873375" y="2009775"/>
            <a:ext cx="647700" cy="323850"/>
            <a:chOff x="1264" y="292"/>
            <a:chExt cx="487" cy="227"/>
          </a:xfrm>
        </p:grpSpPr>
        <p:sp>
          <p:nvSpPr>
            <p:cNvPr id="59713" name="Rectangle 9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714" name="Line 9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715" name="Text Box 9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59716" name="Text Box 9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動力學</a:t>
              </a:r>
            </a:p>
          </p:txBody>
        </p:sp>
      </p:grpSp>
      <p:grpSp>
        <p:nvGrpSpPr>
          <p:cNvPr id="59437" name="Group 97"/>
          <p:cNvGrpSpPr>
            <a:grpSpLocks/>
          </p:cNvGrpSpPr>
          <p:nvPr/>
        </p:nvGrpSpPr>
        <p:grpSpPr bwMode="auto">
          <a:xfrm>
            <a:off x="3683000" y="2016125"/>
            <a:ext cx="647700" cy="323850"/>
            <a:chOff x="648" y="196"/>
            <a:chExt cx="487" cy="219"/>
          </a:xfrm>
        </p:grpSpPr>
        <p:sp>
          <p:nvSpPr>
            <p:cNvPr id="59709" name="Rectangle 98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710" name="Line 99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711" name="Text Box 100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2S(2,0)</a:t>
              </a:r>
            </a:p>
          </p:txBody>
        </p:sp>
        <p:sp>
          <p:nvSpPr>
            <p:cNvPr id="59712" name="Text Box 101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混凝土品質控制</a:t>
              </a:r>
            </a:p>
          </p:txBody>
        </p:sp>
      </p:grpSp>
      <p:sp>
        <p:nvSpPr>
          <p:cNvPr id="59438" name="Rectangle 102"/>
          <p:cNvSpPr>
            <a:spLocks noChangeArrowheads="1"/>
          </p:cNvSpPr>
          <p:nvPr/>
        </p:nvSpPr>
        <p:spPr bwMode="auto">
          <a:xfrm>
            <a:off x="2860675" y="6397625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39" name="Line 103"/>
          <p:cNvSpPr>
            <a:spLocks noChangeShapeType="1"/>
          </p:cNvSpPr>
          <p:nvPr/>
        </p:nvSpPr>
        <p:spPr bwMode="auto">
          <a:xfrm>
            <a:off x="2860675" y="6516688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40" name="Text Box 104"/>
          <p:cNvSpPr txBox="1">
            <a:spLocks noChangeArrowheads="1"/>
          </p:cNvSpPr>
          <p:nvPr/>
        </p:nvSpPr>
        <p:spPr bwMode="auto">
          <a:xfrm>
            <a:off x="2971800" y="6408738"/>
            <a:ext cx="422275" cy="106362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2S(3,0)</a:t>
            </a:r>
          </a:p>
        </p:txBody>
      </p:sp>
      <p:sp>
        <p:nvSpPr>
          <p:cNvPr id="59441" name="Text Box 105"/>
          <p:cNvSpPr txBox="1">
            <a:spLocks noChangeArrowheads="1"/>
          </p:cNvSpPr>
          <p:nvPr/>
        </p:nvSpPr>
        <p:spPr bwMode="auto">
          <a:xfrm>
            <a:off x="2908300" y="6550025"/>
            <a:ext cx="538163" cy="106363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運輸工程</a:t>
            </a:r>
          </a:p>
        </p:txBody>
      </p:sp>
      <p:grpSp>
        <p:nvGrpSpPr>
          <p:cNvPr id="59442" name="Group 106"/>
          <p:cNvGrpSpPr>
            <a:grpSpLocks/>
          </p:cNvGrpSpPr>
          <p:nvPr/>
        </p:nvGrpSpPr>
        <p:grpSpPr bwMode="auto">
          <a:xfrm>
            <a:off x="3749675" y="4816475"/>
            <a:ext cx="647700" cy="323850"/>
            <a:chOff x="1264" y="292"/>
            <a:chExt cx="487" cy="227"/>
          </a:xfrm>
        </p:grpSpPr>
        <p:sp>
          <p:nvSpPr>
            <p:cNvPr id="59705" name="Rectangle 10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706" name="Line 10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707" name="Text Box 10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2S(0,3)</a:t>
              </a:r>
            </a:p>
          </p:txBody>
        </p:sp>
        <p:sp>
          <p:nvSpPr>
            <p:cNvPr id="59708" name="Text Box 11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中等流體力學</a:t>
              </a:r>
            </a:p>
          </p:txBody>
        </p:sp>
      </p:grpSp>
      <p:grpSp>
        <p:nvGrpSpPr>
          <p:cNvPr id="59443" name="Group 111"/>
          <p:cNvGrpSpPr>
            <a:grpSpLocks/>
          </p:cNvGrpSpPr>
          <p:nvPr/>
        </p:nvGrpSpPr>
        <p:grpSpPr bwMode="auto">
          <a:xfrm>
            <a:off x="3679825" y="2841625"/>
            <a:ext cx="647700" cy="323850"/>
            <a:chOff x="1264" y="292"/>
            <a:chExt cx="487" cy="227"/>
          </a:xfrm>
        </p:grpSpPr>
        <p:sp>
          <p:nvSpPr>
            <p:cNvPr id="59701" name="Rectangle 11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702" name="Line 11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703" name="Text Box 11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2S(0,2)</a:t>
              </a:r>
            </a:p>
          </p:txBody>
        </p:sp>
        <p:sp>
          <p:nvSpPr>
            <p:cNvPr id="59704" name="Text Box 11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水資源概論</a:t>
              </a:r>
            </a:p>
          </p:txBody>
        </p:sp>
      </p:grpSp>
      <p:sp>
        <p:nvSpPr>
          <p:cNvPr id="59444" name="Line 116"/>
          <p:cNvSpPr>
            <a:spLocks noChangeShapeType="1"/>
          </p:cNvSpPr>
          <p:nvPr/>
        </p:nvSpPr>
        <p:spPr bwMode="auto">
          <a:xfrm>
            <a:off x="2076450" y="971550"/>
            <a:ext cx="558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45" name="Line 117"/>
          <p:cNvSpPr>
            <a:spLocks noChangeShapeType="1"/>
          </p:cNvSpPr>
          <p:nvPr/>
        </p:nvSpPr>
        <p:spPr bwMode="auto">
          <a:xfrm>
            <a:off x="2628900" y="958850"/>
            <a:ext cx="0" cy="850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46" name="Line 118"/>
          <p:cNvSpPr>
            <a:spLocks noChangeShapeType="1"/>
          </p:cNvSpPr>
          <p:nvPr/>
        </p:nvSpPr>
        <p:spPr bwMode="auto">
          <a:xfrm>
            <a:off x="2628900" y="1809750"/>
            <a:ext cx="247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47" name="Line 119"/>
          <p:cNvSpPr>
            <a:spLocks noChangeShapeType="1"/>
          </p:cNvSpPr>
          <p:nvPr/>
        </p:nvSpPr>
        <p:spPr bwMode="auto">
          <a:xfrm>
            <a:off x="2063750" y="1397000"/>
            <a:ext cx="736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48" name="Line 120"/>
          <p:cNvSpPr>
            <a:spLocks noChangeShapeType="1"/>
          </p:cNvSpPr>
          <p:nvPr/>
        </p:nvSpPr>
        <p:spPr bwMode="auto">
          <a:xfrm flipV="1">
            <a:off x="2800350" y="628650"/>
            <a:ext cx="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49" name="Line 121"/>
          <p:cNvSpPr>
            <a:spLocks noChangeShapeType="1"/>
          </p:cNvSpPr>
          <p:nvPr/>
        </p:nvSpPr>
        <p:spPr bwMode="auto">
          <a:xfrm>
            <a:off x="2794000" y="628650"/>
            <a:ext cx="84138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50" name="Line 122"/>
          <p:cNvSpPr>
            <a:spLocks noChangeShapeType="1"/>
          </p:cNvSpPr>
          <p:nvPr/>
        </p:nvSpPr>
        <p:spPr bwMode="auto">
          <a:xfrm>
            <a:off x="2419350" y="1847850"/>
            <a:ext cx="2603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51" name="Line 123"/>
          <p:cNvSpPr>
            <a:spLocks noChangeShapeType="1"/>
          </p:cNvSpPr>
          <p:nvPr/>
        </p:nvSpPr>
        <p:spPr bwMode="auto">
          <a:xfrm>
            <a:off x="2679700" y="1841500"/>
            <a:ext cx="0" cy="393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52" name="Line 124"/>
          <p:cNvSpPr>
            <a:spLocks noChangeShapeType="1"/>
          </p:cNvSpPr>
          <p:nvPr/>
        </p:nvSpPr>
        <p:spPr bwMode="auto">
          <a:xfrm>
            <a:off x="2686050" y="2228850"/>
            <a:ext cx="177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453" name="Group 125"/>
          <p:cNvGrpSpPr>
            <a:grpSpLocks/>
          </p:cNvGrpSpPr>
          <p:nvPr/>
        </p:nvGrpSpPr>
        <p:grpSpPr bwMode="auto">
          <a:xfrm>
            <a:off x="2876550" y="1203325"/>
            <a:ext cx="647700" cy="323850"/>
            <a:chOff x="648" y="196"/>
            <a:chExt cx="487" cy="219"/>
          </a:xfrm>
        </p:grpSpPr>
        <p:sp>
          <p:nvSpPr>
            <p:cNvPr id="59697" name="Rectangle 126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9698" name="Line 127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9699" name="Text Box 128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2S(2,0)</a:t>
              </a:r>
            </a:p>
          </p:txBody>
        </p:sp>
        <p:sp>
          <p:nvSpPr>
            <p:cNvPr id="59700" name="Text Box 129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電腦在工程數學上之應用</a:t>
              </a:r>
            </a:p>
          </p:txBody>
        </p:sp>
      </p:grpSp>
      <p:sp>
        <p:nvSpPr>
          <p:cNvPr id="59454" name="Line 130"/>
          <p:cNvSpPr>
            <a:spLocks noChangeShapeType="1"/>
          </p:cNvSpPr>
          <p:nvPr/>
        </p:nvSpPr>
        <p:spPr bwMode="auto">
          <a:xfrm>
            <a:off x="3136900" y="742950"/>
            <a:ext cx="0" cy="469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455" name="Group 131"/>
          <p:cNvGrpSpPr>
            <a:grpSpLocks/>
          </p:cNvGrpSpPr>
          <p:nvPr/>
        </p:nvGrpSpPr>
        <p:grpSpPr bwMode="auto">
          <a:xfrm>
            <a:off x="2854325" y="3235325"/>
            <a:ext cx="647700" cy="323850"/>
            <a:chOff x="1264" y="292"/>
            <a:chExt cx="487" cy="227"/>
          </a:xfrm>
        </p:grpSpPr>
        <p:sp>
          <p:nvSpPr>
            <p:cNvPr id="59693" name="Rectangle 13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94" name="Line 13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95" name="Text Box 13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59696" name="Text Box 13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環境工程化學</a:t>
              </a:r>
            </a:p>
          </p:txBody>
        </p:sp>
      </p:grpSp>
      <p:grpSp>
        <p:nvGrpSpPr>
          <p:cNvPr id="59456" name="Group 136"/>
          <p:cNvGrpSpPr>
            <a:grpSpLocks/>
          </p:cNvGrpSpPr>
          <p:nvPr/>
        </p:nvGrpSpPr>
        <p:grpSpPr bwMode="auto">
          <a:xfrm>
            <a:off x="2886075" y="4835525"/>
            <a:ext cx="647700" cy="323850"/>
            <a:chOff x="1264" y="292"/>
            <a:chExt cx="487" cy="227"/>
          </a:xfrm>
        </p:grpSpPr>
        <p:sp>
          <p:nvSpPr>
            <p:cNvPr id="59689" name="Rectangle 13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90" name="Line 13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91" name="Text Box 13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2S(0,2)</a:t>
              </a:r>
            </a:p>
          </p:txBody>
        </p:sp>
        <p:sp>
          <p:nvSpPr>
            <p:cNvPr id="59692" name="Text Box 14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海洋物理概論</a:t>
              </a:r>
            </a:p>
          </p:txBody>
        </p:sp>
      </p:grpSp>
      <p:grpSp>
        <p:nvGrpSpPr>
          <p:cNvPr id="59457" name="Group 141"/>
          <p:cNvGrpSpPr>
            <a:grpSpLocks/>
          </p:cNvGrpSpPr>
          <p:nvPr/>
        </p:nvGrpSpPr>
        <p:grpSpPr bwMode="auto">
          <a:xfrm>
            <a:off x="3679825" y="3222625"/>
            <a:ext cx="647700" cy="323850"/>
            <a:chOff x="1264" y="292"/>
            <a:chExt cx="487" cy="227"/>
          </a:xfrm>
        </p:grpSpPr>
        <p:sp>
          <p:nvSpPr>
            <p:cNvPr id="59685" name="Rectangle 14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86" name="Line 14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87" name="Text Box 14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2S(0,3)</a:t>
              </a:r>
            </a:p>
          </p:txBody>
        </p:sp>
        <p:sp>
          <p:nvSpPr>
            <p:cNvPr id="59688" name="Text Box 14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環境工程</a:t>
              </a:r>
            </a:p>
          </p:txBody>
        </p:sp>
      </p:grpSp>
      <p:sp>
        <p:nvSpPr>
          <p:cNvPr id="59458" name="Line 146"/>
          <p:cNvSpPr>
            <a:spLocks noChangeShapeType="1"/>
          </p:cNvSpPr>
          <p:nvPr/>
        </p:nvSpPr>
        <p:spPr bwMode="auto">
          <a:xfrm>
            <a:off x="3632200" y="615950"/>
            <a:ext cx="825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59" name="Line 147"/>
          <p:cNvSpPr>
            <a:spLocks noChangeShapeType="1"/>
          </p:cNvSpPr>
          <p:nvPr/>
        </p:nvSpPr>
        <p:spPr bwMode="auto">
          <a:xfrm>
            <a:off x="3625850" y="609600"/>
            <a:ext cx="0" cy="44259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60" name="Line 148"/>
          <p:cNvSpPr>
            <a:spLocks noChangeShapeType="1"/>
          </p:cNvSpPr>
          <p:nvPr/>
        </p:nvSpPr>
        <p:spPr bwMode="auto">
          <a:xfrm>
            <a:off x="3625850" y="5035550"/>
            <a:ext cx="120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61" name="Rectangle 149"/>
          <p:cNvSpPr>
            <a:spLocks noChangeArrowheads="1"/>
          </p:cNvSpPr>
          <p:nvPr/>
        </p:nvSpPr>
        <p:spPr bwMode="auto">
          <a:xfrm>
            <a:off x="4630738" y="4005263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62" name="Line 150"/>
          <p:cNvSpPr>
            <a:spLocks noChangeShapeType="1"/>
          </p:cNvSpPr>
          <p:nvPr/>
        </p:nvSpPr>
        <p:spPr bwMode="auto">
          <a:xfrm>
            <a:off x="4630738" y="4124325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63" name="Text Box 151"/>
          <p:cNvSpPr txBox="1">
            <a:spLocks noChangeArrowheads="1"/>
          </p:cNvSpPr>
          <p:nvPr/>
        </p:nvSpPr>
        <p:spPr bwMode="auto">
          <a:xfrm>
            <a:off x="4741863" y="4016375"/>
            <a:ext cx="422275" cy="1063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3R(3,0)X1</a:t>
            </a:r>
          </a:p>
        </p:txBody>
      </p:sp>
      <p:sp>
        <p:nvSpPr>
          <p:cNvPr id="59464" name="Text Box 152"/>
          <p:cNvSpPr txBox="1">
            <a:spLocks noChangeArrowheads="1"/>
          </p:cNvSpPr>
          <p:nvPr/>
        </p:nvSpPr>
        <p:spPr bwMode="auto">
          <a:xfrm>
            <a:off x="4676775" y="4135438"/>
            <a:ext cx="539750" cy="171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土壤力學與實驗</a:t>
            </a:r>
          </a:p>
        </p:txBody>
      </p:sp>
      <p:grpSp>
        <p:nvGrpSpPr>
          <p:cNvPr id="59465" name="Group 153"/>
          <p:cNvGrpSpPr>
            <a:grpSpLocks/>
          </p:cNvGrpSpPr>
          <p:nvPr/>
        </p:nvGrpSpPr>
        <p:grpSpPr bwMode="auto">
          <a:xfrm>
            <a:off x="4598988" y="4838700"/>
            <a:ext cx="647700" cy="323850"/>
            <a:chOff x="1264" y="292"/>
            <a:chExt cx="487" cy="227"/>
          </a:xfrm>
        </p:grpSpPr>
        <p:sp>
          <p:nvSpPr>
            <p:cNvPr id="59681" name="Rectangle 154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82" name="Line 155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83" name="Text Box 156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3R(2,0)</a:t>
              </a:r>
            </a:p>
          </p:txBody>
        </p:sp>
        <p:sp>
          <p:nvSpPr>
            <p:cNvPr id="59684" name="Text Box 157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海岸水力學</a:t>
              </a:r>
            </a:p>
          </p:txBody>
        </p:sp>
      </p:grpSp>
      <p:grpSp>
        <p:nvGrpSpPr>
          <p:cNvPr id="59466" name="Group 158"/>
          <p:cNvGrpSpPr>
            <a:grpSpLocks/>
          </p:cNvGrpSpPr>
          <p:nvPr/>
        </p:nvGrpSpPr>
        <p:grpSpPr bwMode="auto">
          <a:xfrm>
            <a:off x="4605338" y="5200650"/>
            <a:ext cx="647700" cy="323850"/>
            <a:chOff x="1264" y="292"/>
            <a:chExt cx="487" cy="227"/>
          </a:xfrm>
        </p:grpSpPr>
        <p:sp>
          <p:nvSpPr>
            <p:cNvPr id="59677" name="Rectangle 159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78" name="Line 160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79" name="Text Box 161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3R(2,0)</a:t>
              </a:r>
            </a:p>
          </p:txBody>
        </p:sp>
        <p:sp>
          <p:nvSpPr>
            <p:cNvPr id="59680" name="Text Box 162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渠道水</a:t>
              </a:r>
              <a:r>
                <a:rPr lang="zh-TW" altLang="en-US" sz="700">
                  <a:ea typeface="華康中圓體" pitchFamily="49" charset="-120"/>
                </a:rPr>
                <a:t>力學</a:t>
              </a:r>
            </a:p>
          </p:txBody>
        </p:sp>
      </p:grpSp>
      <p:grpSp>
        <p:nvGrpSpPr>
          <p:cNvPr id="59467" name="Group 163"/>
          <p:cNvGrpSpPr>
            <a:grpSpLocks/>
          </p:cNvGrpSpPr>
          <p:nvPr/>
        </p:nvGrpSpPr>
        <p:grpSpPr bwMode="auto">
          <a:xfrm>
            <a:off x="4606925" y="2413000"/>
            <a:ext cx="647700" cy="323850"/>
            <a:chOff x="2902" y="1520"/>
            <a:chExt cx="408" cy="204"/>
          </a:xfrm>
        </p:grpSpPr>
        <p:sp>
          <p:nvSpPr>
            <p:cNvPr id="59673" name="Rectangle 164"/>
            <p:cNvSpPr>
              <a:spLocks noChangeArrowheads="1"/>
            </p:cNvSpPr>
            <p:nvPr/>
          </p:nvSpPr>
          <p:spPr bwMode="auto">
            <a:xfrm>
              <a:off x="2902" y="1520"/>
              <a:ext cx="406" cy="20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27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74" name="Line 165"/>
            <p:cNvSpPr>
              <a:spLocks noChangeShapeType="1"/>
            </p:cNvSpPr>
            <p:nvPr/>
          </p:nvSpPr>
          <p:spPr bwMode="auto">
            <a:xfrm>
              <a:off x="2902" y="1595"/>
              <a:ext cx="40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75" name="Text Box 166"/>
            <p:cNvSpPr txBox="1">
              <a:spLocks noChangeArrowheads="1"/>
            </p:cNvSpPr>
            <p:nvPr/>
          </p:nvSpPr>
          <p:spPr bwMode="auto">
            <a:xfrm>
              <a:off x="2972" y="1527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3R(3,0)</a:t>
              </a:r>
            </a:p>
          </p:txBody>
        </p:sp>
        <p:sp>
          <p:nvSpPr>
            <p:cNvPr id="59676" name="Text Box 167"/>
            <p:cNvSpPr txBox="1">
              <a:spLocks noChangeArrowheads="1"/>
            </p:cNvSpPr>
            <p:nvPr/>
          </p:nvSpPr>
          <p:spPr bwMode="auto">
            <a:xfrm>
              <a:off x="2931" y="1616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結構學</a:t>
              </a:r>
            </a:p>
          </p:txBody>
        </p:sp>
      </p:grpSp>
      <p:sp>
        <p:nvSpPr>
          <p:cNvPr id="59468" name="Line 168"/>
          <p:cNvSpPr>
            <a:spLocks noChangeShapeType="1"/>
          </p:cNvSpPr>
          <p:nvPr/>
        </p:nvSpPr>
        <p:spPr bwMode="auto">
          <a:xfrm>
            <a:off x="2413000" y="1905000"/>
            <a:ext cx="2095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69" name="Line 169"/>
          <p:cNvSpPr>
            <a:spLocks noChangeShapeType="1"/>
          </p:cNvSpPr>
          <p:nvPr/>
        </p:nvSpPr>
        <p:spPr bwMode="auto">
          <a:xfrm>
            <a:off x="2616200" y="1911350"/>
            <a:ext cx="0" cy="6921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70" name="Line 170"/>
          <p:cNvSpPr>
            <a:spLocks noChangeShapeType="1"/>
          </p:cNvSpPr>
          <p:nvPr/>
        </p:nvSpPr>
        <p:spPr bwMode="auto">
          <a:xfrm>
            <a:off x="2609850" y="2609850"/>
            <a:ext cx="20002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71" name="Line 171"/>
          <p:cNvSpPr>
            <a:spLocks noChangeShapeType="1"/>
          </p:cNvSpPr>
          <p:nvPr/>
        </p:nvSpPr>
        <p:spPr bwMode="auto">
          <a:xfrm>
            <a:off x="4324350" y="1771650"/>
            <a:ext cx="152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72" name="Line 172"/>
          <p:cNvSpPr>
            <a:spLocks noChangeShapeType="1"/>
          </p:cNvSpPr>
          <p:nvPr/>
        </p:nvSpPr>
        <p:spPr bwMode="auto">
          <a:xfrm>
            <a:off x="4476750" y="1771650"/>
            <a:ext cx="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73" name="Line 173"/>
          <p:cNvSpPr>
            <a:spLocks noChangeShapeType="1"/>
          </p:cNvSpPr>
          <p:nvPr/>
        </p:nvSpPr>
        <p:spPr bwMode="auto">
          <a:xfrm>
            <a:off x="4470400" y="2540000"/>
            <a:ext cx="1333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474" name="Group 174"/>
          <p:cNvGrpSpPr>
            <a:grpSpLocks/>
          </p:cNvGrpSpPr>
          <p:nvPr/>
        </p:nvGrpSpPr>
        <p:grpSpPr bwMode="auto">
          <a:xfrm>
            <a:off x="4613275" y="2867025"/>
            <a:ext cx="647700" cy="323850"/>
            <a:chOff x="1264" y="292"/>
            <a:chExt cx="487" cy="227"/>
          </a:xfrm>
        </p:grpSpPr>
        <p:sp>
          <p:nvSpPr>
            <p:cNvPr id="59669" name="Rectangle 17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70" name="Line 17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71" name="Text Box 17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3S(2,0)</a:t>
              </a:r>
            </a:p>
          </p:txBody>
        </p:sp>
        <p:sp>
          <p:nvSpPr>
            <p:cNvPr id="59672" name="Text Box 17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水工模型</a:t>
              </a:r>
            </a:p>
          </p:txBody>
        </p:sp>
      </p:grpSp>
      <p:sp>
        <p:nvSpPr>
          <p:cNvPr id="59475" name="Line 179"/>
          <p:cNvSpPr>
            <a:spLocks noChangeShapeType="1"/>
          </p:cNvSpPr>
          <p:nvPr/>
        </p:nvSpPr>
        <p:spPr bwMode="auto">
          <a:xfrm>
            <a:off x="4368800" y="615950"/>
            <a:ext cx="146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76" name="Line 180"/>
          <p:cNvSpPr>
            <a:spLocks noChangeShapeType="1"/>
          </p:cNvSpPr>
          <p:nvPr/>
        </p:nvSpPr>
        <p:spPr bwMode="auto">
          <a:xfrm>
            <a:off x="4508500" y="615950"/>
            <a:ext cx="0" cy="24288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77" name="Line 181"/>
          <p:cNvSpPr>
            <a:spLocks noChangeShapeType="1"/>
          </p:cNvSpPr>
          <p:nvPr/>
        </p:nvSpPr>
        <p:spPr bwMode="auto">
          <a:xfrm>
            <a:off x="4508500" y="3048000"/>
            <a:ext cx="101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478" name="Group 182"/>
          <p:cNvGrpSpPr>
            <a:grpSpLocks/>
          </p:cNvGrpSpPr>
          <p:nvPr/>
        </p:nvGrpSpPr>
        <p:grpSpPr bwMode="auto">
          <a:xfrm>
            <a:off x="4619625" y="3235325"/>
            <a:ext cx="647700" cy="323850"/>
            <a:chOff x="2910" y="2038"/>
            <a:chExt cx="408" cy="204"/>
          </a:xfrm>
        </p:grpSpPr>
        <p:sp>
          <p:nvSpPr>
            <p:cNvPr id="59665" name="Rectangle 183"/>
            <p:cNvSpPr>
              <a:spLocks noChangeArrowheads="1"/>
            </p:cNvSpPr>
            <p:nvPr/>
          </p:nvSpPr>
          <p:spPr bwMode="auto">
            <a:xfrm>
              <a:off x="2910" y="2038"/>
              <a:ext cx="406" cy="204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127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66" name="Line 184"/>
            <p:cNvSpPr>
              <a:spLocks noChangeShapeType="1"/>
            </p:cNvSpPr>
            <p:nvPr/>
          </p:nvSpPr>
          <p:spPr bwMode="auto">
            <a:xfrm>
              <a:off x="2910" y="2113"/>
              <a:ext cx="408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67" name="Text Box 185"/>
            <p:cNvSpPr txBox="1">
              <a:spLocks noChangeArrowheads="1"/>
            </p:cNvSpPr>
            <p:nvPr/>
          </p:nvSpPr>
          <p:spPr bwMode="auto">
            <a:xfrm>
              <a:off x="2980" y="2045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3S(3,0)</a:t>
              </a:r>
            </a:p>
          </p:txBody>
        </p:sp>
        <p:sp>
          <p:nvSpPr>
            <p:cNvPr id="59668" name="Text Box 186"/>
            <p:cNvSpPr txBox="1">
              <a:spLocks noChangeArrowheads="1"/>
            </p:cNvSpPr>
            <p:nvPr/>
          </p:nvSpPr>
          <p:spPr bwMode="auto">
            <a:xfrm>
              <a:off x="2939" y="2134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水土保持工程</a:t>
              </a:r>
            </a:p>
          </p:txBody>
        </p:sp>
      </p:grpSp>
      <p:grpSp>
        <p:nvGrpSpPr>
          <p:cNvPr id="59479" name="Group 187"/>
          <p:cNvGrpSpPr>
            <a:grpSpLocks/>
          </p:cNvGrpSpPr>
          <p:nvPr/>
        </p:nvGrpSpPr>
        <p:grpSpPr bwMode="auto">
          <a:xfrm>
            <a:off x="4625975" y="615950"/>
            <a:ext cx="647700" cy="323850"/>
            <a:chOff x="1264" y="292"/>
            <a:chExt cx="487" cy="227"/>
          </a:xfrm>
        </p:grpSpPr>
        <p:sp>
          <p:nvSpPr>
            <p:cNvPr id="59661" name="Rectangle 18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62" name="Line 18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63" name="Text Box 19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3S(2,0)X0</a:t>
              </a:r>
            </a:p>
          </p:txBody>
        </p:sp>
        <p:sp>
          <p:nvSpPr>
            <p:cNvPr id="59664" name="Text Box 19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數值分析</a:t>
              </a:r>
            </a:p>
          </p:txBody>
        </p:sp>
      </p:grpSp>
      <p:sp>
        <p:nvSpPr>
          <p:cNvPr id="59480" name="Line 192"/>
          <p:cNvSpPr>
            <a:spLocks noChangeShapeType="1"/>
          </p:cNvSpPr>
          <p:nvPr/>
        </p:nvSpPr>
        <p:spPr bwMode="auto">
          <a:xfrm>
            <a:off x="1746250" y="781050"/>
            <a:ext cx="2882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481" name="Group 193"/>
          <p:cNvGrpSpPr>
            <a:grpSpLocks/>
          </p:cNvGrpSpPr>
          <p:nvPr/>
        </p:nvGrpSpPr>
        <p:grpSpPr bwMode="auto">
          <a:xfrm>
            <a:off x="4625975" y="3594100"/>
            <a:ext cx="647700" cy="323850"/>
            <a:chOff x="1264" y="292"/>
            <a:chExt cx="487" cy="227"/>
          </a:xfrm>
        </p:grpSpPr>
        <p:sp>
          <p:nvSpPr>
            <p:cNvPr id="59657" name="Rectangle 194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58" name="Line 195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59" name="Text Box 196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3S(3,0)</a:t>
              </a:r>
            </a:p>
          </p:txBody>
        </p:sp>
        <p:sp>
          <p:nvSpPr>
            <p:cNvPr id="59660" name="Text Box 197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應用水文學</a:t>
              </a:r>
            </a:p>
          </p:txBody>
        </p:sp>
      </p:grpSp>
      <p:sp>
        <p:nvSpPr>
          <p:cNvPr id="59482" name="Line 198"/>
          <p:cNvSpPr>
            <a:spLocks noChangeShapeType="1"/>
          </p:cNvSpPr>
          <p:nvPr/>
        </p:nvSpPr>
        <p:spPr bwMode="auto">
          <a:xfrm>
            <a:off x="3505200" y="3022600"/>
            <a:ext cx="222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83" name="Line 199"/>
          <p:cNvSpPr>
            <a:spLocks noChangeShapeType="1"/>
          </p:cNvSpPr>
          <p:nvPr/>
        </p:nvSpPr>
        <p:spPr bwMode="auto">
          <a:xfrm>
            <a:off x="3530600" y="3022600"/>
            <a:ext cx="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84" name="Line 200"/>
          <p:cNvSpPr>
            <a:spLocks noChangeShapeType="1"/>
          </p:cNvSpPr>
          <p:nvPr/>
        </p:nvSpPr>
        <p:spPr bwMode="auto">
          <a:xfrm>
            <a:off x="3536950" y="3784600"/>
            <a:ext cx="1085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85" name="Line 201"/>
          <p:cNvSpPr>
            <a:spLocks noChangeShapeType="1"/>
          </p:cNvSpPr>
          <p:nvPr/>
        </p:nvSpPr>
        <p:spPr bwMode="auto">
          <a:xfrm>
            <a:off x="3505200" y="603250"/>
            <a:ext cx="69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86" name="Line 202"/>
          <p:cNvSpPr>
            <a:spLocks noChangeShapeType="1"/>
          </p:cNvSpPr>
          <p:nvPr/>
        </p:nvSpPr>
        <p:spPr bwMode="auto">
          <a:xfrm>
            <a:off x="3568700" y="603250"/>
            <a:ext cx="0" cy="31432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87" name="Line 203"/>
          <p:cNvSpPr>
            <a:spLocks noChangeShapeType="1"/>
          </p:cNvSpPr>
          <p:nvPr/>
        </p:nvSpPr>
        <p:spPr bwMode="auto">
          <a:xfrm>
            <a:off x="3562350" y="3740150"/>
            <a:ext cx="10604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88" name="Rectangle 204"/>
          <p:cNvSpPr>
            <a:spLocks noChangeArrowheads="1"/>
          </p:cNvSpPr>
          <p:nvPr/>
        </p:nvSpPr>
        <p:spPr bwMode="auto">
          <a:xfrm>
            <a:off x="4594225" y="5940425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89" name="Line 205"/>
          <p:cNvSpPr>
            <a:spLocks noChangeShapeType="1"/>
          </p:cNvSpPr>
          <p:nvPr/>
        </p:nvSpPr>
        <p:spPr bwMode="auto">
          <a:xfrm>
            <a:off x="4594225" y="6059488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90" name="Text Box 206"/>
          <p:cNvSpPr txBox="1">
            <a:spLocks noChangeArrowheads="1"/>
          </p:cNvSpPr>
          <p:nvPr/>
        </p:nvSpPr>
        <p:spPr bwMode="auto">
          <a:xfrm>
            <a:off x="4705350" y="5951538"/>
            <a:ext cx="422275" cy="1063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3S(3,0)</a:t>
            </a:r>
          </a:p>
        </p:txBody>
      </p:sp>
      <p:sp>
        <p:nvSpPr>
          <p:cNvPr id="59491" name="Text Box 207"/>
          <p:cNvSpPr txBox="1">
            <a:spLocks noChangeArrowheads="1"/>
          </p:cNvSpPr>
          <p:nvPr/>
        </p:nvSpPr>
        <p:spPr bwMode="auto">
          <a:xfrm>
            <a:off x="4640263" y="6092825"/>
            <a:ext cx="539750" cy="1063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營建管理</a:t>
            </a:r>
          </a:p>
        </p:txBody>
      </p:sp>
      <p:grpSp>
        <p:nvGrpSpPr>
          <p:cNvPr id="59492" name="Group 208"/>
          <p:cNvGrpSpPr>
            <a:grpSpLocks/>
          </p:cNvGrpSpPr>
          <p:nvPr/>
        </p:nvGrpSpPr>
        <p:grpSpPr bwMode="auto">
          <a:xfrm>
            <a:off x="5360988" y="4845050"/>
            <a:ext cx="647700" cy="323850"/>
            <a:chOff x="1264" y="292"/>
            <a:chExt cx="487" cy="227"/>
          </a:xfrm>
        </p:grpSpPr>
        <p:sp>
          <p:nvSpPr>
            <p:cNvPr id="59653" name="Rectangle 209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54" name="Line 210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55" name="Text Box 211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3R(0,2)</a:t>
              </a:r>
            </a:p>
          </p:txBody>
        </p:sp>
        <p:sp>
          <p:nvSpPr>
            <p:cNvPr id="59656" name="Text Box 212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港埠工程學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59493" name="Line 213"/>
          <p:cNvSpPr>
            <a:spLocks noChangeShapeType="1"/>
          </p:cNvSpPr>
          <p:nvPr/>
        </p:nvSpPr>
        <p:spPr bwMode="auto">
          <a:xfrm>
            <a:off x="5238750" y="4997450"/>
            <a:ext cx="444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94" name="Line 214"/>
          <p:cNvSpPr>
            <a:spLocks noChangeShapeType="1"/>
          </p:cNvSpPr>
          <p:nvPr/>
        </p:nvSpPr>
        <p:spPr bwMode="auto">
          <a:xfrm>
            <a:off x="5289550" y="4997450"/>
            <a:ext cx="0" cy="406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95" name="Line 215"/>
          <p:cNvSpPr>
            <a:spLocks noChangeShapeType="1"/>
          </p:cNvSpPr>
          <p:nvPr/>
        </p:nvSpPr>
        <p:spPr bwMode="auto">
          <a:xfrm>
            <a:off x="5295900" y="5403850"/>
            <a:ext cx="69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96" name="Rectangle 216"/>
          <p:cNvSpPr>
            <a:spLocks noChangeArrowheads="1"/>
          </p:cNvSpPr>
          <p:nvPr/>
        </p:nvSpPr>
        <p:spPr bwMode="auto">
          <a:xfrm>
            <a:off x="4632325" y="4397375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97" name="Line 217"/>
          <p:cNvSpPr>
            <a:spLocks noChangeShapeType="1"/>
          </p:cNvSpPr>
          <p:nvPr/>
        </p:nvSpPr>
        <p:spPr bwMode="auto">
          <a:xfrm>
            <a:off x="4632325" y="4516438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98" name="Text Box 218"/>
          <p:cNvSpPr txBox="1">
            <a:spLocks noChangeArrowheads="1"/>
          </p:cNvSpPr>
          <p:nvPr/>
        </p:nvSpPr>
        <p:spPr bwMode="auto">
          <a:xfrm>
            <a:off x="4743450" y="4408488"/>
            <a:ext cx="422275" cy="1063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3R(0,3)</a:t>
            </a:r>
          </a:p>
        </p:txBody>
      </p:sp>
      <p:sp>
        <p:nvSpPr>
          <p:cNvPr id="59499" name="Text Box 219"/>
          <p:cNvSpPr txBox="1">
            <a:spLocks noChangeArrowheads="1"/>
          </p:cNvSpPr>
          <p:nvPr/>
        </p:nvSpPr>
        <p:spPr bwMode="auto">
          <a:xfrm>
            <a:off x="4678363" y="4549775"/>
            <a:ext cx="539750" cy="1063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基礎工程</a:t>
            </a:r>
          </a:p>
        </p:txBody>
      </p:sp>
      <p:sp>
        <p:nvSpPr>
          <p:cNvPr id="59500" name="Line 220"/>
          <p:cNvSpPr>
            <a:spLocks noChangeShapeType="1"/>
          </p:cNvSpPr>
          <p:nvPr/>
        </p:nvSpPr>
        <p:spPr bwMode="auto">
          <a:xfrm>
            <a:off x="4953000" y="4330700"/>
            <a:ext cx="0" cy="698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01" name="Line 221"/>
          <p:cNvSpPr>
            <a:spLocks noChangeShapeType="1"/>
          </p:cNvSpPr>
          <p:nvPr/>
        </p:nvSpPr>
        <p:spPr bwMode="auto">
          <a:xfrm>
            <a:off x="3530600" y="635000"/>
            <a:ext cx="19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02" name="Line 222"/>
          <p:cNvSpPr>
            <a:spLocks noChangeShapeType="1"/>
          </p:cNvSpPr>
          <p:nvPr/>
        </p:nvSpPr>
        <p:spPr bwMode="auto">
          <a:xfrm>
            <a:off x="3543300" y="641350"/>
            <a:ext cx="0" cy="39592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03" name="Line 223"/>
          <p:cNvSpPr>
            <a:spLocks noChangeShapeType="1"/>
          </p:cNvSpPr>
          <p:nvPr/>
        </p:nvSpPr>
        <p:spPr bwMode="auto">
          <a:xfrm>
            <a:off x="3536950" y="4597400"/>
            <a:ext cx="1092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504" name="Group 224"/>
          <p:cNvGrpSpPr>
            <a:grpSpLocks/>
          </p:cNvGrpSpPr>
          <p:nvPr/>
        </p:nvGrpSpPr>
        <p:grpSpPr bwMode="auto">
          <a:xfrm>
            <a:off x="5368925" y="2400300"/>
            <a:ext cx="647700" cy="323850"/>
            <a:chOff x="3382" y="1512"/>
            <a:chExt cx="408" cy="204"/>
          </a:xfrm>
        </p:grpSpPr>
        <p:sp>
          <p:nvSpPr>
            <p:cNvPr id="59649" name="Rectangle 225"/>
            <p:cNvSpPr>
              <a:spLocks noChangeArrowheads="1"/>
            </p:cNvSpPr>
            <p:nvPr/>
          </p:nvSpPr>
          <p:spPr bwMode="auto">
            <a:xfrm>
              <a:off x="3382" y="1512"/>
              <a:ext cx="406" cy="20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27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50" name="Line 226"/>
            <p:cNvSpPr>
              <a:spLocks noChangeShapeType="1"/>
            </p:cNvSpPr>
            <p:nvPr/>
          </p:nvSpPr>
          <p:spPr bwMode="auto">
            <a:xfrm>
              <a:off x="3382" y="1586"/>
              <a:ext cx="40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51" name="Text Box 227"/>
            <p:cNvSpPr txBox="1">
              <a:spLocks noChangeArrowheads="1"/>
            </p:cNvSpPr>
            <p:nvPr/>
          </p:nvSpPr>
          <p:spPr bwMode="auto">
            <a:xfrm>
              <a:off x="3452" y="1519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3R(0,3)</a:t>
              </a:r>
            </a:p>
          </p:txBody>
        </p:sp>
        <p:sp>
          <p:nvSpPr>
            <p:cNvPr id="59652" name="Text Box 228"/>
            <p:cNvSpPr txBox="1">
              <a:spLocks noChangeArrowheads="1"/>
            </p:cNvSpPr>
            <p:nvPr/>
          </p:nvSpPr>
          <p:spPr bwMode="auto">
            <a:xfrm>
              <a:off x="3411" y="1608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鋼筋混凝土學</a:t>
              </a:r>
            </a:p>
          </p:txBody>
        </p:sp>
      </p:grpSp>
      <p:sp>
        <p:nvSpPr>
          <p:cNvPr id="59505" name="Line 229"/>
          <p:cNvSpPr>
            <a:spLocks noChangeShapeType="1"/>
          </p:cNvSpPr>
          <p:nvPr/>
        </p:nvSpPr>
        <p:spPr bwMode="auto">
          <a:xfrm>
            <a:off x="5251450" y="2578100"/>
            <a:ext cx="120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506" name="Group 230"/>
          <p:cNvGrpSpPr>
            <a:grpSpLocks/>
          </p:cNvGrpSpPr>
          <p:nvPr/>
        </p:nvGrpSpPr>
        <p:grpSpPr bwMode="auto">
          <a:xfrm>
            <a:off x="4638675" y="1009650"/>
            <a:ext cx="647700" cy="323850"/>
            <a:chOff x="1264" y="292"/>
            <a:chExt cx="487" cy="227"/>
          </a:xfrm>
        </p:grpSpPr>
        <p:sp>
          <p:nvSpPr>
            <p:cNvPr id="59645" name="Rectangle 23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46" name="Line 23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47" name="Text Box 23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3S(0,2)</a:t>
              </a:r>
            </a:p>
          </p:txBody>
        </p:sp>
        <p:sp>
          <p:nvSpPr>
            <p:cNvPr id="59648" name="Text Box 23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生態工程</a:t>
              </a:r>
            </a:p>
          </p:txBody>
        </p:sp>
      </p:grpSp>
      <p:grpSp>
        <p:nvGrpSpPr>
          <p:cNvPr id="59507" name="Group 235"/>
          <p:cNvGrpSpPr>
            <a:grpSpLocks/>
          </p:cNvGrpSpPr>
          <p:nvPr/>
        </p:nvGrpSpPr>
        <p:grpSpPr bwMode="auto">
          <a:xfrm>
            <a:off x="5368925" y="5953125"/>
            <a:ext cx="647700" cy="323850"/>
            <a:chOff x="1264" y="292"/>
            <a:chExt cx="487" cy="227"/>
          </a:xfrm>
        </p:grpSpPr>
        <p:sp>
          <p:nvSpPr>
            <p:cNvPr id="59641" name="Rectangle 236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42" name="Line 237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43" name="Text Box 238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59644" name="Text Box 239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工程契約</a:t>
              </a:r>
            </a:p>
          </p:txBody>
        </p:sp>
      </p:grpSp>
      <p:grpSp>
        <p:nvGrpSpPr>
          <p:cNvPr id="59508" name="Group 240"/>
          <p:cNvGrpSpPr>
            <a:grpSpLocks/>
          </p:cNvGrpSpPr>
          <p:nvPr/>
        </p:nvGrpSpPr>
        <p:grpSpPr bwMode="auto">
          <a:xfrm>
            <a:off x="5330825" y="609600"/>
            <a:ext cx="647700" cy="323850"/>
            <a:chOff x="1264" y="292"/>
            <a:chExt cx="487" cy="227"/>
          </a:xfrm>
        </p:grpSpPr>
        <p:sp>
          <p:nvSpPr>
            <p:cNvPr id="59637" name="Rectangle 24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38" name="Line 24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39" name="Text Box 24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59640" name="Text Box 24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風工程</a:t>
              </a:r>
            </a:p>
          </p:txBody>
        </p:sp>
      </p:grpSp>
      <p:sp>
        <p:nvSpPr>
          <p:cNvPr id="59509" name="Rectangle 245"/>
          <p:cNvSpPr>
            <a:spLocks noChangeArrowheads="1"/>
          </p:cNvSpPr>
          <p:nvPr/>
        </p:nvSpPr>
        <p:spPr bwMode="auto">
          <a:xfrm>
            <a:off x="6048375" y="2000250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510" name="Line 246"/>
          <p:cNvSpPr>
            <a:spLocks noChangeShapeType="1"/>
          </p:cNvSpPr>
          <p:nvPr/>
        </p:nvSpPr>
        <p:spPr bwMode="auto">
          <a:xfrm>
            <a:off x="6048375" y="2119313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11" name="Text Box 247"/>
          <p:cNvSpPr txBox="1">
            <a:spLocks noChangeArrowheads="1"/>
          </p:cNvSpPr>
          <p:nvPr/>
        </p:nvSpPr>
        <p:spPr bwMode="auto">
          <a:xfrm>
            <a:off x="6159500" y="2011363"/>
            <a:ext cx="422275" cy="106362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3S(0,3)</a:t>
            </a:r>
          </a:p>
        </p:txBody>
      </p:sp>
      <p:sp>
        <p:nvSpPr>
          <p:cNvPr id="59512" name="Text Box 248"/>
          <p:cNvSpPr txBox="1">
            <a:spLocks noChangeArrowheads="1"/>
          </p:cNvSpPr>
          <p:nvPr/>
        </p:nvSpPr>
        <p:spPr bwMode="auto">
          <a:xfrm>
            <a:off x="6094413" y="2152650"/>
            <a:ext cx="539750" cy="106363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鋼結構設計</a:t>
            </a:r>
          </a:p>
        </p:txBody>
      </p:sp>
      <p:sp>
        <p:nvSpPr>
          <p:cNvPr id="59513" name="Line 249"/>
          <p:cNvSpPr>
            <a:spLocks noChangeShapeType="1"/>
          </p:cNvSpPr>
          <p:nvPr/>
        </p:nvSpPr>
        <p:spPr bwMode="auto">
          <a:xfrm>
            <a:off x="5245100" y="2527300"/>
            <a:ext cx="63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14" name="Line 250"/>
          <p:cNvSpPr>
            <a:spLocks noChangeShapeType="1"/>
          </p:cNvSpPr>
          <p:nvPr/>
        </p:nvSpPr>
        <p:spPr bwMode="auto">
          <a:xfrm flipV="1">
            <a:off x="5308600" y="2216150"/>
            <a:ext cx="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15" name="Line 251"/>
          <p:cNvSpPr>
            <a:spLocks noChangeShapeType="1"/>
          </p:cNvSpPr>
          <p:nvPr/>
        </p:nvSpPr>
        <p:spPr bwMode="auto">
          <a:xfrm>
            <a:off x="5314950" y="2216150"/>
            <a:ext cx="723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516" name="Group 252"/>
          <p:cNvGrpSpPr>
            <a:grpSpLocks/>
          </p:cNvGrpSpPr>
          <p:nvPr/>
        </p:nvGrpSpPr>
        <p:grpSpPr bwMode="auto">
          <a:xfrm>
            <a:off x="4605338" y="5549900"/>
            <a:ext cx="647700" cy="323850"/>
            <a:chOff x="1264" y="292"/>
            <a:chExt cx="487" cy="227"/>
          </a:xfrm>
        </p:grpSpPr>
        <p:sp>
          <p:nvSpPr>
            <p:cNvPr id="59633" name="Rectangle 25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34" name="Line 25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35" name="Text Box 25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59636" name="Text Box 25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海洋工程學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59517" name="Line 257"/>
          <p:cNvSpPr>
            <a:spLocks noChangeShapeType="1"/>
          </p:cNvSpPr>
          <p:nvPr/>
        </p:nvSpPr>
        <p:spPr bwMode="auto">
          <a:xfrm>
            <a:off x="4356100" y="571500"/>
            <a:ext cx="107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18" name="Line 258"/>
          <p:cNvSpPr>
            <a:spLocks noChangeShapeType="1"/>
          </p:cNvSpPr>
          <p:nvPr/>
        </p:nvSpPr>
        <p:spPr bwMode="auto">
          <a:xfrm>
            <a:off x="4451350" y="571500"/>
            <a:ext cx="0" cy="5168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19" name="Line 259"/>
          <p:cNvSpPr>
            <a:spLocks noChangeShapeType="1"/>
          </p:cNvSpPr>
          <p:nvPr/>
        </p:nvSpPr>
        <p:spPr bwMode="auto">
          <a:xfrm>
            <a:off x="4457700" y="5740400"/>
            <a:ext cx="146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520" name="Group 260"/>
          <p:cNvGrpSpPr>
            <a:grpSpLocks/>
          </p:cNvGrpSpPr>
          <p:nvPr/>
        </p:nvGrpSpPr>
        <p:grpSpPr bwMode="auto">
          <a:xfrm>
            <a:off x="6048375" y="609600"/>
            <a:ext cx="647700" cy="323850"/>
            <a:chOff x="1264" y="292"/>
            <a:chExt cx="487" cy="227"/>
          </a:xfrm>
        </p:grpSpPr>
        <p:sp>
          <p:nvSpPr>
            <p:cNvPr id="59629" name="Rectangle 26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30" name="Line 26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31" name="Text Box 26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3S(2,2)</a:t>
              </a:r>
            </a:p>
          </p:txBody>
        </p:sp>
        <p:sp>
          <p:nvSpPr>
            <p:cNvPr id="59632" name="Text Box 26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專題研究</a:t>
              </a:r>
            </a:p>
          </p:txBody>
        </p:sp>
      </p:grpSp>
      <p:grpSp>
        <p:nvGrpSpPr>
          <p:cNvPr id="59521" name="Group 265"/>
          <p:cNvGrpSpPr>
            <a:grpSpLocks/>
          </p:cNvGrpSpPr>
          <p:nvPr/>
        </p:nvGrpSpPr>
        <p:grpSpPr bwMode="auto">
          <a:xfrm>
            <a:off x="5305425" y="2860675"/>
            <a:ext cx="647700" cy="323850"/>
            <a:chOff x="1264" y="292"/>
            <a:chExt cx="487" cy="227"/>
          </a:xfrm>
        </p:grpSpPr>
        <p:sp>
          <p:nvSpPr>
            <p:cNvPr id="59625" name="Rectangle 266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26" name="Line 267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27" name="Text Box 268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59628" name="Text Box 269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集水區經營</a:t>
              </a:r>
            </a:p>
          </p:txBody>
        </p:sp>
      </p:grpSp>
      <p:grpSp>
        <p:nvGrpSpPr>
          <p:cNvPr id="59522" name="Group 270"/>
          <p:cNvGrpSpPr>
            <a:grpSpLocks/>
          </p:cNvGrpSpPr>
          <p:nvPr/>
        </p:nvGrpSpPr>
        <p:grpSpPr bwMode="auto">
          <a:xfrm>
            <a:off x="5362575" y="5540375"/>
            <a:ext cx="647700" cy="323850"/>
            <a:chOff x="1264" y="292"/>
            <a:chExt cx="487" cy="227"/>
          </a:xfrm>
        </p:grpSpPr>
        <p:sp>
          <p:nvSpPr>
            <p:cNvPr id="59621" name="Rectangle 27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22" name="Line 27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23" name="Text Box 27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59624" name="Text Box 27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港灣設計實例</a:t>
              </a:r>
            </a:p>
          </p:txBody>
        </p:sp>
      </p:grpSp>
      <p:grpSp>
        <p:nvGrpSpPr>
          <p:cNvPr id="59523" name="Group 275"/>
          <p:cNvGrpSpPr>
            <a:grpSpLocks/>
          </p:cNvGrpSpPr>
          <p:nvPr/>
        </p:nvGrpSpPr>
        <p:grpSpPr bwMode="auto">
          <a:xfrm>
            <a:off x="6794500" y="5210175"/>
            <a:ext cx="647700" cy="323850"/>
            <a:chOff x="648" y="196"/>
            <a:chExt cx="487" cy="219"/>
          </a:xfrm>
        </p:grpSpPr>
        <p:sp>
          <p:nvSpPr>
            <p:cNvPr id="59617" name="Rectangle 276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9618" name="Line 277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9619" name="Text Box 278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4S(2,0)</a:t>
              </a:r>
            </a:p>
          </p:txBody>
        </p:sp>
        <p:sp>
          <p:nvSpPr>
            <p:cNvPr id="59620" name="Text Box 279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海岸保護與規劃</a:t>
              </a:r>
            </a:p>
          </p:txBody>
        </p:sp>
      </p:grpSp>
      <p:sp>
        <p:nvSpPr>
          <p:cNvPr id="59524" name="Line 280"/>
          <p:cNvSpPr>
            <a:spLocks noChangeShapeType="1"/>
          </p:cNvSpPr>
          <p:nvPr/>
        </p:nvSpPr>
        <p:spPr bwMode="auto">
          <a:xfrm>
            <a:off x="6013450" y="5365750"/>
            <a:ext cx="781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525" name="Group 281"/>
          <p:cNvGrpSpPr>
            <a:grpSpLocks/>
          </p:cNvGrpSpPr>
          <p:nvPr/>
        </p:nvGrpSpPr>
        <p:grpSpPr bwMode="auto">
          <a:xfrm>
            <a:off x="6791325" y="1638300"/>
            <a:ext cx="647700" cy="323850"/>
            <a:chOff x="1264" y="292"/>
            <a:chExt cx="487" cy="227"/>
          </a:xfrm>
        </p:grpSpPr>
        <p:sp>
          <p:nvSpPr>
            <p:cNvPr id="59613" name="Rectangle 28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14" name="Line 28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15" name="Text Box 28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4S(3,0)</a:t>
              </a:r>
            </a:p>
          </p:txBody>
        </p:sp>
        <p:sp>
          <p:nvSpPr>
            <p:cNvPr id="59616" name="Text Box 28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結構矩陣分析</a:t>
              </a:r>
            </a:p>
          </p:txBody>
        </p:sp>
      </p:grpSp>
      <p:grpSp>
        <p:nvGrpSpPr>
          <p:cNvPr id="59526" name="Group 286"/>
          <p:cNvGrpSpPr>
            <a:grpSpLocks/>
          </p:cNvGrpSpPr>
          <p:nvPr/>
        </p:nvGrpSpPr>
        <p:grpSpPr bwMode="auto">
          <a:xfrm>
            <a:off x="1768475" y="2168525"/>
            <a:ext cx="647700" cy="323850"/>
            <a:chOff x="1264" y="292"/>
            <a:chExt cx="487" cy="227"/>
          </a:xfrm>
        </p:grpSpPr>
        <p:sp>
          <p:nvSpPr>
            <p:cNvPr id="59609" name="Rectangle 28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10" name="Line 28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11" name="Text Box 28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1R(0,3)</a:t>
              </a:r>
            </a:p>
          </p:txBody>
        </p:sp>
        <p:sp>
          <p:nvSpPr>
            <p:cNvPr id="59612" name="Text Box 29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靜力學</a:t>
              </a:r>
            </a:p>
          </p:txBody>
        </p:sp>
      </p:grpSp>
      <p:sp>
        <p:nvSpPr>
          <p:cNvPr id="59527" name="Line 291"/>
          <p:cNvSpPr>
            <a:spLocks noChangeShapeType="1"/>
          </p:cNvSpPr>
          <p:nvPr/>
        </p:nvSpPr>
        <p:spPr bwMode="auto">
          <a:xfrm>
            <a:off x="5251450" y="2470150"/>
            <a:ext cx="381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28" name="Line 292"/>
          <p:cNvSpPr>
            <a:spLocks noChangeShapeType="1"/>
          </p:cNvSpPr>
          <p:nvPr/>
        </p:nvSpPr>
        <p:spPr bwMode="auto">
          <a:xfrm flipV="1">
            <a:off x="5289550" y="1828800"/>
            <a:ext cx="0" cy="647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29" name="Line 293"/>
          <p:cNvSpPr>
            <a:spLocks noChangeShapeType="1"/>
          </p:cNvSpPr>
          <p:nvPr/>
        </p:nvSpPr>
        <p:spPr bwMode="auto">
          <a:xfrm>
            <a:off x="5289550" y="1835150"/>
            <a:ext cx="1504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530" name="Group 294"/>
          <p:cNvGrpSpPr>
            <a:grpSpLocks/>
          </p:cNvGrpSpPr>
          <p:nvPr/>
        </p:nvGrpSpPr>
        <p:grpSpPr bwMode="auto">
          <a:xfrm>
            <a:off x="6802438" y="4838700"/>
            <a:ext cx="647700" cy="323850"/>
            <a:chOff x="1264" y="292"/>
            <a:chExt cx="487" cy="227"/>
          </a:xfrm>
        </p:grpSpPr>
        <p:sp>
          <p:nvSpPr>
            <p:cNvPr id="59605" name="Rectangle 29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06" name="Line 29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07" name="Text Box 29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4S(2,0)</a:t>
              </a:r>
            </a:p>
          </p:txBody>
        </p:sp>
        <p:sp>
          <p:nvSpPr>
            <p:cNvPr id="59608" name="Text Box 29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港灣工程規劃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59531" name="Line 299"/>
          <p:cNvSpPr>
            <a:spLocks noChangeShapeType="1"/>
          </p:cNvSpPr>
          <p:nvPr/>
        </p:nvSpPr>
        <p:spPr bwMode="auto">
          <a:xfrm>
            <a:off x="5994400" y="5022850"/>
            <a:ext cx="8001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532" name="Group 300"/>
          <p:cNvGrpSpPr>
            <a:grpSpLocks/>
          </p:cNvGrpSpPr>
          <p:nvPr/>
        </p:nvGrpSpPr>
        <p:grpSpPr bwMode="auto">
          <a:xfrm>
            <a:off x="6789738" y="5568950"/>
            <a:ext cx="647700" cy="323850"/>
            <a:chOff x="1264" y="292"/>
            <a:chExt cx="487" cy="227"/>
          </a:xfrm>
        </p:grpSpPr>
        <p:sp>
          <p:nvSpPr>
            <p:cNvPr id="59601" name="Rectangle 30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602" name="Line 30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603" name="Text Box 30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4S(2,0)</a:t>
              </a:r>
            </a:p>
          </p:txBody>
        </p:sp>
        <p:sp>
          <p:nvSpPr>
            <p:cNvPr id="59604" name="Text Box 30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漁港工程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59533" name="Line 305"/>
          <p:cNvSpPr>
            <a:spLocks noChangeShapeType="1"/>
          </p:cNvSpPr>
          <p:nvPr/>
        </p:nvSpPr>
        <p:spPr bwMode="auto">
          <a:xfrm>
            <a:off x="6013450" y="5073650"/>
            <a:ext cx="44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34" name="Line 306"/>
          <p:cNvSpPr>
            <a:spLocks noChangeShapeType="1"/>
          </p:cNvSpPr>
          <p:nvPr/>
        </p:nvSpPr>
        <p:spPr bwMode="auto">
          <a:xfrm>
            <a:off x="6457950" y="5073650"/>
            <a:ext cx="0" cy="584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35" name="Line 307"/>
          <p:cNvSpPr>
            <a:spLocks noChangeShapeType="1"/>
          </p:cNvSpPr>
          <p:nvPr/>
        </p:nvSpPr>
        <p:spPr bwMode="auto">
          <a:xfrm>
            <a:off x="6457950" y="5657850"/>
            <a:ext cx="323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36" name="Line 308"/>
          <p:cNvSpPr>
            <a:spLocks noChangeShapeType="1"/>
          </p:cNvSpPr>
          <p:nvPr/>
        </p:nvSpPr>
        <p:spPr bwMode="auto">
          <a:xfrm>
            <a:off x="6000750" y="5416550"/>
            <a:ext cx="374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37" name="Line 309"/>
          <p:cNvSpPr>
            <a:spLocks noChangeShapeType="1"/>
          </p:cNvSpPr>
          <p:nvPr/>
        </p:nvSpPr>
        <p:spPr bwMode="auto">
          <a:xfrm>
            <a:off x="6381750" y="5416550"/>
            <a:ext cx="0" cy="2921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38" name="Line 310"/>
          <p:cNvSpPr>
            <a:spLocks noChangeShapeType="1"/>
          </p:cNvSpPr>
          <p:nvPr/>
        </p:nvSpPr>
        <p:spPr bwMode="auto">
          <a:xfrm>
            <a:off x="6375400" y="5708650"/>
            <a:ext cx="4127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539" name="Group 311"/>
          <p:cNvGrpSpPr>
            <a:grpSpLocks/>
          </p:cNvGrpSpPr>
          <p:nvPr/>
        </p:nvGrpSpPr>
        <p:grpSpPr bwMode="auto">
          <a:xfrm>
            <a:off x="6772275" y="4010025"/>
            <a:ext cx="647700" cy="323850"/>
            <a:chOff x="1264" y="292"/>
            <a:chExt cx="487" cy="227"/>
          </a:xfrm>
        </p:grpSpPr>
        <p:sp>
          <p:nvSpPr>
            <p:cNvPr id="59597" name="Rectangle 31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598" name="Line 31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599" name="Text Box 31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4S(0,3)</a:t>
              </a:r>
            </a:p>
          </p:txBody>
        </p:sp>
        <p:sp>
          <p:nvSpPr>
            <p:cNvPr id="59600" name="Text Box 31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地下水與滲流</a:t>
              </a:r>
            </a:p>
          </p:txBody>
        </p:sp>
      </p:grpSp>
      <p:sp>
        <p:nvSpPr>
          <p:cNvPr id="59540" name="Line 316"/>
          <p:cNvSpPr>
            <a:spLocks noChangeShapeType="1"/>
          </p:cNvSpPr>
          <p:nvPr/>
        </p:nvSpPr>
        <p:spPr bwMode="auto">
          <a:xfrm>
            <a:off x="5276850" y="4165600"/>
            <a:ext cx="14922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541" name="Group 317"/>
          <p:cNvGrpSpPr>
            <a:grpSpLocks/>
          </p:cNvGrpSpPr>
          <p:nvPr/>
        </p:nvGrpSpPr>
        <p:grpSpPr bwMode="auto">
          <a:xfrm>
            <a:off x="6791325" y="2343150"/>
            <a:ext cx="647700" cy="323850"/>
            <a:chOff x="1264" y="292"/>
            <a:chExt cx="487" cy="227"/>
          </a:xfrm>
        </p:grpSpPr>
        <p:sp>
          <p:nvSpPr>
            <p:cNvPr id="59593" name="Rectangle 31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594" name="Line 31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595" name="Text Box 32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4S(0,2)</a:t>
              </a:r>
            </a:p>
          </p:txBody>
        </p:sp>
        <p:sp>
          <p:nvSpPr>
            <p:cNvPr id="59596" name="Text Box 32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振動學</a:t>
              </a:r>
            </a:p>
          </p:txBody>
        </p:sp>
      </p:grpSp>
      <p:sp>
        <p:nvSpPr>
          <p:cNvPr id="59542" name="Line 322"/>
          <p:cNvSpPr>
            <a:spLocks noChangeShapeType="1"/>
          </p:cNvSpPr>
          <p:nvPr/>
        </p:nvSpPr>
        <p:spPr bwMode="auto">
          <a:xfrm>
            <a:off x="3511550" y="508000"/>
            <a:ext cx="1587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43" name="Line 323"/>
          <p:cNvSpPr>
            <a:spLocks noChangeShapeType="1"/>
          </p:cNvSpPr>
          <p:nvPr/>
        </p:nvSpPr>
        <p:spPr bwMode="auto">
          <a:xfrm>
            <a:off x="3663950" y="501650"/>
            <a:ext cx="0" cy="9969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44" name="Line 324"/>
          <p:cNvSpPr>
            <a:spLocks noChangeShapeType="1"/>
          </p:cNvSpPr>
          <p:nvPr/>
        </p:nvSpPr>
        <p:spPr bwMode="auto">
          <a:xfrm>
            <a:off x="3657600" y="1498600"/>
            <a:ext cx="3048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45" name="Line 325"/>
          <p:cNvSpPr>
            <a:spLocks noChangeShapeType="1"/>
          </p:cNvSpPr>
          <p:nvPr/>
        </p:nvSpPr>
        <p:spPr bwMode="auto">
          <a:xfrm>
            <a:off x="6699250" y="1492250"/>
            <a:ext cx="0" cy="1066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46" name="Line 326"/>
          <p:cNvSpPr>
            <a:spLocks noChangeShapeType="1"/>
          </p:cNvSpPr>
          <p:nvPr/>
        </p:nvSpPr>
        <p:spPr bwMode="auto">
          <a:xfrm>
            <a:off x="6705600" y="2559050"/>
            <a:ext cx="88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547" name="Group 327"/>
          <p:cNvGrpSpPr>
            <a:grpSpLocks/>
          </p:cNvGrpSpPr>
          <p:nvPr/>
        </p:nvGrpSpPr>
        <p:grpSpPr bwMode="auto">
          <a:xfrm>
            <a:off x="6797675" y="444500"/>
            <a:ext cx="647700" cy="323850"/>
            <a:chOff x="1264" y="292"/>
            <a:chExt cx="487" cy="227"/>
          </a:xfrm>
        </p:grpSpPr>
        <p:sp>
          <p:nvSpPr>
            <p:cNvPr id="59589" name="Rectangle 32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590" name="Line 32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591" name="Text Box 33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4S(0,3)</a:t>
              </a:r>
            </a:p>
          </p:txBody>
        </p:sp>
        <p:sp>
          <p:nvSpPr>
            <p:cNvPr id="59592" name="Text Box 33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綠建築概論</a:t>
              </a:r>
            </a:p>
          </p:txBody>
        </p:sp>
      </p:grpSp>
      <p:grpSp>
        <p:nvGrpSpPr>
          <p:cNvPr id="59548" name="Group 332"/>
          <p:cNvGrpSpPr>
            <a:grpSpLocks/>
          </p:cNvGrpSpPr>
          <p:nvPr/>
        </p:nvGrpSpPr>
        <p:grpSpPr bwMode="auto">
          <a:xfrm>
            <a:off x="7708900" y="6397625"/>
            <a:ext cx="647700" cy="323850"/>
            <a:chOff x="648" y="196"/>
            <a:chExt cx="487" cy="219"/>
          </a:xfrm>
        </p:grpSpPr>
        <p:sp>
          <p:nvSpPr>
            <p:cNvPr id="59585" name="Rectangle 333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9586" name="Line 334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9587" name="Text Box 335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4S(0,2)</a:t>
              </a:r>
            </a:p>
          </p:txBody>
        </p:sp>
        <p:sp>
          <p:nvSpPr>
            <p:cNvPr id="59588" name="Text Box 336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港埠運輸系統規劃</a:t>
              </a:r>
            </a:p>
          </p:txBody>
        </p:sp>
      </p:grpSp>
      <p:sp>
        <p:nvSpPr>
          <p:cNvPr id="59549" name="Line 337"/>
          <p:cNvSpPr>
            <a:spLocks noChangeShapeType="1"/>
          </p:cNvSpPr>
          <p:nvPr/>
        </p:nvSpPr>
        <p:spPr bwMode="auto">
          <a:xfrm>
            <a:off x="7448550" y="5016500"/>
            <a:ext cx="146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50" name="Line 338"/>
          <p:cNvSpPr>
            <a:spLocks noChangeShapeType="1"/>
          </p:cNvSpPr>
          <p:nvPr/>
        </p:nvSpPr>
        <p:spPr bwMode="auto">
          <a:xfrm>
            <a:off x="7594600" y="5016500"/>
            <a:ext cx="0" cy="15827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51" name="Line 339"/>
          <p:cNvSpPr>
            <a:spLocks noChangeShapeType="1"/>
          </p:cNvSpPr>
          <p:nvPr/>
        </p:nvSpPr>
        <p:spPr bwMode="auto">
          <a:xfrm>
            <a:off x="7600950" y="6597650"/>
            <a:ext cx="107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552" name="Line 340"/>
          <p:cNvSpPr>
            <a:spLocks noChangeShapeType="1"/>
          </p:cNvSpPr>
          <p:nvPr/>
        </p:nvSpPr>
        <p:spPr bwMode="auto">
          <a:xfrm>
            <a:off x="1746250" y="730250"/>
            <a:ext cx="0" cy="476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553" name="Group 341"/>
          <p:cNvGrpSpPr>
            <a:grpSpLocks/>
          </p:cNvGrpSpPr>
          <p:nvPr/>
        </p:nvGrpSpPr>
        <p:grpSpPr bwMode="auto">
          <a:xfrm>
            <a:off x="2105025" y="419100"/>
            <a:ext cx="647700" cy="323850"/>
            <a:chOff x="1264" y="292"/>
            <a:chExt cx="487" cy="227"/>
          </a:xfrm>
        </p:grpSpPr>
        <p:sp>
          <p:nvSpPr>
            <p:cNvPr id="59581" name="Rectangle 34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582" name="Line 34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583" name="Text Box 34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1S(2,0)</a:t>
              </a:r>
            </a:p>
          </p:txBody>
        </p:sp>
        <p:sp>
          <p:nvSpPr>
            <p:cNvPr id="59584" name="Text Box 34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福傳程式語言</a:t>
              </a:r>
            </a:p>
          </p:txBody>
        </p:sp>
      </p:grpSp>
      <p:sp>
        <p:nvSpPr>
          <p:cNvPr id="59554" name="AutoShape 346"/>
          <p:cNvSpPr>
            <a:spLocks noChangeArrowheads="1"/>
          </p:cNvSpPr>
          <p:nvPr/>
        </p:nvSpPr>
        <p:spPr bwMode="auto">
          <a:xfrm>
            <a:off x="822325" y="4337050"/>
            <a:ext cx="1857375" cy="19145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555" name="Text Box 347"/>
          <p:cNvSpPr txBox="1">
            <a:spLocks noChangeArrowheads="1"/>
          </p:cNvSpPr>
          <p:nvPr/>
        </p:nvSpPr>
        <p:spPr bwMode="auto">
          <a:xfrm>
            <a:off x="1384300" y="445135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考試科目</a:t>
            </a:r>
          </a:p>
        </p:txBody>
      </p:sp>
      <p:pic>
        <p:nvPicPr>
          <p:cNvPr id="59556" name="Picture 348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44513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557" name="Group 349"/>
          <p:cNvGrpSpPr>
            <a:grpSpLocks/>
          </p:cNvGrpSpPr>
          <p:nvPr/>
        </p:nvGrpSpPr>
        <p:grpSpPr bwMode="auto">
          <a:xfrm>
            <a:off x="6773863" y="2794000"/>
            <a:ext cx="658812" cy="403225"/>
            <a:chOff x="4267" y="1760"/>
            <a:chExt cx="415" cy="254"/>
          </a:xfrm>
        </p:grpSpPr>
        <p:sp>
          <p:nvSpPr>
            <p:cNvPr id="59576" name="Rectangle 350"/>
            <p:cNvSpPr>
              <a:spLocks noChangeArrowheads="1"/>
            </p:cNvSpPr>
            <p:nvPr/>
          </p:nvSpPr>
          <p:spPr bwMode="auto">
            <a:xfrm>
              <a:off x="4274" y="1810"/>
              <a:ext cx="406" cy="20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27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577" name="Line 351"/>
            <p:cNvSpPr>
              <a:spLocks noChangeShapeType="1"/>
            </p:cNvSpPr>
            <p:nvPr/>
          </p:nvSpPr>
          <p:spPr bwMode="auto">
            <a:xfrm>
              <a:off x="4274" y="1885"/>
              <a:ext cx="40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578" name="Text Box 352"/>
            <p:cNvSpPr txBox="1">
              <a:spLocks noChangeArrowheads="1"/>
            </p:cNvSpPr>
            <p:nvPr/>
          </p:nvSpPr>
          <p:spPr bwMode="auto">
            <a:xfrm>
              <a:off x="4344" y="1817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4S(3,0)</a:t>
              </a:r>
            </a:p>
          </p:txBody>
        </p:sp>
        <p:sp>
          <p:nvSpPr>
            <p:cNvPr id="59579" name="Text Box 353"/>
            <p:cNvSpPr txBox="1">
              <a:spLocks noChangeArrowheads="1"/>
            </p:cNvSpPr>
            <p:nvPr/>
          </p:nvSpPr>
          <p:spPr bwMode="auto">
            <a:xfrm>
              <a:off x="4303" y="1906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水資源工程</a:t>
              </a:r>
            </a:p>
          </p:txBody>
        </p:sp>
        <p:pic>
          <p:nvPicPr>
            <p:cNvPr id="59580" name="Picture 354" descr="j043466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" y="1760"/>
              <a:ext cx="112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558" name="Picture 355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9433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59" name="Picture 356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43307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560" name="Group 357"/>
          <p:cNvGrpSpPr>
            <a:grpSpLocks/>
          </p:cNvGrpSpPr>
          <p:nvPr/>
        </p:nvGrpSpPr>
        <p:grpSpPr bwMode="auto">
          <a:xfrm>
            <a:off x="5364163" y="4343400"/>
            <a:ext cx="652462" cy="377825"/>
            <a:chOff x="3379" y="2736"/>
            <a:chExt cx="411" cy="238"/>
          </a:xfrm>
        </p:grpSpPr>
        <p:sp>
          <p:nvSpPr>
            <p:cNvPr id="59571" name="Rectangle 358"/>
            <p:cNvSpPr>
              <a:spLocks noChangeArrowheads="1"/>
            </p:cNvSpPr>
            <p:nvPr/>
          </p:nvSpPr>
          <p:spPr bwMode="auto">
            <a:xfrm>
              <a:off x="3382" y="2770"/>
              <a:ext cx="406" cy="20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27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572" name="Line 359"/>
            <p:cNvSpPr>
              <a:spLocks noChangeShapeType="1"/>
            </p:cNvSpPr>
            <p:nvPr/>
          </p:nvSpPr>
          <p:spPr bwMode="auto">
            <a:xfrm>
              <a:off x="3382" y="2845"/>
              <a:ext cx="40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573" name="Text Box 360"/>
            <p:cNvSpPr txBox="1">
              <a:spLocks noChangeArrowheads="1"/>
            </p:cNvSpPr>
            <p:nvPr/>
          </p:nvSpPr>
          <p:spPr bwMode="auto">
            <a:xfrm>
              <a:off x="3452" y="2777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3S(0,2)</a:t>
              </a:r>
            </a:p>
          </p:txBody>
        </p:sp>
        <p:sp>
          <p:nvSpPr>
            <p:cNvPr id="59574" name="Text Box 361"/>
            <p:cNvSpPr txBox="1">
              <a:spLocks noChangeArrowheads="1"/>
            </p:cNvSpPr>
            <p:nvPr/>
          </p:nvSpPr>
          <p:spPr bwMode="auto">
            <a:xfrm>
              <a:off x="3411" y="2866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工程地質</a:t>
              </a:r>
            </a:p>
          </p:txBody>
        </p:sp>
        <p:pic>
          <p:nvPicPr>
            <p:cNvPr id="59575" name="Picture 362" descr="j043466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736"/>
              <a:ext cx="112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561" name="Picture 363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27749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562" name="Group 364"/>
          <p:cNvGrpSpPr>
            <a:grpSpLocks/>
          </p:cNvGrpSpPr>
          <p:nvPr/>
        </p:nvGrpSpPr>
        <p:grpSpPr bwMode="auto">
          <a:xfrm>
            <a:off x="5364163" y="5162550"/>
            <a:ext cx="650875" cy="361950"/>
            <a:chOff x="3379" y="3252"/>
            <a:chExt cx="410" cy="228"/>
          </a:xfrm>
        </p:grpSpPr>
        <p:sp>
          <p:nvSpPr>
            <p:cNvPr id="59566" name="Rectangle 365"/>
            <p:cNvSpPr>
              <a:spLocks noChangeArrowheads="1"/>
            </p:cNvSpPr>
            <p:nvPr/>
          </p:nvSpPr>
          <p:spPr bwMode="auto">
            <a:xfrm>
              <a:off x="3381" y="3276"/>
              <a:ext cx="406" cy="20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27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567" name="Line 366"/>
            <p:cNvSpPr>
              <a:spLocks noChangeShapeType="1"/>
            </p:cNvSpPr>
            <p:nvPr/>
          </p:nvSpPr>
          <p:spPr bwMode="auto">
            <a:xfrm>
              <a:off x="3381" y="3351"/>
              <a:ext cx="40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568" name="Text Box 367"/>
            <p:cNvSpPr txBox="1">
              <a:spLocks noChangeArrowheads="1"/>
            </p:cNvSpPr>
            <p:nvPr/>
          </p:nvSpPr>
          <p:spPr bwMode="auto">
            <a:xfrm>
              <a:off x="3451" y="3283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3R(0,2)</a:t>
              </a:r>
            </a:p>
          </p:txBody>
        </p:sp>
        <p:sp>
          <p:nvSpPr>
            <p:cNvPr id="59569" name="Text Box 368"/>
            <p:cNvSpPr txBox="1">
              <a:spLocks noChangeArrowheads="1"/>
            </p:cNvSpPr>
            <p:nvPr/>
          </p:nvSpPr>
          <p:spPr bwMode="auto">
            <a:xfrm>
              <a:off x="3410" y="3372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海岸工程學</a:t>
              </a:r>
            </a:p>
          </p:txBody>
        </p:sp>
        <p:pic>
          <p:nvPicPr>
            <p:cNvPr id="59570" name="Picture 369" descr="j043466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3252"/>
              <a:ext cx="112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563" name="Picture 370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3937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64" name="Picture 371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51435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65" name="Text Box 372"/>
          <p:cNvSpPr txBox="1">
            <a:spLocks noChangeArrowheads="1"/>
          </p:cNvSpPr>
          <p:nvPr/>
        </p:nvSpPr>
        <p:spPr bwMode="auto">
          <a:xfrm>
            <a:off x="971550" y="4603750"/>
            <a:ext cx="1574800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1.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水文學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2.</a:t>
            </a:r>
            <a:r>
              <a:rPr lang="zh-TW" altLang="en-US" sz="1000">
                <a:ea typeface="華康中圓體" pitchFamily="49" charset="-120"/>
              </a:rPr>
              <a:t>大地工程學</a:t>
            </a:r>
            <a:r>
              <a:rPr lang="en-US" altLang="zh-TW" sz="1000">
                <a:ea typeface="華康中圓體" pitchFamily="49" charset="-120"/>
              </a:rPr>
              <a:t>(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土壤力	學</a:t>
            </a:r>
            <a:r>
              <a:rPr lang="zh-TW" altLang="en-US" sz="1000">
                <a:ea typeface="華康中圓體" pitchFamily="49" charset="-120"/>
              </a:rPr>
              <a:t>、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基礎工程</a:t>
            </a:r>
            <a:r>
              <a:rPr lang="zh-TW" altLang="en-US" sz="1000">
                <a:ea typeface="華康中圓體" pitchFamily="49" charset="-120"/>
              </a:rPr>
              <a:t>與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工程地	質</a:t>
            </a:r>
            <a:r>
              <a:rPr lang="en-US" altLang="zh-TW" sz="1000">
                <a:ea typeface="華康中圓體" pitchFamily="49" charset="-12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3.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水資源工程</a:t>
            </a:r>
            <a:r>
              <a:rPr lang="zh-TW" altLang="en-US" sz="1000">
                <a:ea typeface="華康中圓體" pitchFamily="49" charset="-120"/>
              </a:rPr>
              <a:t>與規劃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4.</a:t>
            </a:r>
            <a:r>
              <a:rPr lang="zh-TW" altLang="en-US" sz="1000">
                <a:ea typeface="華康中圓體" pitchFamily="49" charset="-120"/>
              </a:rPr>
              <a:t>水利工程</a:t>
            </a:r>
            <a:r>
              <a:rPr lang="en-US" altLang="zh-TW" sz="1000">
                <a:ea typeface="華康中圓體" pitchFamily="49" charset="-120"/>
              </a:rPr>
              <a:t>(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海岸工程</a:t>
            </a:r>
            <a:r>
              <a:rPr lang="zh-TW" altLang="en-US" sz="1000">
                <a:ea typeface="華康中圓體" pitchFamily="49" charset="-120"/>
              </a:rPr>
              <a:t>、	防洪工與排水工程</a:t>
            </a:r>
            <a:r>
              <a:rPr lang="en-US" altLang="zh-TW" sz="1000">
                <a:ea typeface="華康中圓體" pitchFamily="49" charset="-12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5.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流體力學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6.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渠道水力學</a:t>
            </a:r>
          </a:p>
        </p:txBody>
      </p:sp>
    </p:spTree>
    <p:extLst>
      <p:ext uri="{BB962C8B-B14F-4D97-AF65-F5344CB8AC3E}">
        <p14:creationId xmlns:p14="http://schemas.microsoft.com/office/powerpoint/2010/main" val="4223618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703263" y="1601788"/>
            <a:ext cx="7777162" cy="119221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696913" y="6357938"/>
            <a:ext cx="7793037" cy="44132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90563" y="5926138"/>
            <a:ext cx="7799387" cy="40322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87388" y="4800600"/>
            <a:ext cx="7799387" cy="10922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87388" y="3968750"/>
            <a:ext cx="7793037" cy="78581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700088" y="2824163"/>
            <a:ext cx="7786687" cy="111918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703263" y="401638"/>
            <a:ext cx="7767637" cy="117316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2813050" y="255588"/>
            <a:ext cx="0" cy="66024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4559300" y="273050"/>
            <a:ext cx="0" cy="6584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6740525" y="261938"/>
            <a:ext cx="0" cy="65960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111125" y="387350"/>
            <a:ext cx="558800" cy="11557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基礎學科類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112713" y="1597025"/>
            <a:ext cx="552450" cy="11811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結構工程類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112713" y="2806700"/>
            <a:ext cx="544512" cy="1141413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水資源工程類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104775" y="3995738"/>
            <a:ext cx="544513" cy="73342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大地工程類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106363" y="4781550"/>
            <a:ext cx="539750" cy="109378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海洋工程類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114300" y="5924550"/>
            <a:ext cx="533400" cy="39528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管理類</a:t>
            </a: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123825" y="6357938"/>
            <a:ext cx="525463" cy="427037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運輸類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1147763" y="195263"/>
            <a:ext cx="10874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大一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3019425" y="201613"/>
            <a:ext cx="1087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大二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4957763" y="204788"/>
            <a:ext cx="1085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大三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6994525" y="201613"/>
            <a:ext cx="1087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大四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1754188" y="22225"/>
            <a:ext cx="5514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 dirty="0">
                <a:solidFill>
                  <a:srgbClr val="FFFF00"/>
                </a:solidFill>
                <a:ea typeface="華康儷楷書" pitchFamily="65" charset="-120"/>
              </a:rPr>
              <a:t>河海工程學系課程分類圖</a:t>
            </a:r>
            <a:r>
              <a:rPr lang="en-US" altLang="zh-TW" sz="1200" dirty="0">
                <a:solidFill>
                  <a:srgbClr val="FFFF00"/>
                </a:solidFill>
                <a:ea typeface="華康儷楷書" pitchFamily="65" charset="-120"/>
              </a:rPr>
              <a:t>-</a:t>
            </a:r>
            <a:r>
              <a:rPr lang="zh-TW" altLang="en-US" sz="1200" dirty="0">
                <a:solidFill>
                  <a:srgbClr val="FFFF00"/>
                </a:solidFill>
                <a:ea typeface="華康儷楷書" pitchFamily="65" charset="-120"/>
              </a:rPr>
              <a:t>結構技師</a:t>
            </a:r>
          </a:p>
        </p:txBody>
      </p:sp>
      <p:grpSp>
        <p:nvGrpSpPr>
          <p:cNvPr id="60440" name="Group 24"/>
          <p:cNvGrpSpPr>
            <a:grpSpLocks/>
          </p:cNvGrpSpPr>
          <p:nvPr/>
        </p:nvGrpSpPr>
        <p:grpSpPr bwMode="auto">
          <a:xfrm>
            <a:off x="1431925" y="1196975"/>
            <a:ext cx="647700" cy="323850"/>
            <a:chOff x="1264" y="292"/>
            <a:chExt cx="487" cy="227"/>
          </a:xfrm>
        </p:grpSpPr>
        <p:sp>
          <p:nvSpPr>
            <p:cNvPr id="60797" name="Rectangle 2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98" name="Line 2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99" name="Text Box 2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1R(3,3)</a:t>
              </a:r>
            </a:p>
          </p:txBody>
        </p:sp>
        <p:sp>
          <p:nvSpPr>
            <p:cNvPr id="60800" name="Text Box 2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微積分</a:t>
              </a:r>
            </a:p>
          </p:txBody>
        </p:sp>
      </p:grpSp>
      <p:grpSp>
        <p:nvGrpSpPr>
          <p:cNvPr id="60441" name="Group 29"/>
          <p:cNvGrpSpPr>
            <a:grpSpLocks/>
          </p:cNvGrpSpPr>
          <p:nvPr/>
        </p:nvGrpSpPr>
        <p:grpSpPr bwMode="auto">
          <a:xfrm>
            <a:off x="746125" y="422275"/>
            <a:ext cx="647700" cy="323850"/>
            <a:chOff x="648" y="196"/>
            <a:chExt cx="487" cy="219"/>
          </a:xfrm>
        </p:grpSpPr>
        <p:sp>
          <p:nvSpPr>
            <p:cNvPr id="60793" name="Rectangle 30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60794" name="Line 31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0795" name="Text Box 32"/>
            <p:cNvSpPr txBox="1">
              <a:spLocks noChangeArrowheads="1"/>
            </p:cNvSpPr>
            <p:nvPr/>
          </p:nvSpPr>
          <p:spPr bwMode="auto">
            <a:xfrm>
              <a:off x="716" y="204"/>
              <a:ext cx="35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1R(1,1)X0</a:t>
              </a:r>
            </a:p>
          </p:txBody>
        </p:sp>
        <p:sp>
          <p:nvSpPr>
            <p:cNvPr id="60796" name="Text Box 33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工程圖學及電腦繪圖</a:t>
              </a:r>
            </a:p>
          </p:txBody>
        </p:sp>
      </p:grpSp>
      <p:sp>
        <p:nvSpPr>
          <p:cNvPr id="60442" name="Rectangle 34"/>
          <p:cNvSpPr>
            <a:spLocks noChangeArrowheads="1"/>
          </p:cNvSpPr>
          <p:nvPr/>
        </p:nvSpPr>
        <p:spPr bwMode="auto">
          <a:xfrm>
            <a:off x="746125" y="793750"/>
            <a:ext cx="644525" cy="323850"/>
          </a:xfrm>
          <a:prstGeom prst="rect">
            <a:avLst/>
          </a:prstGeom>
          <a:solidFill>
            <a:srgbClr val="C0C0C0">
              <a:alpha val="52156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43" name="Line 35"/>
          <p:cNvSpPr>
            <a:spLocks noChangeShapeType="1"/>
          </p:cNvSpPr>
          <p:nvPr/>
        </p:nvSpPr>
        <p:spPr bwMode="auto">
          <a:xfrm>
            <a:off x="746125" y="912813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44" name="Text Box 36"/>
          <p:cNvSpPr txBox="1">
            <a:spLocks noChangeArrowheads="1"/>
          </p:cNvSpPr>
          <p:nvPr/>
        </p:nvSpPr>
        <p:spPr bwMode="auto">
          <a:xfrm>
            <a:off x="857250" y="80486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1R(2,2)X1</a:t>
            </a:r>
          </a:p>
        </p:txBody>
      </p:sp>
      <p:sp>
        <p:nvSpPr>
          <p:cNvPr id="60445" name="Text Box 37"/>
          <p:cNvSpPr txBox="1">
            <a:spLocks noChangeArrowheads="1"/>
          </p:cNvSpPr>
          <p:nvPr/>
        </p:nvSpPr>
        <p:spPr bwMode="auto">
          <a:xfrm>
            <a:off x="792163" y="94615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測量學與實習</a:t>
            </a:r>
          </a:p>
        </p:txBody>
      </p:sp>
      <p:grpSp>
        <p:nvGrpSpPr>
          <p:cNvPr id="60446" name="Group 38"/>
          <p:cNvGrpSpPr>
            <a:grpSpLocks/>
          </p:cNvGrpSpPr>
          <p:nvPr/>
        </p:nvGrpSpPr>
        <p:grpSpPr bwMode="auto">
          <a:xfrm>
            <a:off x="1435100" y="809625"/>
            <a:ext cx="647700" cy="323850"/>
            <a:chOff x="648" y="196"/>
            <a:chExt cx="487" cy="219"/>
          </a:xfrm>
        </p:grpSpPr>
        <p:sp>
          <p:nvSpPr>
            <p:cNvPr id="60789" name="Rectangle 39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90" name="Line 40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91" name="Text Box 41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1R(2,2)X1</a:t>
              </a:r>
            </a:p>
          </p:txBody>
        </p:sp>
        <p:sp>
          <p:nvSpPr>
            <p:cNvPr id="60792" name="Text Box 42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普通物理與實驗</a:t>
              </a:r>
            </a:p>
          </p:txBody>
        </p:sp>
      </p:grpSp>
      <p:grpSp>
        <p:nvGrpSpPr>
          <p:cNvPr id="60447" name="Group 43"/>
          <p:cNvGrpSpPr>
            <a:grpSpLocks/>
          </p:cNvGrpSpPr>
          <p:nvPr/>
        </p:nvGrpSpPr>
        <p:grpSpPr bwMode="auto">
          <a:xfrm>
            <a:off x="739775" y="1187450"/>
            <a:ext cx="647700" cy="323850"/>
            <a:chOff x="1264" y="292"/>
            <a:chExt cx="487" cy="227"/>
          </a:xfrm>
        </p:grpSpPr>
        <p:sp>
          <p:nvSpPr>
            <p:cNvPr id="60785" name="Rectangle 44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86" name="Line 45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87" name="Text Box 46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QS(2,0)</a:t>
              </a:r>
            </a:p>
          </p:txBody>
        </p:sp>
        <p:sp>
          <p:nvSpPr>
            <p:cNvPr id="60788" name="Text Box 47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河海工程概論</a:t>
              </a:r>
            </a:p>
          </p:txBody>
        </p:sp>
      </p:grpSp>
      <p:grpSp>
        <p:nvGrpSpPr>
          <p:cNvPr id="60448" name="Group 48"/>
          <p:cNvGrpSpPr>
            <a:grpSpLocks/>
          </p:cNvGrpSpPr>
          <p:nvPr/>
        </p:nvGrpSpPr>
        <p:grpSpPr bwMode="auto">
          <a:xfrm>
            <a:off x="1431925" y="415925"/>
            <a:ext cx="647700" cy="323850"/>
            <a:chOff x="648" y="196"/>
            <a:chExt cx="487" cy="219"/>
          </a:xfrm>
        </p:grpSpPr>
        <p:sp>
          <p:nvSpPr>
            <p:cNvPr id="60781" name="Rectangle 49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82" name="Line 50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83" name="Text Box 51"/>
            <p:cNvSpPr txBox="1">
              <a:spLocks noChangeArrowheads="1"/>
            </p:cNvSpPr>
            <p:nvPr/>
          </p:nvSpPr>
          <p:spPr bwMode="auto">
            <a:xfrm>
              <a:off x="716" y="204"/>
              <a:ext cx="35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1S(2,1)</a:t>
              </a:r>
            </a:p>
          </p:txBody>
        </p:sp>
        <p:sp>
          <p:nvSpPr>
            <p:cNvPr id="60784" name="Text Box 52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700">
                  <a:ea typeface="華康中圓體" pitchFamily="49" charset="-120"/>
                </a:rPr>
                <a:t>Matlab</a:t>
              </a:r>
              <a:r>
                <a:rPr lang="zh-TW" altLang="en-US" sz="700">
                  <a:ea typeface="華康中圓體" pitchFamily="49" charset="-120"/>
                </a:rPr>
                <a:t>程式設計與應用</a:t>
              </a:r>
            </a:p>
          </p:txBody>
        </p:sp>
      </p:grpSp>
      <p:sp>
        <p:nvSpPr>
          <p:cNvPr id="60449" name="Rectangle 53"/>
          <p:cNvSpPr>
            <a:spLocks noChangeArrowheads="1"/>
          </p:cNvSpPr>
          <p:nvPr/>
        </p:nvSpPr>
        <p:spPr bwMode="auto">
          <a:xfrm>
            <a:off x="2867025" y="1619250"/>
            <a:ext cx="644525" cy="323850"/>
          </a:xfrm>
          <a:prstGeom prst="rect">
            <a:avLst/>
          </a:prstGeom>
          <a:solidFill>
            <a:srgbClr val="C0C0C0">
              <a:alpha val="50195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50" name="Line 54"/>
          <p:cNvSpPr>
            <a:spLocks noChangeShapeType="1"/>
          </p:cNvSpPr>
          <p:nvPr/>
        </p:nvSpPr>
        <p:spPr bwMode="auto">
          <a:xfrm>
            <a:off x="2867025" y="1738313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51" name="Text Box 55"/>
          <p:cNvSpPr txBox="1">
            <a:spLocks noChangeArrowheads="1"/>
          </p:cNvSpPr>
          <p:nvPr/>
        </p:nvSpPr>
        <p:spPr bwMode="auto">
          <a:xfrm>
            <a:off x="2978150" y="163036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2R(2,0)X1</a:t>
            </a:r>
          </a:p>
        </p:txBody>
      </p:sp>
      <p:sp>
        <p:nvSpPr>
          <p:cNvPr id="60452" name="Text Box 56"/>
          <p:cNvSpPr txBox="1">
            <a:spLocks noChangeArrowheads="1"/>
          </p:cNvSpPr>
          <p:nvPr/>
        </p:nvSpPr>
        <p:spPr bwMode="auto">
          <a:xfrm>
            <a:off x="2913063" y="1749425"/>
            <a:ext cx="539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工程材料學與實習</a:t>
            </a:r>
          </a:p>
        </p:txBody>
      </p:sp>
      <p:grpSp>
        <p:nvGrpSpPr>
          <p:cNvPr id="60453" name="Group 57"/>
          <p:cNvGrpSpPr>
            <a:grpSpLocks/>
          </p:cNvGrpSpPr>
          <p:nvPr/>
        </p:nvGrpSpPr>
        <p:grpSpPr bwMode="auto">
          <a:xfrm>
            <a:off x="2873375" y="431800"/>
            <a:ext cx="647700" cy="323850"/>
            <a:chOff x="1264" y="292"/>
            <a:chExt cx="487" cy="227"/>
          </a:xfrm>
        </p:grpSpPr>
        <p:sp>
          <p:nvSpPr>
            <p:cNvPr id="60777" name="Rectangle 5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78" name="Line 5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79" name="Text Box 6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2R(3,3)</a:t>
              </a:r>
            </a:p>
          </p:txBody>
        </p:sp>
        <p:sp>
          <p:nvSpPr>
            <p:cNvPr id="60780" name="Text Box 6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工程數學</a:t>
              </a:r>
            </a:p>
          </p:txBody>
        </p:sp>
      </p:grpSp>
      <p:grpSp>
        <p:nvGrpSpPr>
          <p:cNvPr id="60454" name="Group 62"/>
          <p:cNvGrpSpPr>
            <a:grpSpLocks/>
          </p:cNvGrpSpPr>
          <p:nvPr/>
        </p:nvGrpSpPr>
        <p:grpSpPr bwMode="auto">
          <a:xfrm>
            <a:off x="1774825" y="1628775"/>
            <a:ext cx="647700" cy="323850"/>
            <a:chOff x="1118" y="1026"/>
            <a:chExt cx="408" cy="204"/>
          </a:xfrm>
        </p:grpSpPr>
        <p:sp>
          <p:nvSpPr>
            <p:cNvPr id="60773" name="Rectangle 63"/>
            <p:cNvSpPr>
              <a:spLocks noChangeArrowheads="1"/>
            </p:cNvSpPr>
            <p:nvPr/>
          </p:nvSpPr>
          <p:spPr bwMode="auto">
            <a:xfrm>
              <a:off x="1118" y="1026"/>
              <a:ext cx="406" cy="204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74" name="Line 64"/>
            <p:cNvSpPr>
              <a:spLocks noChangeShapeType="1"/>
            </p:cNvSpPr>
            <p:nvPr/>
          </p:nvSpPr>
          <p:spPr bwMode="auto">
            <a:xfrm>
              <a:off x="1118" y="1101"/>
              <a:ext cx="408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75" name="Text Box 65"/>
            <p:cNvSpPr txBox="1">
              <a:spLocks noChangeArrowheads="1"/>
            </p:cNvSpPr>
            <p:nvPr/>
          </p:nvSpPr>
          <p:spPr bwMode="auto">
            <a:xfrm>
              <a:off x="1188" y="1033"/>
              <a:ext cx="266" cy="6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1R(0,3)</a:t>
              </a:r>
            </a:p>
          </p:txBody>
        </p:sp>
        <p:sp>
          <p:nvSpPr>
            <p:cNvPr id="60776" name="Text Box 66"/>
            <p:cNvSpPr txBox="1">
              <a:spLocks noChangeArrowheads="1"/>
            </p:cNvSpPr>
            <p:nvPr/>
          </p:nvSpPr>
          <p:spPr bwMode="auto">
            <a:xfrm>
              <a:off x="1147" y="1122"/>
              <a:ext cx="340" cy="6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靜力學</a:t>
              </a:r>
            </a:p>
          </p:txBody>
        </p:sp>
      </p:grpSp>
      <p:sp>
        <p:nvSpPr>
          <p:cNvPr id="60455" name="Rectangle 67"/>
          <p:cNvSpPr>
            <a:spLocks noChangeArrowheads="1"/>
          </p:cNvSpPr>
          <p:nvPr/>
        </p:nvSpPr>
        <p:spPr bwMode="auto">
          <a:xfrm>
            <a:off x="3686175" y="1612900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56" name="Line 68"/>
          <p:cNvSpPr>
            <a:spLocks noChangeShapeType="1"/>
          </p:cNvSpPr>
          <p:nvPr/>
        </p:nvSpPr>
        <p:spPr bwMode="auto">
          <a:xfrm>
            <a:off x="3686175" y="1731963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57" name="Text Box 69"/>
          <p:cNvSpPr txBox="1">
            <a:spLocks noChangeArrowheads="1"/>
          </p:cNvSpPr>
          <p:nvPr/>
        </p:nvSpPr>
        <p:spPr bwMode="auto">
          <a:xfrm>
            <a:off x="3797300" y="162401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2R(0,3)</a:t>
            </a:r>
          </a:p>
        </p:txBody>
      </p:sp>
      <p:sp>
        <p:nvSpPr>
          <p:cNvPr id="60458" name="Text Box 70"/>
          <p:cNvSpPr txBox="1">
            <a:spLocks noChangeArrowheads="1"/>
          </p:cNvSpPr>
          <p:nvPr/>
        </p:nvSpPr>
        <p:spPr bwMode="auto">
          <a:xfrm>
            <a:off x="3732213" y="176530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材料力學</a:t>
            </a:r>
          </a:p>
        </p:txBody>
      </p:sp>
      <p:grpSp>
        <p:nvGrpSpPr>
          <p:cNvPr id="60459" name="Group 71"/>
          <p:cNvGrpSpPr>
            <a:grpSpLocks/>
          </p:cNvGrpSpPr>
          <p:nvPr/>
        </p:nvGrpSpPr>
        <p:grpSpPr bwMode="auto">
          <a:xfrm>
            <a:off x="3721100" y="431800"/>
            <a:ext cx="647700" cy="323850"/>
            <a:chOff x="648" y="196"/>
            <a:chExt cx="487" cy="219"/>
          </a:xfrm>
        </p:grpSpPr>
        <p:sp>
          <p:nvSpPr>
            <p:cNvPr id="60769" name="Rectangle 72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70" name="Line 73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71" name="Text Box 74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2R(3,X1)</a:t>
              </a:r>
            </a:p>
          </p:txBody>
        </p:sp>
        <p:sp>
          <p:nvSpPr>
            <p:cNvPr id="60772" name="Text Box 75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流體力學與實驗</a:t>
              </a:r>
            </a:p>
          </p:txBody>
        </p:sp>
      </p:grpSp>
      <p:grpSp>
        <p:nvGrpSpPr>
          <p:cNvPr id="60460" name="Group 76"/>
          <p:cNvGrpSpPr>
            <a:grpSpLocks/>
          </p:cNvGrpSpPr>
          <p:nvPr/>
        </p:nvGrpSpPr>
        <p:grpSpPr bwMode="auto">
          <a:xfrm>
            <a:off x="2860675" y="2847975"/>
            <a:ext cx="647700" cy="323850"/>
            <a:chOff x="1264" y="292"/>
            <a:chExt cx="487" cy="227"/>
          </a:xfrm>
        </p:grpSpPr>
        <p:sp>
          <p:nvSpPr>
            <p:cNvPr id="60765" name="Rectangle 7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66" name="Line 7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67" name="Text Box 7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2R(0,3)</a:t>
              </a:r>
            </a:p>
          </p:txBody>
        </p:sp>
        <p:sp>
          <p:nvSpPr>
            <p:cNvPr id="60768" name="Text Box 8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水文學</a:t>
              </a:r>
            </a:p>
          </p:txBody>
        </p:sp>
      </p:grpSp>
      <p:grpSp>
        <p:nvGrpSpPr>
          <p:cNvPr id="60461" name="Group 81"/>
          <p:cNvGrpSpPr>
            <a:grpSpLocks/>
          </p:cNvGrpSpPr>
          <p:nvPr/>
        </p:nvGrpSpPr>
        <p:grpSpPr bwMode="auto">
          <a:xfrm>
            <a:off x="2854325" y="5934075"/>
            <a:ext cx="647700" cy="323850"/>
            <a:chOff x="1264" y="292"/>
            <a:chExt cx="487" cy="227"/>
          </a:xfrm>
        </p:grpSpPr>
        <p:sp>
          <p:nvSpPr>
            <p:cNvPr id="60761" name="Rectangle 8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62" name="Line 8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63" name="Text Box 8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60764" name="Text Box 8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工程統計學</a:t>
              </a:r>
            </a:p>
          </p:txBody>
        </p:sp>
      </p:grpSp>
      <p:grpSp>
        <p:nvGrpSpPr>
          <p:cNvPr id="60462" name="Group 86"/>
          <p:cNvGrpSpPr>
            <a:grpSpLocks/>
          </p:cNvGrpSpPr>
          <p:nvPr/>
        </p:nvGrpSpPr>
        <p:grpSpPr bwMode="auto">
          <a:xfrm>
            <a:off x="3629025" y="5940425"/>
            <a:ext cx="647700" cy="323850"/>
            <a:chOff x="1264" y="292"/>
            <a:chExt cx="487" cy="227"/>
          </a:xfrm>
        </p:grpSpPr>
        <p:sp>
          <p:nvSpPr>
            <p:cNvPr id="60757" name="Rectangle 8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58" name="Line 8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59" name="Text Box 8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2S(0,2)</a:t>
              </a:r>
            </a:p>
          </p:txBody>
        </p:sp>
        <p:sp>
          <p:nvSpPr>
            <p:cNvPr id="60760" name="Text Box 9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經濟學概論</a:t>
              </a:r>
            </a:p>
          </p:txBody>
        </p:sp>
      </p:grpSp>
      <p:grpSp>
        <p:nvGrpSpPr>
          <p:cNvPr id="60463" name="Group 91"/>
          <p:cNvGrpSpPr>
            <a:grpSpLocks/>
          </p:cNvGrpSpPr>
          <p:nvPr/>
        </p:nvGrpSpPr>
        <p:grpSpPr bwMode="auto">
          <a:xfrm>
            <a:off x="2873375" y="2009775"/>
            <a:ext cx="647700" cy="323850"/>
            <a:chOff x="1264" y="292"/>
            <a:chExt cx="487" cy="227"/>
          </a:xfrm>
        </p:grpSpPr>
        <p:sp>
          <p:nvSpPr>
            <p:cNvPr id="60753" name="Rectangle 9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54" name="Line 9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55" name="Text Box 9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60756" name="Text Box 9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動力學</a:t>
              </a:r>
            </a:p>
          </p:txBody>
        </p:sp>
      </p:grpSp>
      <p:grpSp>
        <p:nvGrpSpPr>
          <p:cNvPr id="60464" name="Group 96"/>
          <p:cNvGrpSpPr>
            <a:grpSpLocks/>
          </p:cNvGrpSpPr>
          <p:nvPr/>
        </p:nvGrpSpPr>
        <p:grpSpPr bwMode="auto">
          <a:xfrm>
            <a:off x="3683000" y="2016125"/>
            <a:ext cx="647700" cy="323850"/>
            <a:chOff x="648" y="196"/>
            <a:chExt cx="487" cy="219"/>
          </a:xfrm>
        </p:grpSpPr>
        <p:sp>
          <p:nvSpPr>
            <p:cNvPr id="60749" name="Rectangle 97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50" name="Line 98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51" name="Text Box 99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2S(2,0)</a:t>
              </a:r>
            </a:p>
          </p:txBody>
        </p:sp>
        <p:sp>
          <p:nvSpPr>
            <p:cNvPr id="60752" name="Text Box 100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混凝土品質控制</a:t>
              </a:r>
            </a:p>
          </p:txBody>
        </p:sp>
      </p:grpSp>
      <p:sp>
        <p:nvSpPr>
          <p:cNvPr id="60465" name="Rectangle 101"/>
          <p:cNvSpPr>
            <a:spLocks noChangeArrowheads="1"/>
          </p:cNvSpPr>
          <p:nvPr/>
        </p:nvSpPr>
        <p:spPr bwMode="auto">
          <a:xfrm>
            <a:off x="2860675" y="6397625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66" name="Line 102"/>
          <p:cNvSpPr>
            <a:spLocks noChangeShapeType="1"/>
          </p:cNvSpPr>
          <p:nvPr/>
        </p:nvSpPr>
        <p:spPr bwMode="auto">
          <a:xfrm>
            <a:off x="2860675" y="6516688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67" name="Text Box 103"/>
          <p:cNvSpPr txBox="1">
            <a:spLocks noChangeArrowheads="1"/>
          </p:cNvSpPr>
          <p:nvPr/>
        </p:nvSpPr>
        <p:spPr bwMode="auto">
          <a:xfrm>
            <a:off x="2971800" y="6408738"/>
            <a:ext cx="422275" cy="106362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2S(3,0)</a:t>
            </a:r>
          </a:p>
        </p:txBody>
      </p:sp>
      <p:sp>
        <p:nvSpPr>
          <p:cNvPr id="60468" name="Text Box 104"/>
          <p:cNvSpPr txBox="1">
            <a:spLocks noChangeArrowheads="1"/>
          </p:cNvSpPr>
          <p:nvPr/>
        </p:nvSpPr>
        <p:spPr bwMode="auto">
          <a:xfrm>
            <a:off x="2908300" y="6550025"/>
            <a:ext cx="538163" cy="106363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運輸工程</a:t>
            </a:r>
          </a:p>
        </p:txBody>
      </p:sp>
      <p:grpSp>
        <p:nvGrpSpPr>
          <p:cNvPr id="60469" name="Group 105"/>
          <p:cNvGrpSpPr>
            <a:grpSpLocks/>
          </p:cNvGrpSpPr>
          <p:nvPr/>
        </p:nvGrpSpPr>
        <p:grpSpPr bwMode="auto">
          <a:xfrm>
            <a:off x="3749675" y="4816475"/>
            <a:ext cx="647700" cy="323850"/>
            <a:chOff x="1264" y="292"/>
            <a:chExt cx="487" cy="227"/>
          </a:xfrm>
        </p:grpSpPr>
        <p:sp>
          <p:nvSpPr>
            <p:cNvPr id="60745" name="Rectangle 106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46" name="Line 107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47" name="Text Box 108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2S(0,3)</a:t>
              </a:r>
            </a:p>
          </p:txBody>
        </p:sp>
        <p:sp>
          <p:nvSpPr>
            <p:cNvPr id="60748" name="Text Box 109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中等流體力學</a:t>
              </a:r>
            </a:p>
          </p:txBody>
        </p:sp>
      </p:grpSp>
      <p:grpSp>
        <p:nvGrpSpPr>
          <p:cNvPr id="60470" name="Group 110"/>
          <p:cNvGrpSpPr>
            <a:grpSpLocks/>
          </p:cNvGrpSpPr>
          <p:nvPr/>
        </p:nvGrpSpPr>
        <p:grpSpPr bwMode="auto">
          <a:xfrm>
            <a:off x="3679825" y="2841625"/>
            <a:ext cx="647700" cy="323850"/>
            <a:chOff x="1264" y="292"/>
            <a:chExt cx="487" cy="227"/>
          </a:xfrm>
        </p:grpSpPr>
        <p:sp>
          <p:nvSpPr>
            <p:cNvPr id="60741" name="Rectangle 11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42" name="Line 11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43" name="Text Box 11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2S(0,2)</a:t>
              </a:r>
            </a:p>
          </p:txBody>
        </p:sp>
        <p:sp>
          <p:nvSpPr>
            <p:cNvPr id="60744" name="Text Box 11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水資源概論</a:t>
              </a:r>
            </a:p>
          </p:txBody>
        </p:sp>
      </p:grpSp>
      <p:sp>
        <p:nvSpPr>
          <p:cNvPr id="60471" name="Line 115"/>
          <p:cNvSpPr>
            <a:spLocks noChangeShapeType="1"/>
          </p:cNvSpPr>
          <p:nvPr/>
        </p:nvSpPr>
        <p:spPr bwMode="auto">
          <a:xfrm>
            <a:off x="2076450" y="971550"/>
            <a:ext cx="558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72" name="Line 116"/>
          <p:cNvSpPr>
            <a:spLocks noChangeShapeType="1"/>
          </p:cNvSpPr>
          <p:nvPr/>
        </p:nvSpPr>
        <p:spPr bwMode="auto">
          <a:xfrm>
            <a:off x="2628900" y="958850"/>
            <a:ext cx="0" cy="850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73" name="Line 117"/>
          <p:cNvSpPr>
            <a:spLocks noChangeShapeType="1"/>
          </p:cNvSpPr>
          <p:nvPr/>
        </p:nvSpPr>
        <p:spPr bwMode="auto">
          <a:xfrm>
            <a:off x="2628900" y="1809750"/>
            <a:ext cx="247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74" name="Line 118"/>
          <p:cNvSpPr>
            <a:spLocks noChangeShapeType="1"/>
          </p:cNvSpPr>
          <p:nvPr/>
        </p:nvSpPr>
        <p:spPr bwMode="auto">
          <a:xfrm>
            <a:off x="2063750" y="1397000"/>
            <a:ext cx="736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75" name="Line 119"/>
          <p:cNvSpPr>
            <a:spLocks noChangeShapeType="1"/>
          </p:cNvSpPr>
          <p:nvPr/>
        </p:nvSpPr>
        <p:spPr bwMode="auto">
          <a:xfrm flipV="1">
            <a:off x="2800350" y="628650"/>
            <a:ext cx="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76" name="Line 120"/>
          <p:cNvSpPr>
            <a:spLocks noChangeShapeType="1"/>
          </p:cNvSpPr>
          <p:nvPr/>
        </p:nvSpPr>
        <p:spPr bwMode="auto">
          <a:xfrm>
            <a:off x="2794000" y="628650"/>
            <a:ext cx="84138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77" name="Line 121"/>
          <p:cNvSpPr>
            <a:spLocks noChangeShapeType="1"/>
          </p:cNvSpPr>
          <p:nvPr/>
        </p:nvSpPr>
        <p:spPr bwMode="auto">
          <a:xfrm>
            <a:off x="2419350" y="1847850"/>
            <a:ext cx="2603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78" name="Line 122"/>
          <p:cNvSpPr>
            <a:spLocks noChangeShapeType="1"/>
          </p:cNvSpPr>
          <p:nvPr/>
        </p:nvSpPr>
        <p:spPr bwMode="auto">
          <a:xfrm>
            <a:off x="2679700" y="1841500"/>
            <a:ext cx="0" cy="393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79" name="Line 123"/>
          <p:cNvSpPr>
            <a:spLocks noChangeShapeType="1"/>
          </p:cNvSpPr>
          <p:nvPr/>
        </p:nvSpPr>
        <p:spPr bwMode="auto">
          <a:xfrm>
            <a:off x="2686050" y="2228850"/>
            <a:ext cx="177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0480" name="Group 124"/>
          <p:cNvGrpSpPr>
            <a:grpSpLocks/>
          </p:cNvGrpSpPr>
          <p:nvPr/>
        </p:nvGrpSpPr>
        <p:grpSpPr bwMode="auto">
          <a:xfrm>
            <a:off x="2876550" y="1203325"/>
            <a:ext cx="647700" cy="323850"/>
            <a:chOff x="648" y="196"/>
            <a:chExt cx="487" cy="219"/>
          </a:xfrm>
        </p:grpSpPr>
        <p:sp>
          <p:nvSpPr>
            <p:cNvPr id="60737" name="Rectangle 125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60738" name="Line 126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0739" name="Text Box 127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2S(2,0)</a:t>
              </a:r>
            </a:p>
          </p:txBody>
        </p:sp>
        <p:sp>
          <p:nvSpPr>
            <p:cNvPr id="60740" name="Text Box 128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電腦在工程數學上之應用</a:t>
              </a:r>
            </a:p>
          </p:txBody>
        </p:sp>
      </p:grpSp>
      <p:sp>
        <p:nvSpPr>
          <p:cNvPr id="60481" name="Line 129"/>
          <p:cNvSpPr>
            <a:spLocks noChangeShapeType="1"/>
          </p:cNvSpPr>
          <p:nvPr/>
        </p:nvSpPr>
        <p:spPr bwMode="auto">
          <a:xfrm>
            <a:off x="3136900" y="742950"/>
            <a:ext cx="0" cy="469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0482" name="Group 130"/>
          <p:cNvGrpSpPr>
            <a:grpSpLocks/>
          </p:cNvGrpSpPr>
          <p:nvPr/>
        </p:nvGrpSpPr>
        <p:grpSpPr bwMode="auto">
          <a:xfrm>
            <a:off x="2854325" y="3235325"/>
            <a:ext cx="647700" cy="323850"/>
            <a:chOff x="1264" y="292"/>
            <a:chExt cx="487" cy="227"/>
          </a:xfrm>
        </p:grpSpPr>
        <p:sp>
          <p:nvSpPr>
            <p:cNvPr id="60733" name="Rectangle 13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34" name="Line 13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35" name="Text Box 13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60736" name="Text Box 13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環境工程化學</a:t>
              </a:r>
            </a:p>
          </p:txBody>
        </p:sp>
      </p:grpSp>
      <p:grpSp>
        <p:nvGrpSpPr>
          <p:cNvPr id="60483" name="Group 135"/>
          <p:cNvGrpSpPr>
            <a:grpSpLocks/>
          </p:cNvGrpSpPr>
          <p:nvPr/>
        </p:nvGrpSpPr>
        <p:grpSpPr bwMode="auto">
          <a:xfrm>
            <a:off x="2886075" y="4835525"/>
            <a:ext cx="647700" cy="323850"/>
            <a:chOff x="1264" y="292"/>
            <a:chExt cx="487" cy="227"/>
          </a:xfrm>
        </p:grpSpPr>
        <p:sp>
          <p:nvSpPr>
            <p:cNvPr id="60729" name="Rectangle 136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30" name="Line 137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31" name="Text Box 138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2S(0,2)</a:t>
              </a:r>
            </a:p>
          </p:txBody>
        </p:sp>
        <p:sp>
          <p:nvSpPr>
            <p:cNvPr id="60732" name="Text Box 139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海洋物理概論</a:t>
              </a:r>
            </a:p>
          </p:txBody>
        </p:sp>
      </p:grpSp>
      <p:grpSp>
        <p:nvGrpSpPr>
          <p:cNvPr id="60484" name="Group 140"/>
          <p:cNvGrpSpPr>
            <a:grpSpLocks/>
          </p:cNvGrpSpPr>
          <p:nvPr/>
        </p:nvGrpSpPr>
        <p:grpSpPr bwMode="auto">
          <a:xfrm>
            <a:off x="3679825" y="3222625"/>
            <a:ext cx="647700" cy="323850"/>
            <a:chOff x="1264" y="292"/>
            <a:chExt cx="487" cy="227"/>
          </a:xfrm>
        </p:grpSpPr>
        <p:sp>
          <p:nvSpPr>
            <p:cNvPr id="60725" name="Rectangle 14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26" name="Line 14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27" name="Text Box 14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2S(0,3)</a:t>
              </a:r>
            </a:p>
          </p:txBody>
        </p:sp>
        <p:sp>
          <p:nvSpPr>
            <p:cNvPr id="60728" name="Text Box 14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環境工程</a:t>
              </a:r>
            </a:p>
          </p:txBody>
        </p:sp>
      </p:grpSp>
      <p:sp>
        <p:nvSpPr>
          <p:cNvPr id="60485" name="Line 145"/>
          <p:cNvSpPr>
            <a:spLocks noChangeShapeType="1"/>
          </p:cNvSpPr>
          <p:nvPr/>
        </p:nvSpPr>
        <p:spPr bwMode="auto">
          <a:xfrm>
            <a:off x="3632200" y="615950"/>
            <a:ext cx="825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86" name="Line 146"/>
          <p:cNvSpPr>
            <a:spLocks noChangeShapeType="1"/>
          </p:cNvSpPr>
          <p:nvPr/>
        </p:nvSpPr>
        <p:spPr bwMode="auto">
          <a:xfrm>
            <a:off x="3625850" y="609600"/>
            <a:ext cx="0" cy="44259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87" name="Line 147"/>
          <p:cNvSpPr>
            <a:spLocks noChangeShapeType="1"/>
          </p:cNvSpPr>
          <p:nvPr/>
        </p:nvSpPr>
        <p:spPr bwMode="auto">
          <a:xfrm>
            <a:off x="3625850" y="5035550"/>
            <a:ext cx="120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88" name="Rectangle 148"/>
          <p:cNvSpPr>
            <a:spLocks noChangeArrowheads="1"/>
          </p:cNvSpPr>
          <p:nvPr/>
        </p:nvSpPr>
        <p:spPr bwMode="auto">
          <a:xfrm>
            <a:off x="4630738" y="4005263"/>
            <a:ext cx="644525" cy="323850"/>
          </a:xfrm>
          <a:prstGeom prst="rect">
            <a:avLst/>
          </a:prstGeom>
          <a:solidFill>
            <a:srgbClr val="CCFFFF">
              <a:alpha val="50195"/>
            </a:srgbClr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89" name="Line 149"/>
          <p:cNvSpPr>
            <a:spLocks noChangeShapeType="1"/>
          </p:cNvSpPr>
          <p:nvPr/>
        </p:nvSpPr>
        <p:spPr bwMode="auto">
          <a:xfrm>
            <a:off x="4630738" y="4124325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90" name="Text Box 150"/>
          <p:cNvSpPr txBox="1">
            <a:spLocks noChangeArrowheads="1"/>
          </p:cNvSpPr>
          <p:nvPr/>
        </p:nvSpPr>
        <p:spPr bwMode="auto">
          <a:xfrm>
            <a:off x="4741863" y="4016375"/>
            <a:ext cx="42227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3R(3,0)X1</a:t>
            </a:r>
          </a:p>
        </p:txBody>
      </p:sp>
      <p:sp>
        <p:nvSpPr>
          <p:cNvPr id="60491" name="Text Box 151"/>
          <p:cNvSpPr txBox="1">
            <a:spLocks noChangeArrowheads="1"/>
          </p:cNvSpPr>
          <p:nvPr/>
        </p:nvSpPr>
        <p:spPr bwMode="auto">
          <a:xfrm>
            <a:off x="4676775" y="4135438"/>
            <a:ext cx="539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土壤力學與實驗</a:t>
            </a:r>
          </a:p>
        </p:txBody>
      </p:sp>
      <p:grpSp>
        <p:nvGrpSpPr>
          <p:cNvPr id="60492" name="Group 152"/>
          <p:cNvGrpSpPr>
            <a:grpSpLocks/>
          </p:cNvGrpSpPr>
          <p:nvPr/>
        </p:nvGrpSpPr>
        <p:grpSpPr bwMode="auto">
          <a:xfrm>
            <a:off x="4598988" y="4838700"/>
            <a:ext cx="647700" cy="323850"/>
            <a:chOff x="1264" y="292"/>
            <a:chExt cx="487" cy="227"/>
          </a:xfrm>
        </p:grpSpPr>
        <p:sp>
          <p:nvSpPr>
            <p:cNvPr id="60721" name="Rectangle 15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22" name="Line 15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23" name="Text Box 15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3R(2,0)</a:t>
              </a:r>
            </a:p>
          </p:txBody>
        </p:sp>
        <p:sp>
          <p:nvSpPr>
            <p:cNvPr id="60724" name="Text Box 15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海岸水力學</a:t>
              </a:r>
            </a:p>
          </p:txBody>
        </p:sp>
      </p:grpSp>
      <p:grpSp>
        <p:nvGrpSpPr>
          <p:cNvPr id="60493" name="Group 157"/>
          <p:cNvGrpSpPr>
            <a:grpSpLocks/>
          </p:cNvGrpSpPr>
          <p:nvPr/>
        </p:nvGrpSpPr>
        <p:grpSpPr bwMode="auto">
          <a:xfrm>
            <a:off x="4605338" y="5200650"/>
            <a:ext cx="647700" cy="323850"/>
            <a:chOff x="1264" y="292"/>
            <a:chExt cx="487" cy="227"/>
          </a:xfrm>
        </p:grpSpPr>
        <p:sp>
          <p:nvSpPr>
            <p:cNvPr id="60717" name="Rectangle 15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18" name="Line 15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19" name="Text Box 16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3R(2,0)</a:t>
              </a:r>
            </a:p>
          </p:txBody>
        </p:sp>
        <p:sp>
          <p:nvSpPr>
            <p:cNvPr id="60720" name="Text Box 16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渠道水</a:t>
              </a:r>
              <a:r>
                <a:rPr lang="zh-TW" altLang="en-US" sz="700">
                  <a:ea typeface="華康中圓體" pitchFamily="49" charset="-120"/>
                </a:rPr>
                <a:t>力學</a:t>
              </a:r>
            </a:p>
          </p:txBody>
        </p:sp>
      </p:grpSp>
      <p:sp>
        <p:nvSpPr>
          <p:cNvPr id="60494" name="Rectangle 162"/>
          <p:cNvSpPr>
            <a:spLocks noChangeArrowheads="1"/>
          </p:cNvSpPr>
          <p:nvPr/>
        </p:nvSpPr>
        <p:spPr bwMode="auto">
          <a:xfrm>
            <a:off x="4606925" y="2413000"/>
            <a:ext cx="644525" cy="323850"/>
          </a:xfrm>
          <a:prstGeom prst="rect">
            <a:avLst/>
          </a:prstGeom>
          <a:solidFill>
            <a:srgbClr val="FF99CC">
              <a:alpha val="50195"/>
            </a:srgbClr>
          </a:solidFill>
          <a:ln w="158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95" name="Line 163"/>
          <p:cNvSpPr>
            <a:spLocks noChangeShapeType="1"/>
          </p:cNvSpPr>
          <p:nvPr/>
        </p:nvSpPr>
        <p:spPr bwMode="auto">
          <a:xfrm>
            <a:off x="4606925" y="2532063"/>
            <a:ext cx="6477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96" name="Text Box 164"/>
          <p:cNvSpPr txBox="1">
            <a:spLocks noChangeArrowheads="1"/>
          </p:cNvSpPr>
          <p:nvPr/>
        </p:nvSpPr>
        <p:spPr bwMode="auto">
          <a:xfrm>
            <a:off x="4718050" y="242411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3R(3,0)</a:t>
            </a:r>
          </a:p>
        </p:txBody>
      </p:sp>
      <p:sp>
        <p:nvSpPr>
          <p:cNvPr id="60497" name="Text Box 165"/>
          <p:cNvSpPr txBox="1">
            <a:spLocks noChangeArrowheads="1"/>
          </p:cNvSpPr>
          <p:nvPr/>
        </p:nvSpPr>
        <p:spPr bwMode="auto">
          <a:xfrm>
            <a:off x="4652963" y="256540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結構學</a:t>
            </a:r>
          </a:p>
        </p:txBody>
      </p:sp>
      <p:sp>
        <p:nvSpPr>
          <p:cNvPr id="60498" name="Line 166"/>
          <p:cNvSpPr>
            <a:spLocks noChangeShapeType="1"/>
          </p:cNvSpPr>
          <p:nvPr/>
        </p:nvSpPr>
        <p:spPr bwMode="auto">
          <a:xfrm>
            <a:off x="2413000" y="1905000"/>
            <a:ext cx="2095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99" name="Line 167"/>
          <p:cNvSpPr>
            <a:spLocks noChangeShapeType="1"/>
          </p:cNvSpPr>
          <p:nvPr/>
        </p:nvSpPr>
        <p:spPr bwMode="auto">
          <a:xfrm>
            <a:off x="2616200" y="1911350"/>
            <a:ext cx="0" cy="6921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00" name="Line 168"/>
          <p:cNvSpPr>
            <a:spLocks noChangeShapeType="1"/>
          </p:cNvSpPr>
          <p:nvPr/>
        </p:nvSpPr>
        <p:spPr bwMode="auto">
          <a:xfrm>
            <a:off x="2609850" y="2609850"/>
            <a:ext cx="20002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01" name="Line 169"/>
          <p:cNvSpPr>
            <a:spLocks noChangeShapeType="1"/>
          </p:cNvSpPr>
          <p:nvPr/>
        </p:nvSpPr>
        <p:spPr bwMode="auto">
          <a:xfrm>
            <a:off x="4324350" y="1771650"/>
            <a:ext cx="152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02" name="Line 170"/>
          <p:cNvSpPr>
            <a:spLocks noChangeShapeType="1"/>
          </p:cNvSpPr>
          <p:nvPr/>
        </p:nvSpPr>
        <p:spPr bwMode="auto">
          <a:xfrm>
            <a:off x="4476750" y="1771650"/>
            <a:ext cx="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03" name="Line 171"/>
          <p:cNvSpPr>
            <a:spLocks noChangeShapeType="1"/>
          </p:cNvSpPr>
          <p:nvPr/>
        </p:nvSpPr>
        <p:spPr bwMode="auto">
          <a:xfrm>
            <a:off x="4470400" y="2540000"/>
            <a:ext cx="1333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0504" name="Group 172"/>
          <p:cNvGrpSpPr>
            <a:grpSpLocks/>
          </p:cNvGrpSpPr>
          <p:nvPr/>
        </p:nvGrpSpPr>
        <p:grpSpPr bwMode="auto">
          <a:xfrm>
            <a:off x="4613275" y="2867025"/>
            <a:ext cx="647700" cy="323850"/>
            <a:chOff x="1264" y="292"/>
            <a:chExt cx="487" cy="227"/>
          </a:xfrm>
        </p:grpSpPr>
        <p:sp>
          <p:nvSpPr>
            <p:cNvPr id="60713" name="Rectangle 17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14" name="Line 17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15" name="Text Box 17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3S(2,0)</a:t>
              </a:r>
            </a:p>
          </p:txBody>
        </p:sp>
        <p:sp>
          <p:nvSpPr>
            <p:cNvPr id="60716" name="Text Box 17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水工模型</a:t>
              </a:r>
            </a:p>
          </p:txBody>
        </p:sp>
      </p:grpSp>
      <p:sp>
        <p:nvSpPr>
          <p:cNvPr id="60505" name="Line 177"/>
          <p:cNvSpPr>
            <a:spLocks noChangeShapeType="1"/>
          </p:cNvSpPr>
          <p:nvPr/>
        </p:nvSpPr>
        <p:spPr bwMode="auto">
          <a:xfrm>
            <a:off x="4368800" y="615950"/>
            <a:ext cx="146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06" name="Line 178"/>
          <p:cNvSpPr>
            <a:spLocks noChangeShapeType="1"/>
          </p:cNvSpPr>
          <p:nvPr/>
        </p:nvSpPr>
        <p:spPr bwMode="auto">
          <a:xfrm>
            <a:off x="4508500" y="615950"/>
            <a:ext cx="0" cy="24288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07" name="Line 179"/>
          <p:cNvSpPr>
            <a:spLocks noChangeShapeType="1"/>
          </p:cNvSpPr>
          <p:nvPr/>
        </p:nvSpPr>
        <p:spPr bwMode="auto">
          <a:xfrm>
            <a:off x="4508500" y="3048000"/>
            <a:ext cx="101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0508" name="Group 180"/>
          <p:cNvGrpSpPr>
            <a:grpSpLocks/>
          </p:cNvGrpSpPr>
          <p:nvPr/>
        </p:nvGrpSpPr>
        <p:grpSpPr bwMode="auto">
          <a:xfrm>
            <a:off x="4619625" y="3235325"/>
            <a:ext cx="647700" cy="323850"/>
            <a:chOff x="1264" y="292"/>
            <a:chExt cx="487" cy="227"/>
          </a:xfrm>
        </p:grpSpPr>
        <p:sp>
          <p:nvSpPr>
            <p:cNvPr id="60709" name="Rectangle 18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10" name="Line 18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11" name="Text Box 18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3S(3,0)</a:t>
              </a:r>
            </a:p>
          </p:txBody>
        </p:sp>
        <p:sp>
          <p:nvSpPr>
            <p:cNvPr id="60712" name="Text Box 18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水土保持工程</a:t>
              </a:r>
            </a:p>
          </p:txBody>
        </p:sp>
      </p:grpSp>
      <p:grpSp>
        <p:nvGrpSpPr>
          <p:cNvPr id="60509" name="Group 185"/>
          <p:cNvGrpSpPr>
            <a:grpSpLocks/>
          </p:cNvGrpSpPr>
          <p:nvPr/>
        </p:nvGrpSpPr>
        <p:grpSpPr bwMode="auto">
          <a:xfrm>
            <a:off x="4625975" y="615950"/>
            <a:ext cx="647700" cy="323850"/>
            <a:chOff x="1264" y="292"/>
            <a:chExt cx="487" cy="227"/>
          </a:xfrm>
        </p:grpSpPr>
        <p:sp>
          <p:nvSpPr>
            <p:cNvPr id="60705" name="Rectangle 186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06" name="Line 187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07" name="Text Box 188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3S(2,0)X0</a:t>
              </a:r>
            </a:p>
          </p:txBody>
        </p:sp>
        <p:sp>
          <p:nvSpPr>
            <p:cNvPr id="60708" name="Text Box 189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數值分析</a:t>
              </a:r>
            </a:p>
          </p:txBody>
        </p:sp>
      </p:grpSp>
      <p:sp>
        <p:nvSpPr>
          <p:cNvPr id="60510" name="Line 190"/>
          <p:cNvSpPr>
            <a:spLocks noChangeShapeType="1"/>
          </p:cNvSpPr>
          <p:nvPr/>
        </p:nvSpPr>
        <p:spPr bwMode="auto">
          <a:xfrm>
            <a:off x="1746250" y="781050"/>
            <a:ext cx="2882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0511" name="Group 191"/>
          <p:cNvGrpSpPr>
            <a:grpSpLocks/>
          </p:cNvGrpSpPr>
          <p:nvPr/>
        </p:nvGrpSpPr>
        <p:grpSpPr bwMode="auto">
          <a:xfrm>
            <a:off x="4625975" y="3594100"/>
            <a:ext cx="647700" cy="323850"/>
            <a:chOff x="1264" y="292"/>
            <a:chExt cx="487" cy="227"/>
          </a:xfrm>
        </p:grpSpPr>
        <p:sp>
          <p:nvSpPr>
            <p:cNvPr id="60701" name="Rectangle 19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702" name="Line 19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703" name="Text Box 19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3S(3,0)</a:t>
              </a:r>
            </a:p>
          </p:txBody>
        </p:sp>
        <p:sp>
          <p:nvSpPr>
            <p:cNvPr id="60704" name="Text Box 19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應用水文學</a:t>
              </a:r>
            </a:p>
          </p:txBody>
        </p:sp>
      </p:grpSp>
      <p:sp>
        <p:nvSpPr>
          <p:cNvPr id="60512" name="Line 196"/>
          <p:cNvSpPr>
            <a:spLocks noChangeShapeType="1"/>
          </p:cNvSpPr>
          <p:nvPr/>
        </p:nvSpPr>
        <p:spPr bwMode="auto">
          <a:xfrm>
            <a:off x="3505200" y="3022600"/>
            <a:ext cx="222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13" name="Line 197"/>
          <p:cNvSpPr>
            <a:spLocks noChangeShapeType="1"/>
          </p:cNvSpPr>
          <p:nvPr/>
        </p:nvSpPr>
        <p:spPr bwMode="auto">
          <a:xfrm>
            <a:off x="3530600" y="3022600"/>
            <a:ext cx="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14" name="Line 198"/>
          <p:cNvSpPr>
            <a:spLocks noChangeShapeType="1"/>
          </p:cNvSpPr>
          <p:nvPr/>
        </p:nvSpPr>
        <p:spPr bwMode="auto">
          <a:xfrm>
            <a:off x="3536950" y="3784600"/>
            <a:ext cx="1085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15" name="Line 199"/>
          <p:cNvSpPr>
            <a:spLocks noChangeShapeType="1"/>
          </p:cNvSpPr>
          <p:nvPr/>
        </p:nvSpPr>
        <p:spPr bwMode="auto">
          <a:xfrm>
            <a:off x="3505200" y="603250"/>
            <a:ext cx="69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16" name="Line 200"/>
          <p:cNvSpPr>
            <a:spLocks noChangeShapeType="1"/>
          </p:cNvSpPr>
          <p:nvPr/>
        </p:nvSpPr>
        <p:spPr bwMode="auto">
          <a:xfrm>
            <a:off x="3568700" y="603250"/>
            <a:ext cx="0" cy="31432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17" name="Line 201"/>
          <p:cNvSpPr>
            <a:spLocks noChangeShapeType="1"/>
          </p:cNvSpPr>
          <p:nvPr/>
        </p:nvSpPr>
        <p:spPr bwMode="auto">
          <a:xfrm>
            <a:off x="3562350" y="3740150"/>
            <a:ext cx="10604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18" name="Rectangle 202"/>
          <p:cNvSpPr>
            <a:spLocks noChangeArrowheads="1"/>
          </p:cNvSpPr>
          <p:nvPr/>
        </p:nvSpPr>
        <p:spPr bwMode="auto">
          <a:xfrm>
            <a:off x="4594225" y="5940425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519" name="Line 203"/>
          <p:cNvSpPr>
            <a:spLocks noChangeShapeType="1"/>
          </p:cNvSpPr>
          <p:nvPr/>
        </p:nvSpPr>
        <p:spPr bwMode="auto">
          <a:xfrm>
            <a:off x="4594225" y="6059488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20" name="Text Box 204"/>
          <p:cNvSpPr txBox="1">
            <a:spLocks noChangeArrowheads="1"/>
          </p:cNvSpPr>
          <p:nvPr/>
        </p:nvSpPr>
        <p:spPr bwMode="auto">
          <a:xfrm>
            <a:off x="4705350" y="5951538"/>
            <a:ext cx="422275" cy="1063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3S(3,0)</a:t>
            </a:r>
          </a:p>
        </p:txBody>
      </p:sp>
      <p:sp>
        <p:nvSpPr>
          <p:cNvPr id="60521" name="Text Box 205"/>
          <p:cNvSpPr txBox="1">
            <a:spLocks noChangeArrowheads="1"/>
          </p:cNvSpPr>
          <p:nvPr/>
        </p:nvSpPr>
        <p:spPr bwMode="auto">
          <a:xfrm>
            <a:off x="4640263" y="6092825"/>
            <a:ext cx="539750" cy="1063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營建管理</a:t>
            </a:r>
          </a:p>
        </p:txBody>
      </p:sp>
      <p:grpSp>
        <p:nvGrpSpPr>
          <p:cNvPr id="60522" name="Group 206"/>
          <p:cNvGrpSpPr>
            <a:grpSpLocks/>
          </p:cNvGrpSpPr>
          <p:nvPr/>
        </p:nvGrpSpPr>
        <p:grpSpPr bwMode="auto">
          <a:xfrm>
            <a:off x="5360988" y="4845050"/>
            <a:ext cx="647700" cy="323850"/>
            <a:chOff x="1264" y="292"/>
            <a:chExt cx="487" cy="227"/>
          </a:xfrm>
        </p:grpSpPr>
        <p:sp>
          <p:nvSpPr>
            <p:cNvPr id="60697" name="Rectangle 20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98" name="Line 20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99" name="Text Box 20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3R(0,2)</a:t>
              </a:r>
            </a:p>
          </p:txBody>
        </p:sp>
        <p:sp>
          <p:nvSpPr>
            <p:cNvPr id="60700" name="Text Box 21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港埠工程學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60523" name="Rectangle 211"/>
          <p:cNvSpPr>
            <a:spLocks noChangeArrowheads="1"/>
          </p:cNvSpPr>
          <p:nvPr/>
        </p:nvSpPr>
        <p:spPr bwMode="auto">
          <a:xfrm>
            <a:off x="5367338" y="5200650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524" name="Line 212"/>
          <p:cNvSpPr>
            <a:spLocks noChangeShapeType="1"/>
          </p:cNvSpPr>
          <p:nvPr/>
        </p:nvSpPr>
        <p:spPr bwMode="auto">
          <a:xfrm>
            <a:off x="5367338" y="5319713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25" name="Text Box 213"/>
          <p:cNvSpPr txBox="1">
            <a:spLocks noChangeArrowheads="1"/>
          </p:cNvSpPr>
          <p:nvPr/>
        </p:nvSpPr>
        <p:spPr bwMode="auto">
          <a:xfrm>
            <a:off x="5478463" y="5211763"/>
            <a:ext cx="422275" cy="106362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3R(0,2)</a:t>
            </a:r>
          </a:p>
        </p:txBody>
      </p:sp>
      <p:sp>
        <p:nvSpPr>
          <p:cNvPr id="60526" name="Text Box 214"/>
          <p:cNvSpPr txBox="1">
            <a:spLocks noChangeArrowheads="1"/>
          </p:cNvSpPr>
          <p:nvPr/>
        </p:nvSpPr>
        <p:spPr bwMode="auto">
          <a:xfrm>
            <a:off x="5413375" y="5353050"/>
            <a:ext cx="539750" cy="106363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海岸工程學</a:t>
            </a:r>
          </a:p>
        </p:txBody>
      </p:sp>
      <p:sp>
        <p:nvSpPr>
          <p:cNvPr id="60527" name="Line 215"/>
          <p:cNvSpPr>
            <a:spLocks noChangeShapeType="1"/>
          </p:cNvSpPr>
          <p:nvPr/>
        </p:nvSpPr>
        <p:spPr bwMode="auto">
          <a:xfrm>
            <a:off x="5238750" y="4997450"/>
            <a:ext cx="444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28" name="Line 216"/>
          <p:cNvSpPr>
            <a:spLocks noChangeShapeType="1"/>
          </p:cNvSpPr>
          <p:nvPr/>
        </p:nvSpPr>
        <p:spPr bwMode="auto">
          <a:xfrm>
            <a:off x="5289550" y="4997450"/>
            <a:ext cx="0" cy="406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29" name="Line 217"/>
          <p:cNvSpPr>
            <a:spLocks noChangeShapeType="1"/>
          </p:cNvSpPr>
          <p:nvPr/>
        </p:nvSpPr>
        <p:spPr bwMode="auto">
          <a:xfrm>
            <a:off x="5295900" y="5403850"/>
            <a:ext cx="69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30" name="Rectangle 218"/>
          <p:cNvSpPr>
            <a:spLocks noChangeArrowheads="1"/>
          </p:cNvSpPr>
          <p:nvPr/>
        </p:nvSpPr>
        <p:spPr bwMode="auto">
          <a:xfrm>
            <a:off x="4632325" y="4397375"/>
            <a:ext cx="644525" cy="323850"/>
          </a:xfrm>
          <a:prstGeom prst="rect">
            <a:avLst/>
          </a:prstGeom>
          <a:solidFill>
            <a:srgbClr val="FF99CC">
              <a:alpha val="50195"/>
            </a:srgbClr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531" name="Line 219"/>
          <p:cNvSpPr>
            <a:spLocks noChangeShapeType="1"/>
          </p:cNvSpPr>
          <p:nvPr/>
        </p:nvSpPr>
        <p:spPr bwMode="auto">
          <a:xfrm>
            <a:off x="4632325" y="4516438"/>
            <a:ext cx="6477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32" name="Text Box 220"/>
          <p:cNvSpPr txBox="1">
            <a:spLocks noChangeArrowheads="1"/>
          </p:cNvSpPr>
          <p:nvPr/>
        </p:nvSpPr>
        <p:spPr bwMode="auto">
          <a:xfrm>
            <a:off x="4743450" y="4408488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3R(0,3)</a:t>
            </a:r>
          </a:p>
        </p:txBody>
      </p:sp>
      <p:sp>
        <p:nvSpPr>
          <p:cNvPr id="60533" name="Text Box 221"/>
          <p:cNvSpPr txBox="1">
            <a:spLocks noChangeArrowheads="1"/>
          </p:cNvSpPr>
          <p:nvPr/>
        </p:nvSpPr>
        <p:spPr bwMode="auto">
          <a:xfrm>
            <a:off x="4678363" y="4549775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基礎工程</a:t>
            </a:r>
          </a:p>
        </p:txBody>
      </p:sp>
      <p:sp>
        <p:nvSpPr>
          <p:cNvPr id="60534" name="Line 222"/>
          <p:cNvSpPr>
            <a:spLocks noChangeShapeType="1"/>
          </p:cNvSpPr>
          <p:nvPr/>
        </p:nvSpPr>
        <p:spPr bwMode="auto">
          <a:xfrm>
            <a:off x="4953000" y="4330700"/>
            <a:ext cx="0" cy="698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35" name="Line 223"/>
          <p:cNvSpPr>
            <a:spLocks noChangeShapeType="1"/>
          </p:cNvSpPr>
          <p:nvPr/>
        </p:nvSpPr>
        <p:spPr bwMode="auto">
          <a:xfrm>
            <a:off x="3530600" y="635000"/>
            <a:ext cx="19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36" name="Line 224"/>
          <p:cNvSpPr>
            <a:spLocks noChangeShapeType="1"/>
          </p:cNvSpPr>
          <p:nvPr/>
        </p:nvSpPr>
        <p:spPr bwMode="auto">
          <a:xfrm>
            <a:off x="3543300" y="641350"/>
            <a:ext cx="0" cy="39592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37" name="Line 225"/>
          <p:cNvSpPr>
            <a:spLocks noChangeShapeType="1"/>
          </p:cNvSpPr>
          <p:nvPr/>
        </p:nvSpPr>
        <p:spPr bwMode="auto">
          <a:xfrm>
            <a:off x="3536950" y="4597400"/>
            <a:ext cx="1092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38" name="Rectangle 226"/>
          <p:cNvSpPr>
            <a:spLocks noChangeArrowheads="1"/>
          </p:cNvSpPr>
          <p:nvPr/>
        </p:nvSpPr>
        <p:spPr bwMode="auto">
          <a:xfrm>
            <a:off x="5368925" y="2400300"/>
            <a:ext cx="644525" cy="323850"/>
          </a:xfrm>
          <a:prstGeom prst="rect">
            <a:avLst/>
          </a:prstGeom>
          <a:solidFill>
            <a:srgbClr val="CCFFFF">
              <a:alpha val="50195"/>
            </a:srgbClr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539" name="Line 227"/>
          <p:cNvSpPr>
            <a:spLocks noChangeShapeType="1"/>
          </p:cNvSpPr>
          <p:nvPr/>
        </p:nvSpPr>
        <p:spPr bwMode="auto">
          <a:xfrm>
            <a:off x="5368925" y="2517775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40" name="Text Box 228"/>
          <p:cNvSpPr txBox="1">
            <a:spLocks noChangeArrowheads="1"/>
          </p:cNvSpPr>
          <p:nvPr/>
        </p:nvSpPr>
        <p:spPr bwMode="auto">
          <a:xfrm>
            <a:off x="5480050" y="241141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3R(0,3)</a:t>
            </a:r>
          </a:p>
        </p:txBody>
      </p:sp>
      <p:sp>
        <p:nvSpPr>
          <p:cNvPr id="60541" name="Text Box 229"/>
          <p:cNvSpPr txBox="1">
            <a:spLocks noChangeArrowheads="1"/>
          </p:cNvSpPr>
          <p:nvPr/>
        </p:nvSpPr>
        <p:spPr bwMode="auto">
          <a:xfrm>
            <a:off x="5414963" y="255270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鋼筋混凝土學</a:t>
            </a:r>
          </a:p>
        </p:txBody>
      </p:sp>
      <p:sp>
        <p:nvSpPr>
          <p:cNvPr id="60542" name="Line 230"/>
          <p:cNvSpPr>
            <a:spLocks noChangeShapeType="1"/>
          </p:cNvSpPr>
          <p:nvPr/>
        </p:nvSpPr>
        <p:spPr bwMode="auto">
          <a:xfrm>
            <a:off x="5251450" y="2578100"/>
            <a:ext cx="120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0543" name="Group 231"/>
          <p:cNvGrpSpPr>
            <a:grpSpLocks/>
          </p:cNvGrpSpPr>
          <p:nvPr/>
        </p:nvGrpSpPr>
        <p:grpSpPr bwMode="auto">
          <a:xfrm>
            <a:off x="4638675" y="1009650"/>
            <a:ext cx="647700" cy="323850"/>
            <a:chOff x="1264" y="292"/>
            <a:chExt cx="487" cy="227"/>
          </a:xfrm>
        </p:grpSpPr>
        <p:sp>
          <p:nvSpPr>
            <p:cNvPr id="60693" name="Rectangle 23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94" name="Line 23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95" name="Text Box 23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3S(0,2)</a:t>
              </a:r>
            </a:p>
          </p:txBody>
        </p:sp>
        <p:sp>
          <p:nvSpPr>
            <p:cNvPr id="60696" name="Text Box 23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生態工程</a:t>
              </a:r>
            </a:p>
          </p:txBody>
        </p:sp>
      </p:grpSp>
      <p:grpSp>
        <p:nvGrpSpPr>
          <p:cNvPr id="60544" name="Group 236"/>
          <p:cNvGrpSpPr>
            <a:grpSpLocks/>
          </p:cNvGrpSpPr>
          <p:nvPr/>
        </p:nvGrpSpPr>
        <p:grpSpPr bwMode="auto">
          <a:xfrm>
            <a:off x="5368925" y="5953125"/>
            <a:ext cx="647700" cy="323850"/>
            <a:chOff x="1264" y="292"/>
            <a:chExt cx="487" cy="227"/>
          </a:xfrm>
        </p:grpSpPr>
        <p:sp>
          <p:nvSpPr>
            <p:cNvPr id="60689" name="Rectangle 23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90" name="Line 23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91" name="Text Box 23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60692" name="Text Box 24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工程契約</a:t>
              </a:r>
            </a:p>
          </p:txBody>
        </p:sp>
      </p:grpSp>
      <p:grpSp>
        <p:nvGrpSpPr>
          <p:cNvPr id="60545" name="Group 241"/>
          <p:cNvGrpSpPr>
            <a:grpSpLocks/>
          </p:cNvGrpSpPr>
          <p:nvPr/>
        </p:nvGrpSpPr>
        <p:grpSpPr bwMode="auto">
          <a:xfrm>
            <a:off x="5330825" y="609600"/>
            <a:ext cx="647700" cy="323850"/>
            <a:chOff x="1264" y="292"/>
            <a:chExt cx="487" cy="227"/>
          </a:xfrm>
        </p:grpSpPr>
        <p:sp>
          <p:nvSpPr>
            <p:cNvPr id="60685" name="Rectangle 24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86" name="Line 24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87" name="Text Box 24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60688" name="Text Box 24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風工程</a:t>
              </a:r>
            </a:p>
          </p:txBody>
        </p:sp>
      </p:grpSp>
      <p:sp>
        <p:nvSpPr>
          <p:cNvPr id="60546" name="Rectangle 246"/>
          <p:cNvSpPr>
            <a:spLocks noChangeArrowheads="1"/>
          </p:cNvSpPr>
          <p:nvPr/>
        </p:nvSpPr>
        <p:spPr bwMode="auto">
          <a:xfrm>
            <a:off x="6048375" y="2000250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547" name="Line 247"/>
          <p:cNvSpPr>
            <a:spLocks noChangeShapeType="1"/>
          </p:cNvSpPr>
          <p:nvPr/>
        </p:nvSpPr>
        <p:spPr bwMode="auto">
          <a:xfrm>
            <a:off x="6048375" y="2119313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48" name="Text Box 248"/>
          <p:cNvSpPr txBox="1">
            <a:spLocks noChangeArrowheads="1"/>
          </p:cNvSpPr>
          <p:nvPr/>
        </p:nvSpPr>
        <p:spPr bwMode="auto">
          <a:xfrm>
            <a:off x="6159500" y="201136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3S(0,3)</a:t>
            </a:r>
          </a:p>
        </p:txBody>
      </p:sp>
      <p:sp>
        <p:nvSpPr>
          <p:cNvPr id="60549" name="Text Box 249"/>
          <p:cNvSpPr txBox="1">
            <a:spLocks noChangeArrowheads="1"/>
          </p:cNvSpPr>
          <p:nvPr/>
        </p:nvSpPr>
        <p:spPr bwMode="auto">
          <a:xfrm>
            <a:off x="6094413" y="215265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鋼結構設計</a:t>
            </a:r>
          </a:p>
        </p:txBody>
      </p:sp>
      <p:sp>
        <p:nvSpPr>
          <p:cNvPr id="60550" name="Line 250"/>
          <p:cNvSpPr>
            <a:spLocks noChangeShapeType="1"/>
          </p:cNvSpPr>
          <p:nvPr/>
        </p:nvSpPr>
        <p:spPr bwMode="auto">
          <a:xfrm>
            <a:off x="5245100" y="2527300"/>
            <a:ext cx="63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51" name="Line 251"/>
          <p:cNvSpPr>
            <a:spLocks noChangeShapeType="1"/>
          </p:cNvSpPr>
          <p:nvPr/>
        </p:nvSpPr>
        <p:spPr bwMode="auto">
          <a:xfrm flipV="1">
            <a:off x="5308600" y="2216150"/>
            <a:ext cx="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52" name="Line 252"/>
          <p:cNvSpPr>
            <a:spLocks noChangeShapeType="1"/>
          </p:cNvSpPr>
          <p:nvPr/>
        </p:nvSpPr>
        <p:spPr bwMode="auto">
          <a:xfrm>
            <a:off x="5314950" y="2216150"/>
            <a:ext cx="723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0553" name="Group 253"/>
          <p:cNvGrpSpPr>
            <a:grpSpLocks/>
          </p:cNvGrpSpPr>
          <p:nvPr/>
        </p:nvGrpSpPr>
        <p:grpSpPr bwMode="auto">
          <a:xfrm>
            <a:off x="4605338" y="5549900"/>
            <a:ext cx="647700" cy="323850"/>
            <a:chOff x="1264" y="292"/>
            <a:chExt cx="487" cy="227"/>
          </a:xfrm>
        </p:grpSpPr>
        <p:sp>
          <p:nvSpPr>
            <p:cNvPr id="60681" name="Rectangle 254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82" name="Line 255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83" name="Text Box 256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60684" name="Text Box 257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海洋工程學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60554" name="Line 258"/>
          <p:cNvSpPr>
            <a:spLocks noChangeShapeType="1"/>
          </p:cNvSpPr>
          <p:nvPr/>
        </p:nvSpPr>
        <p:spPr bwMode="auto">
          <a:xfrm>
            <a:off x="4356100" y="571500"/>
            <a:ext cx="107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55" name="Line 259"/>
          <p:cNvSpPr>
            <a:spLocks noChangeShapeType="1"/>
          </p:cNvSpPr>
          <p:nvPr/>
        </p:nvSpPr>
        <p:spPr bwMode="auto">
          <a:xfrm>
            <a:off x="4451350" y="571500"/>
            <a:ext cx="0" cy="5168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56" name="Line 260"/>
          <p:cNvSpPr>
            <a:spLocks noChangeShapeType="1"/>
          </p:cNvSpPr>
          <p:nvPr/>
        </p:nvSpPr>
        <p:spPr bwMode="auto">
          <a:xfrm>
            <a:off x="4457700" y="5740400"/>
            <a:ext cx="146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0557" name="Group 261"/>
          <p:cNvGrpSpPr>
            <a:grpSpLocks/>
          </p:cNvGrpSpPr>
          <p:nvPr/>
        </p:nvGrpSpPr>
        <p:grpSpPr bwMode="auto">
          <a:xfrm>
            <a:off x="6048375" y="609600"/>
            <a:ext cx="647700" cy="323850"/>
            <a:chOff x="1264" y="292"/>
            <a:chExt cx="487" cy="227"/>
          </a:xfrm>
        </p:grpSpPr>
        <p:sp>
          <p:nvSpPr>
            <p:cNvPr id="60677" name="Rectangle 26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78" name="Line 26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79" name="Text Box 26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3S(2,2)</a:t>
              </a:r>
            </a:p>
          </p:txBody>
        </p:sp>
        <p:sp>
          <p:nvSpPr>
            <p:cNvPr id="60680" name="Text Box 26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專題研究</a:t>
              </a:r>
            </a:p>
          </p:txBody>
        </p:sp>
      </p:grpSp>
      <p:grpSp>
        <p:nvGrpSpPr>
          <p:cNvPr id="60558" name="Group 266"/>
          <p:cNvGrpSpPr>
            <a:grpSpLocks/>
          </p:cNvGrpSpPr>
          <p:nvPr/>
        </p:nvGrpSpPr>
        <p:grpSpPr bwMode="auto">
          <a:xfrm>
            <a:off x="5305425" y="2860675"/>
            <a:ext cx="647700" cy="323850"/>
            <a:chOff x="1264" y="292"/>
            <a:chExt cx="487" cy="227"/>
          </a:xfrm>
        </p:grpSpPr>
        <p:sp>
          <p:nvSpPr>
            <p:cNvPr id="60673" name="Rectangle 26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74" name="Line 26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75" name="Text Box 26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60676" name="Text Box 27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集水區經營</a:t>
              </a:r>
            </a:p>
          </p:txBody>
        </p:sp>
      </p:grpSp>
      <p:grpSp>
        <p:nvGrpSpPr>
          <p:cNvPr id="60559" name="Group 271"/>
          <p:cNvGrpSpPr>
            <a:grpSpLocks/>
          </p:cNvGrpSpPr>
          <p:nvPr/>
        </p:nvGrpSpPr>
        <p:grpSpPr bwMode="auto">
          <a:xfrm>
            <a:off x="5362575" y="5540375"/>
            <a:ext cx="647700" cy="323850"/>
            <a:chOff x="1264" y="292"/>
            <a:chExt cx="487" cy="227"/>
          </a:xfrm>
        </p:grpSpPr>
        <p:sp>
          <p:nvSpPr>
            <p:cNvPr id="60669" name="Rectangle 27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70" name="Line 27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71" name="Text Box 27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60672" name="Text Box 27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港灣設計實例</a:t>
              </a:r>
            </a:p>
          </p:txBody>
        </p:sp>
      </p:grpSp>
      <p:grpSp>
        <p:nvGrpSpPr>
          <p:cNvPr id="60560" name="Group 276"/>
          <p:cNvGrpSpPr>
            <a:grpSpLocks/>
          </p:cNvGrpSpPr>
          <p:nvPr/>
        </p:nvGrpSpPr>
        <p:grpSpPr bwMode="auto">
          <a:xfrm>
            <a:off x="6784975" y="2873375"/>
            <a:ext cx="647700" cy="323850"/>
            <a:chOff x="1264" y="292"/>
            <a:chExt cx="487" cy="227"/>
          </a:xfrm>
        </p:grpSpPr>
        <p:sp>
          <p:nvSpPr>
            <p:cNvPr id="60665" name="Rectangle 27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66" name="Line 27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67" name="Text Box 27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4S(3,0)</a:t>
              </a:r>
            </a:p>
          </p:txBody>
        </p:sp>
        <p:sp>
          <p:nvSpPr>
            <p:cNvPr id="60668" name="Text Box 28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水資源工程</a:t>
              </a:r>
            </a:p>
          </p:txBody>
        </p:sp>
      </p:grpSp>
      <p:grpSp>
        <p:nvGrpSpPr>
          <p:cNvPr id="60561" name="Group 281"/>
          <p:cNvGrpSpPr>
            <a:grpSpLocks/>
          </p:cNvGrpSpPr>
          <p:nvPr/>
        </p:nvGrpSpPr>
        <p:grpSpPr bwMode="auto">
          <a:xfrm>
            <a:off x="6794500" y="5210175"/>
            <a:ext cx="647700" cy="323850"/>
            <a:chOff x="648" y="196"/>
            <a:chExt cx="487" cy="219"/>
          </a:xfrm>
        </p:grpSpPr>
        <p:sp>
          <p:nvSpPr>
            <p:cNvPr id="60661" name="Rectangle 282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60662" name="Line 283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0663" name="Text Box 284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4S(2,0)</a:t>
              </a:r>
            </a:p>
          </p:txBody>
        </p:sp>
        <p:sp>
          <p:nvSpPr>
            <p:cNvPr id="60664" name="Text Box 285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海岸保護與規劃</a:t>
              </a:r>
            </a:p>
          </p:txBody>
        </p:sp>
      </p:grpSp>
      <p:sp>
        <p:nvSpPr>
          <p:cNvPr id="60562" name="Line 286"/>
          <p:cNvSpPr>
            <a:spLocks noChangeShapeType="1"/>
          </p:cNvSpPr>
          <p:nvPr/>
        </p:nvSpPr>
        <p:spPr bwMode="auto">
          <a:xfrm>
            <a:off x="6013450" y="5365750"/>
            <a:ext cx="781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63" name="Rectangle 287"/>
          <p:cNvSpPr>
            <a:spLocks noChangeArrowheads="1"/>
          </p:cNvSpPr>
          <p:nvPr/>
        </p:nvSpPr>
        <p:spPr bwMode="auto">
          <a:xfrm>
            <a:off x="6791325" y="1638300"/>
            <a:ext cx="644525" cy="323850"/>
          </a:xfrm>
          <a:prstGeom prst="rect">
            <a:avLst/>
          </a:prstGeom>
          <a:solidFill>
            <a:srgbClr val="FF99CC">
              <a:alpha val="50195"/>
            </a:srgbClr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564" name="Line 288"/>
          <p:cNvSpPr>
            <a:spLocks noChangeShapeType="1"/>
          </p:cNvSpPr>
          <p:nvPr/>
        </p:nvSpPr>
        <p:spPr bwMode="auto">
          <a:xfrm>
            <a:off x="6791325" y="1757363"/>
            <a:ext cx="6477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65" name="Text Box 289"/>
          <p:cNvSpPr txBox="1">
            <a:spLocks noChangeArrowheads="1"/>
          </p:cNvSpPr>
          <p:nvPr/>
        </p:nvSpPr>
        <p:spPr bwMode="auto">
          <a:xfrm>
            <a:off x="6902450" y="164941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4S(3,0)</a:t>
            </a:r>
          </a:p>
        </p:txBody>
      </p:sp>
      <p:sp>
        <p:nvSpPr>
          <p:cNvPr id="60566" name="Text Box 290"/>
          <p:cNvSpPr txBox="1">
            <a:spLocks noChangeArrowheads="1"/>
          </p:cNvSpPr>
          <p:nvPr/>
        </p:nvSpPr>
        <p:spPr bwMode="auto">
          <a:xfrm>
            <a:off x="6837363" y="179070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結構矩陣分析</a:t>
            </a:r>
          </a:p>
        </p:txBody>
      </p:sp>
      <p:grpSp>
        <p:nvGrpSpPr>
          <p:cNvPr id="60567" name="Group 291"/>
          <p:cNvGrpSpPr>
            <a:grpSpLocks/>
          </p:cNvGrpSpPr>
          <p:nvPr/>
        </p:nvGrpSpPr>
        <p:grpSpPr bwMode="auto">
          <a:xfrm>
            <a:off x="1768475" y="2168525"/>
            <a:ext cx="647700" cy="323850"/>
            <a:chOff x="1264" y="292"/>
            <a:chExt cx="487" cy="227"/>
          </a:xfrm>
        </p:grpSpPr>
        <p:sp>
          <p:nvSpPr>
            <p:cNvPr id="60657" name="Rectangle 29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58" name="Line 29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59" name="Text Box 29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1R(0,3)</a:t>
              </a:r>
            </a:p>
          </p:txBody>
        </p:sp>
        <p:sp>
          <p:nvSpPr>
            <p:cNvPr id="60660" name="Text Box 29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靜力學</a:t>
              </a:r>
            </a:p>
          </p:txBody>
        </p:sp>
      </p:grpSp>
      <p:sp>
        <p:nvSpPr>
          <p:cNvPr id="60568" name="Line 296"/>
          <p:cNvSpPr>
            <a:spLocks noChangeShapeType="1"/>
          </p:cNvSpPr>
          <p:nvPr/>
        </p:nvSpPr>
        <p:spPr bwMode="auto">
          <a:xfrm>
            <a:off x="5251450" y="2470150"/>
            <a:ext cx="381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69" name="Line 297"/>
          <p:cNvSpPr>
            <a:spLocks noChangeShapeType="1"/>
          </p:cNvSpPr>
          <p:nvPr/>
        </p:nvSpPr>
        <p:spPr bwMode="auto">
          <a:xfrm flipV="1">
            <a:off x="5289550" y="1828800"/>
            <a:ext cx="0" cy="647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70" name="Line 298"/>
          <p:cNvSpPr>
            <a:spLocks noChangeShapeType="1"/>
          </p:cNvSpPr>
          <p:nvPr/>
        </p:nvSpPr>
        <p:spPr bwMode="auto">
          <a:xfrm>
            <a:off x="5289550" y="1835150"/>
            <a:ext cx="1504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0571" name="Group 299"/>
          <p:cNvGrpSpPr>
            <a:grpSpLocks/>
          </p:cNvGrpSpPr>
          <p:nvPr/>
        </p:nvGrpSpPr>
        <p:grpSpPr bwMode="auto">
          <a:xfrm>
            <a:off x="6802438" y="4838700"/>
            <a:ext cx="647700" cy="323850"/>
            <a:chOff x="1264" y="292"/>
            <a:chExt cx="487" cy="227"/>
          </a:xfrm>
        </p:grpSpPr>
        <p:sp>
          <p:nvSpPr>
            <p:cNvPr id="60653" name="Rectangle 300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54" name="Line 301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55" name="Text Box 302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4S(2,0)</a:t>
              </a:r>
            </a:p>
          </p:txBody>
        </p:sp>
        <p:sp>
          <p:nvSpPr>
            <p:cNvPr id="60656" name="Text Box 303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港灣工程規劃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60572" name="Line 304"/>
          <p:cNvSpPr>
            <a:spLocks noChangeShapeType="1"/>
          </p:cNvSpPr>
          <p:nvPr/>
        </p:nvSpPr>
        <p:spPr bwMode="auto">
          <a:xfrm>
            <a:off x="5994400" y="5022850"/>
            <a:ext cx="8001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0573" name="Group 305"/>
          <p:cNvGrpSpPr>
            <a:grpSpLocks/>
          </p:cNvGrpSpPr>
          <p:nvPr/>
        </p:nvGrpSpPr>
        <p:grpSpPr bwMode="auto">
          <a:xfrm>
            <a:off x="6789738" y="5568950"/>
            <a:ext cx="647700" cy="323850"/>
            <a:chOff x="1264" y="292"/>
            <a:chExt cx="487" cy="227"/>
          </a:xfrm>
        </p:grpSpPr>
        <p:sp>
          <p:nvSpPr>
            <p:cNvPr id="60649" name="Rectangle 306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50" name="Line 307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51" name="Text Box 308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4S(2,0)</a:t>
              </a:r>
            </a:p>
          </p:txBody>
        </p:sp>
        <p:sp>
          <p:nvSpPr>
            <p:cNvPr id="60652" name="Text Box 309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漁港工程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60574" name="Line 310"/>
          <p:cNvSpPr>
            <a:spLocks noChangeShapeType="1"/>
          </p:cNvSpPr>
          <p:nvPr/>
        </p:nvSpPr>
        <p:spPr bwMode="auto">
          <a:xfrm>
            <a:off x="6013450" y="5073650"/>
            <a:ext cx="44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75" name="Line 311"/>
          <p:cNvSpPr>
            <a:spLocks noChangeShapeType="1"/>
          </p:cNvSpPr>
          <p:nvPr/>
        </p:nvSpPr>
        <p:spPr bwMode="auto">
          <a:xfrm>
            <a:off x="6457950" y="5073650"/>
            <a:ext cx="0" cy="584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76" name="Line 312"/>
          <p:cNvSpPr>
            <a:spLocks noChangeShapeType="1"/>
          </p:cNvSpPr>
          <p:nvPr/>
        </p:nvSpPr>
        <p:spPr bwMode="auto">
          <a:xfrm>
            <a:off x="6457950" y="5657850"/>
            <a:ext cx="323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77" name="Line 313"/>
          <p:cNvSpPr>
            <a:spLocks noChangeShapeType="1"/>
          </p:cNvSpPr>
          <p:nvPr/>
        </p:nvSpPr>
        <p:spPr bwMode="auto">
          <a:xfrm>
            <a:off x="6000750" y="5416550"/>
            <a:ext cx="374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78" name="Line 314"/>
          <p:cNvSpPr>
            <a:spLocks noChangeShapeType="1"/>
          </p:cNvSpPr>
          <p:nvPr/>
        </p:nvSpPr>
        <p:spPr bwMode="auto">
          <a:xfrm>
            <a:off x="6381750" y="5416550"/>
            <a:ext cx="0" cy="2921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79" name="Line 315"/>
          <p:cNvSpPr>
            <a:spLocks noChangeShapeType="1"/>
          </p:cNvSpPr>
          <p:nvPr/>
        </p:nvSpPr>
        <p:spPr bwMode="auto">
          <a:xfrm>
            <a:off x="6375400" y="5708650"/>
            <a:ext cx="4127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0580" name="Group 316"/>
          <p:cNvGrpSpPr>
            <a:grpSpLocks/>
          </p:cNvGrpSpPr>
          <p:nvPr/>
        </p:nvGrpSpPr>
        <p:grpSpPr bwMode="auto">
          <a:xfrm>
            <a:off x="6772275" y="4010025"/>
            <a:ext cx="647700" cy="323850"/>
            <a:chOff x="1264" y="292"/>
            <a:chExt cx="487" cy="227"/>
          </a:xfrm>
        </p:grpSpPr>
        <p:sp>
          <p:nvSpPr>
            <p:cNvPr id="60645" name="Rectangle 31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46" name="Line 31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47" name="Text Box 31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4S(0,3)</a:t>
              </a:r>
            </a:p>
          </p:txBody>
        </p:sp>
        <p:sp>
          <p:nvSpPr>
            <p:cNvPr id="60648" name="Text Box 32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地下水與滲流</a:t>
              </a:r>
            </a:p>
          </p:txBody>
        </p:sp>
      </p:grpSp>
      <p:sp>
        <p:nvSpPr>
          <p:cNvPr id="60581" name="Line 321"/>
          <p:cNvSpPr>
            <a:spLocks noChangeShapeType="1"/>
          </p:cNvSpPr>
          <p:nvPr/>
        </p:nvSpPr>
        <p:spPr bwMode="auto">
          <a:xfrm>
            <a:off x="5276850" y="4165600"/>
            <a:ext cx="14922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0582" name="Group 322"/>
          <p:cNvGrpSpPr>
            <a:grpSpLocks/>
          </p:cNvGrpSpPr>
          <p:nvPr/>
        </p:nvGrpSpPr>
        <p:grpSpPr bwMode="auto">
          <a:xfrm>
            <a:off x="6791325" y="2343150"/>
            <a:ext cx="647700" cy="323850"/>
            <a:chOff x="1264" y="292"/>
            <a:chExt cx="487" cy="227"/>
          </a:xfrm>
        </p:grpSpPr>
        <p:sp>
          <p:nvSpPr>
            <p:cNvPr id="60641" name="Rectangle 32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42" name="Line 32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43" name="Text Box 32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4S(0,2)</a:t>
              </a:r>
            </a:p>
          </p:txBody>
        </p:sp>
        <p:sp>
          <p:nvSpPr>
            <p:cNvPr id="60644" name="Text Box 32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振動學</a:t>
              </a:r>
            </a:p>
          </p:txBody>
        </p:sp>
      </p:grpSp>
      <p:sp>
        <p:nvSpPr>
          <p:cNvPr id="60583" name="Line 327"/>
          <p:cNvSpPr>
            <a:spLocks noChangeShapeType="1"/>
          </p:cNvSpPr>
          <p:nvPr/>
        </p:nvSpPr>
        <p:spPr bwMode="auto">
          <a:xfrm>
            <a:off x="3511550" y="508000"/>
            <a:ext cx="1587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84" name="Line 328"/>
          <p:cNvSpPr>
            <a:spLocks noChangeShapeType="1"/>
          </p:cNvSpPr>
          <p:nvPr/>
        </p:nvSpPr>
        <p:spPr bwMode="auto">
          <a:xfrm>
            <a:off x="3663950" y="501650"/>
            <a:ext cx="0" cy="9969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85" name="Line 329"/>
          <p:cNvSpPr>
            <a:spLocks noChangeShapeType="1"/>
          </p:cNvSpPr>
          <p:nvPr/>
        </p:nvSpPr>
        <p:spPr bwMode="auto">
          <a:xfrm>
            <a:off x="3657600" y="1498600"/>
            <a:ext cx="3048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86" name="Line 330"/>
          <p:cNvSpPr>
            <a:spLocks noChangeShapeType="1"/>
          </p:cNvSpPr>
          <p:nvPr/>
        </p:nvSpPr>
        <p:spPr bwMode="auto">
          <a:xfrm>
            <a:off x="6699250" y="1492250"/>
            <a:ext cx="0" cy="1066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87" name="Line 331"/>
          <p:cNvSpPr>
            <a:spLocks noChangeShapeType="1"/>
          </p:cNvSpPr>
          <p:nvPr/>
        </p:nvSpPr>
        <p:spPr bwMode="auto">
          <a:xfrm>
            <a:off x="6705600" y="2559050"/>
            <a:ext cx="88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0588" name="Group 332"/>
          <p:cNvGrpSpPr>
            <a:grpSpLocks/>
          </p:cNvGrpSpPr>
          <p:nvPr/>
        </p:nvGrpSpPr>
        <p:grpSpPr bwMode="auto">
          <a:xfrm>
            <a:off x="6797675" y="444500"/>
            <a:ext cx="647700" cy="323850"/>
            <a:chOff x="1264" y="292"/>
            <a:chExt cx="487" cy="227"/>
          </a:xfrm>
        </p:grpSpPr>
        <p:sp>
          <p:nvSpPr>
            <p:cNvPr id="60637" name="Rectangle 33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38" name="Line 33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39" name="Text Box 33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4S(0,3)</a:t>
              </a:r>
            </a:p>
          </p:txBody>
        </p:sp>
        <p:sp>
          <p:nvSpPr>
            <p:cNvPr id="60640" name="Text Box 33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綠建築概論</a:t>
              </a:r>
            </a:p>
          </p:txBody>
        </p:sp>
      </p:grpSp>
      <p:grpSp>
        <p:nvGrpSpPr>
          <p:cNvPr id="60589" name="Group 337"/>
          <p:cNvGrpSpPr>
            <a:grpSpLocks/>
          </p:cNvGrpSpPr>
          <p:nvPr/>
        </p:nvGrpSpPr>
        <p:grpSpPr bwMode="auto">
          <a:xfrm>
            <a:off x="7708900" y="6397625"/>
            <a:ext cx="647700" cy="323850"/>
            <a:chOff x="648" y="196"/>
            <a:chExt cx="487" cy="219"/>
          </a:xfrm>
        </p:grpSpPr>
        <p:sp>
          <p:nvSpPr>
            <p:cNvPr id="60633" name="Rectangle 338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60634" name="Line 339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0635" name="Text Box 340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4S(0,2)</a:t>
              </a:r>
            </a:p>
          </p:txBody>
        </p:sp>
        <p:sp>
          <p:nvSpPr>
            <p:cNvPr id="60636" name="Text Box 341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港埠運輸系統規劃</a:t>
              </a:r>
            </a:p>
          </p:txBody>
        </p:sp>
      </p:grpSp>
      <p:sp>
        <p:nvSpPr>
          <p:cNvPr id="60590" name="Line 342"/>
          <p:cNvSpPr>
            <a:spLocks noChangeShapeType="1"/>
          </p:cNvSpPr>
          <p:nvPr/>
        </p:nvSpPr>
        <p:spPr bwMode="auto">
          <a:xfrm>
            <a:off x="7448550" y="5016500"/>
            <a:ext cx="146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91" name="Line 343"/>
          <p:cNvSpPr>
            <a:spLocks noChangeShapeType="1"/>
          </p:cNvSpPr>
          <p:nvPr/>
        </p:nvSpPr>
        <p:spPr bwMode="auto">
          <a:xfrm>
            <a:off x="7594600" y="5016500"/>
            <a:ext cx="0" cy="15827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92" name="Line 344"/>
          <p:cNvSpPr>
            <a:spLocks noChangeShapeType="1"/>
          </p:cNvSpPr>
          <p:nvPr/>
        </p:nvSpPr>
        <p:spPr bwMode="auto">
          <a:xfrm>
            <a:off x="7600950" y="6597650"/>
            <a:ext cx="107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93" name="Rectangle 345"/>
          <p:cNvSpPr>
            <a:spLocks noChangeArrowheads="1"/>
          </p:cNvSpPr>
          <p:nvPr/>
        </p:nvSpPr>
        <p:spPr bwMode="auto">
          <a:xfrm>
            <a:off x="5368925" y="4397375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594" name="Line 346"/>
          <p:cNvSpPr>
            <a:spLocks noChangeShapeType="1"/>
          </p:cNvSpPr>
          <p:nvPr/>
        </p:nvSpPr>
        <p:spPr bwMode="auto">
          <a:xfrm>
            <a:off x="5368925" y="4516438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595" name="Text Box 347"/>
          <p:cNvSpPr txBox="1">
            <a:spLocks noChangeArrowheads="1"/>
          </p:cNvSpPr>
          <p:nvPr/>
        </p:nvSpPr>
        <p:spPr bwMode="auto">
          <a:xfrm>
            <a:off x="5480050" y="4408488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3S(0,2)</a:t>
            </a:r>
          </a:p>
        </p:txBody>
      </p:sp>
      <p:sp>
        <p:nvSpPr>
          <p:cNvPr id="60596" name="Text Box 348"/>
          <p:cNvSpPr txBox="1">
            <a:spLocks noChangeArrowheads="1"/>
          </p:cNvSpPr>
          <p:nvPr/>
        </p:nvSpPr>
        <p:spPr bwMode="auto">
          <a:xfrm>
            <a:off x="5414963" y="4549775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工程地質</a:t>
            </a:r>
          </a:p>
        </p:txBody>
      </p:sp>
      <p:sp>
        <p:nvSpPr>
          <p:cNvPr id="60597" name="Line 349"/>
          <p:cNvSpPr>
            <a:spLocks noChangeShapeType="1"/>
          </p:cNvSpPr>
          <p:nvPr/>
        </p:nvSpPr>
        <p:spPr bwMode="auto">
          <a:xfrm>
            <a:off x="1746250" y="730250"/>
            <a:ext cx="0" cy="476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0598" name="Group 350"/>
          <p:cNvGrpSpPr>
            <a:grpSpLocks/>
          </p:cNvGrpSpPr>
          <p:nvPr/>
        </p:nvGrpSpPr>
        <p:grpSpPr bwMode="auto">
          <a:xfrm>
            <a:off x="2105025" y="419100"/>
            <a:ext cx="647700" cy="323850"/>
            <a:chOff x="1264" y="292"/>
            <a:chExt cx="487" cy="227"/>
          </a:xfrm>
        </p:grpSpPr>
        <p:sp>
          <p:nvSpPr>
            <p:cNvPr id="60629" name="Rectangle 35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630" name="Line 35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631" name="Text Box 35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1S(2,0)</a:t>
              </a:r>
            </a:p>
          </p:txBody>
        </p:sp>
        <p:sp>
          <p:nvSpPr>
            <p:cNvPr id="60632" name="Text Box 35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福傳程式語言</a:t>
              </a:r>
            </a:p>
          </p:txBody>
        </p:sp>
      </p:grpSp>
      <p:sp>
        <p:nvSpPr>
          <p:cNvPr id="60599" name="Text Box 355"/>
          <p:cNvSpPr txBox="1">
            <a:spLocks noChangeArrowheads="1"/>
          </p:cNvSpPr>
          <p:nvPr/>
        </p:nvSpPr>
        <p:spPr bwMode="auto">
          <a:xfrm>
            <a:off x="895350" y="5210175"/>
            <a:ext cx="19526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應達學分：</a:t>
            </a:r>
            <a:r>
              <a:rPr lang="en-US" altLang="zh-TW" sz="1400">
                <a:ea typeface="華康中圓體" pitchFamily="49" charset="-120"/>
              </a:rPr>
              <a:t>20 (7</a:t>
            </a:r>
            <a:r>
              <a:rPr lang="zh-TW" altLang="en-US" sz="1400">
                <a:ea typeface="華康中圓體" pitchFamily="49" charset="-120"/>
              </a:rPr>
              <a:t>科</a:t>
            </a:r>
            <a:r>
              <a:rPr lang="en-US" altLang="zh-TW" sz="1400">
                <a:ea typeface="華康中圓體" pitchFamily="49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本系可修習學分：</a:t>
            </a:r>
            <a:r>
              <a:rPr lang="en-US" altLang="zh-TW" sz="1400">
                <a:ea typeface="華康中圓體" pitchFamily="49" charset="-120"/>
              </a:rPr>
              <a:t>31</a:t>
            </a:r>
          </a:p>
        </p:txBody>
      </p:sp>
      <p:pic>
        <p:nvPicPr>
          <p:cNvPr id="60600" name="Picture 356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23177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601" name="Picture 357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19367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602" name="Picture 358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9433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603" name="Picture 359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43370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604" name="Picture 360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5621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605" name="Picture 361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23749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606" name="Rectangle 362"/>
          <p:cNvSpPr>
            <a:spLocks noChangeArrowheads="1"/>
          </p:cNvSpPr>
          <p:nvPr/>
        </p:nvSpPr>
        <p:spPr bwMode="auto">
          <a:xfrm>
            <a:off x="7591425" y="1638300"/>
            <a:ext cx="644525" cy="323850"/>
          </a:xfrm>
          <a:prstGeom prst="rect">
            <a:avLst/>
          </a:prstGeom>
          <a:solidFill>
            <a:srgbClr val="FF99CC">
              <a:alpha val="50195"/>
            </a:srgbClr>
          </a:solidFill>
          <a:ln w="12700">
            <a:solidFill>
              <a:srgbClr val="FF0066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607" name="Line 363"/>
          <p:cNvSpPr>
            <a:spLocks noChangeShapeType="1"/>
          </p:cNvSpPr>
          <p:nvPr/>
        </p:nvSpPr>
        <p:spPr bwMode="auto">
          <a:xfrm>
            <a:off x="7591425" y="1757363"/>
            <a:ext cx="6477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608" name="Text Box 364"/>
          <p:cNvSpPr txBox="1">
            <a:spLocks noChangeArrowheads="1"/>
          </p:cNvSpPr>
          <p:nvPr/>
        </p:nvSpPr>
        <p:spPr bwMode="auto">
          <a:xfrm>
            <a:off x="7639050" y="1636713"/>
            <a:ext cx="55562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/>
              <a:t>碩士班 </a:t>
            </a:r>
            <a:r>
              <a:rPr lang="en-US" altLang="zh-TW" sz="700"/>
              <a:t>(3,0)</a:t>
            </a:r>
          </a:p>
        </p:txBody>
      </p:sp>
      <p:sp>
        <p:nvSpPr>
          <p:cNvPr id="60609" name="Text Box 365"/>
          <p:cNvSpPr txBox="1">
            <a:spLocks noChangeArrowheads="1"/>
          </p:cNvSpPr>
          <p:nvPr/>
        </p:nvSpPr>
        <p:spPr bwMode="auto">
          <a:xfrm>
            <a:off x="7637463" y="179070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結構動力學</a:t>
            </a:r>
          </a:p>
        </p:txBody>
      </p:sp>
      <p:pic>
        <p:nvPicPr>
          <p:cNvPr id="60610" name="Picture 366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15875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611" name="Rectangle 367"/>
          <p:cNvSpPr>
            <a:spLocks noChangeArrowheads="1"/>
          </p:cNvSpPr>
          <p:nvPr/>
        </p:nvSpPr>
        <p:spPr bwMode="auto">
          <a:xfrm>
            <a:off x="7610475" y="2076450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612" name="Line 368"/>
          <p:cNvSpPr>
            <a:spLocks noChangeShapeType="1"/>
          </p:cNvSpPr>
          <p:nvPr/>
        </p:nvSpPr>
        <p:spPr bwMode="auto">
          <a:xfrm>
            <a:off x="7610475" y="2195513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613" name="Text Box 369"/>
          <p:cNvSpPr txBox="1">
            <a:spLocks noChangeArrowheads="1"/>
          </p:cNvSpPr>
          <p:nvPr/>
        </p:nvSpPr>
        <p:spPr bwMode="auto">
          <a:xfrm>
            <a:off x="7656513" y="222885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地震工程</a:t>
            </a:r>
          </a:p>
        </p:txBody>
      </p:sp>
      <p:sp>
        <p:nvSpPr>
          <p:cNvPr id="60614" name="Text Box 370"/>
          <p:cNvSpPr txBox="1">
            <a:spLocks noChangeArrowheads="1"/>
          </p:cNvSpPr>
          <p:nvPr/>
        </p:nvSpPr>
        <p:spPr bwMode="auto">
          <a:xfrm>
            <a:off x="7639050" y="2074863"/>
            <a:ext cx="55562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/>
              <a:t>碩士班</a:t>
            </a:r>
            <a:r>
              <a:rPr lang="en-US" altLang="zh-TW" sz="700"/>
              <a:t>(0,3)</a:t>
            </a:r>
          </a:p>
        </p:txBody>
      </p:sp>
      <p:sp>
        <p:nvSpPr>
          <p:cNvPr id="60615" name="Rectangle 371"/>
          <p:cNvSpPr>
            <a:spLocks noChangeArrowheads="1"/>
          </p:cNvSpPr>
          <p:nvPr/>
        </p:nvSpPr>
        <p:spPr bwMode="auto">
          <a:xfrm>
            <a:off x="7623175" y="2444750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616" name="Line 372"/>
          <p:cNvSpPr>
            <a:spLocks noChangeShapeType="1"/>
          </p:cNvSpPr>
          <p:nvPr/>
        </p:nvSpPr>
        <p:spPr bwMode="auto">
          <a:xfrm>
            <a:off x="7623175" y="2563813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617" name="Text Box 373"/>
          <p:cNvSpPr txBox="1">
            <a:spLocks noChangeArrowheads="1"/>
          </p:cNvSpPr>
          <p:nvPr/>
        </p:nvSpPr>
        <p:spPr bwMode="auto">
          <a:xfrm>
            <a:off x="7669213" y="259715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有限元素法</a:t>
            </a:r>
          </a:p>
        </p:txBody>
      </p:sp>
      <p:sp>
        <p:nvSpPr>
          <p:cNvPr id="60618" name="Text Box 374"/>
          <p:cNvSpPr txBox="1">
            <a:spLocks noChangeArrowheads="1"/>
          </p:cNvSpPr>
          <p:nvPr/>
        </p:nvSpPr>
        <p:spPr bwMode="auto">
          <a:xfrm>
            <a:off x="7651750" y="2443163"/>
            <a:ext cx="55562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latin typeface="華康中圓體" pitchFamily="49" charset="-120"/>
                <a:ea typeface="華康中圓體" pitchFamily="49" charset="-120"/>
              </a:rPr>
              <a:t>碩士班</a:t>
            </a:r>
            <a:r>
              <a:rPr lang="en-US" altLang="zh-TW" sz="70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en-US" altLang="zh-TW" sz="700">
                <a:ea typeface="華康中圓體" pitchFamily="49" charset="-120"/>
              </a:rPr>
              <a:t>3,0</a:t>
            </a:r>
            <a:r>
              <a:rPr lang="en-US" altLang="zh-TW" sz="700">
                <a:latin typeface="華康中圓體" pitchFamily="49" charset="-120"/>
                <a:ea typeface="華康中圓體" pitchFamily="49" charset="-120"/>
              </a:rPr>
              <a:t>)</a:t>
            </a:r>
          </a:p>
        </p:txBody>
      </p:sp>
      <p:sp>
        <p:nvSpPr>
          <p:cNvPr id="60619" name="Text Box 375"/>
          <p:cNvSpPr txBox="1">
            <a:spLocks noChangeArrowheads="1"/>
          </p:cNvSpPr>
          <p:nvPr/>
        </p:nvSpPr>
        <p:spPr bwMode="auto">
          <a:xfrm>
            <a:off x="895350" y="5210175"/>
            <a:ext cx="19526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應達學分：</a:t>
            </a:r>
            <a:r>
              <a:rPr lang="en-US" altLang="zh-TW" sz="1400">
                <a:ea typeface="華康中圓體" pitchFamily="49" charset="-120"/>
              </a:rPr>
              <a:t>20 (7</a:t>
            </a:r>
            <a:r>
              <a:rPr lang="zh-TW" altLang="en-US" sz="1400">
                <a:ea typeface="華康中圓體" pitchFamily="49" charset="-120"/>
              </a:rPr>
              <a:t>科</a:t>
            </a:r>
            <a:r>
              <a:rPr lang="en-US" altLang="zh-TW" sz="1400">
                <a:ea typeface="華康中圓體" pitchFamily="49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本系可修習學分：</a:t>
            </a:r>
            <a:r>
              <a:rPr lang="en-US" altLang="zh-TW" sz="1400">
                <a:ea typeface="華康中圓體" pitchFamily="49" charset="-120"/>
              </a:rPr>
              <a:t>31</a:t>
            </a:r>
          </a:p>
        </p:txBody>
      </p:sp>
      <p:sp>
        <p:nvSpPr>
          <p:cNvPr id="60620" name="AutoShape 376"/>
          <p:cNvSpPr>
            <a:spLocks noChangeArrowheads="1"/>
          </p:cNvSpPr>
          <p:nvPr/>
        </p:nvSpPr>
        <p:spPr bwMode="auto">
          <a:xfrm>
            <a:off x="822325" y="3314700"/>
            <a:ext cx="1857375" cy="27019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621" name="Text Box 377"/>
          <p:cNvSpPr txBox="1">
            <a:spLocks noChangeArrowheads="1"/>
          </p:cNvSpPr>
          <p:nvPr/>
        </p:nvSpPr>
        <p:spPr bwMode="auto">
          <a:xfrm>
            <a:off x="889000" y="3514725"/>
            <a:ext cx="19526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應達學分：</a:t>
            </a:r>
            <a:r>
              <a:rPr lang="en-US" altLang="zh-TW" sz="1400">
                <a:ea typeface="華康中圓體" pitchFamily="49" charset="-120"/>
              </a:rPr>
              <a:t>20 (7</a:t>
            </a:r>
            <a:r>
              <a:rPr lang="zh-TW" altLang="en-US" sz="1400">
                <a:ea typeface="華康中圓體" pitchFamily="49" charset="-120"/>
              </a:rPr>
              <a:t>科</a:t>
            </a:r>
            <a:r>
              <a:rPr lang="en-US" altLang="zh-TW" sz="1400">
                <a:ea typeface="華康中圓體" pitchFamily="49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本系可修習學分：</a:t>
            </a:r>
            <a:r>
              <a:rPr lang="en-US" altLang="zh-TW" sz="1400">
                <a:ea typeface="華康中圓體" pitchFamily="49" charset="-120"/>
              </a:rPr>
              <a:t>32</a:t>
            </a:r>
          </a:p>
        </p:txBody>
      </p:sp>
      <p:sp>
        <p:nvSpPr>
          <p:cNvPr id="60622" name="Rectangle 378"/>
          <p:cNvSpPr>
            <a:spLocks noChangeArrowheads="1"/>
          </p:cNvSpPr>
          <p:nvPr/>
        </p:nvSpPr>
        <p:spPr bwMode="auto">
          <a:xfrm>
            <a:off x="920750" y="4025900"/>
            <a:ext cx="406400" cy="1333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623" name="Text Box 379"/>
          <p:cNvSpPr txBox="1">
            <a:spLocks noChangeArrowheads="1"/>
          </p:cNvSpPr>
          <p:nvPr/>
        </p:nvSpPr>
        <p:spPr bwMode="auto">
          <a:xfrm>
            <a:off x="1377950" y="400685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應考資格需修習科目</a:t>
            </a:r>
          </a:p>
        </p:txBody>
      </p:sp>
      <p:sp>
        <p:nvSpPr>
          <p:cNvPr id="60624" name="Rectangle 380"/>
          <p:cNvSpPr>
            <a:spLocks noChangeArrowheads="1"/>
          </p:cNvSpPr>
          <p:nvPr/>
        </p:nvSpPr>
        <p:spPr bwMode="auto">
          <a:xfrm>
            <a:off x="927100" y="4222750"/>
            <a:ext cx="406400" cy="133350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625" name="Text Box 381"/>
          <p:cNvSpPr txBox="1">
            <a:spLocks noChangeArrowheads="1"/>
          </p:cNvSpPr>
          <p:nvPr/>
        </p:nvSpPr>
        <p:spPr bwMode="auto">
          <a:xfrm>
            <a:off x="1384300" y="420370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應考資格必修習科目</a:t>
            </a:r>
          </a:p>
        </p:txBody>
      </p:sp>
      <p:sp>
        <p:nvSpPr>
          <p:cNvPr id="60626" name="Text Box 382"/>
          <p:cNvSpPr txBox="1">
            <a:spLocks noChangeArrowheads="1"/>
          </p:cNvSpPr>
          <p:nvPr/>
        </p:nvSpPr>
        <p:spPr bwMode="auto">
          <a:xfrm>
            <a:off x="1384300" y="441960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考試科目</a:t>
            </a:r>
          </a:p>
        </p:txBody>
      </p:sp>
      <p:pic>
        <p:nvPicPr>
          <p:cNvPr id="60627" name="Picture 383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44196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628" name="Text Box 384"/>
          <p:cNvSpPr txBox="1">
            <a:spLocks noChangeArrowheads="1"/>
          </p:cNvSpPr>
          <p:nvPr/>
        </p:nvSpPr>
        <p:spPr bwMode="auto">
          <a:xfrm>
            <a:off x="971550" y="4572000"/>
            <a:ext cx="15748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1.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鋼筋混凝土</a:t>
            </a:r>
            <a:r>
              <a:rPr lang="zh-TW" altLang="en-US" sz="1000">
                <a:ea typeface="華康中圓體" pitchFamily="49" charset="-120"/>
              </a:rPr>
              <a:t>與預力混凝	土設計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2.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鋼結構設計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3.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結構動力</a:t>
            </a:r>
            <a:r>
              <a:rPr lang="zh-TW" altLang="en-US" sz="1000">
                <a:ea typeface="華康中圓體" pitchFamily="49" charset="-120"/>
              </a:rPr>
              <a:t>與耐震設計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4.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材料力學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5.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土壤力學與</a:t>
            </a:r>
            <a:r>
              <a:rPr lang="zh-TW" altLang="en-US" sz="1000">
                <a:ea typeface="華康中圓體" pitchFamily="49" charset="-120"/>
              </a:rPr>
              <a:t>基礎設計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6.</a:t>
            </a:r>
            <a:r>
              <a:rPr lang="en-US" altLang="zh-TW" sz="1000">
                <a:solidFill>
                  <a:srgbClr val="FF0066"/>
                </a:solidFill>
                <a:ea typeface="華康中圓體" pitchFamily="49" charset="-120"/>
              </a:rPr>
              <a:t> </a:t>
            </a:r>
            <a:r>
              <a:rPr lang="zh-TW" altLang="en-US" sz="1000">
                <a:solidFill>
                  <a:srgbClr val="FF0066"/>
                </a:solidFill>
                <a:latin typeface="華康中圓體" pitchFamily="49" charset="-120"/>
                <a:ea typeface="華康中圓體" pitchFamily="49" charset="-120"/>
              </a:rPr>
              <a:t>結構學</a:t>
            </a:r>
          </a:p>
        </p:txBody>
      </p:sp>
    </p:spTree>
    <p:extLst>
      <p:ext uri="{BB962C8B-B14F-4D97-AF65-F5344CB8AC3E}">
        <p14:creationId xmlns:p14="http://schemas.microsoft.com/office/powerpoint/2010/main" val="3652101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703263" y="1601788"/>
            <a:ext cx="7777162" cy="119221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96913" y="6357938"/>
            <a:ext cx="7793037" cy="44132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90563" y="5926138"/>
            <a:ext cx="7799387" cy="40322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87388" y="4800600"/>
            <a:ext cx="7799387" cy="10922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687388" y="3968750"/>
            <a:ext cx="7793037" cy="78581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700088" y="2824163"/>
            <a:ext cx="7786687" cy="111918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703263" y="401638"/>
            <a:ext cx="7767637" cy="117316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2813050" y="255588"/>
            <a:ext cx="0" cy="66024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4559300" y="273050"/>
            <a:ext cx="0" cy="6584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6740525" y="261938"/>
            <a:ext cx="0" cy="65960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111125" y="387350"/>
            <a:ext cx="558800" cy="11557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基礎學科類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112713" y="1597025"/>
            <a:ext cx="552450" cy="11811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結構工程類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112713" y="2806700"/>
            <a:ext cx="544512" cy="1141413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水資源工程類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104775" y="3995738"/>
            <a:ext cx="544513" cy="73342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大地工程類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106363" y="4781550"/>
            <a:ext cx="539750" cy="109378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海洋工程類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114300" y="5924550"/>
            <a:ext cx="533400" cy="39528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管理類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123825" y="6357938"/>
            <a:ext cx="525463" cy="427037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運輸類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1147763" y="195263"/>
            <a:ext cx="10874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大一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3019425" y="201613"/>
            <a:ext cx="1087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大二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4957763" y="204788"/>
            <a:ext cx="1085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大三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994525" y="201613"/>
            <a:ext cx="1087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大四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1754188" y="22225"/>
            <a:ext cx="5514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 dirty="0">
                <a:solidFill>
                  <a:srgbClr val="FFFF00"/>
                </a:solidFill>
                <a:ea typeface="華康儷楷書" pitchFamily="65" charset="-120"/>
              </a:rPr>
              <a:t>河海工程學系課程分類圖</a:t>
            </a:r>
            <a:r>
              <a:rPr lang="en-US" altLang="zh-TW" sz="1200" dirty="0">
                <a:solidFill>
                  <a:srgbClr val="FFFF00"/>
                </a:solidFill>
                <a:ea typeface="華康儷楷書" pitchFamily="65" charset="-120"/>
              </a:rPr>
              <a:t>-</a:t>
            </a:r>
            <a:r>
              <a:rPr lang="zh-TW" altLang="en-US" sz="1200" dirty="0">
                <a:solidFill>
                  <a:srgbClr val="FFFF00"/>
                </a:solidFill>
                <a:ea typeface="華康儷楷書" pitchFamily="65" charset="-120"/>
              </a:rPr>
              <a:t>大地技師</a:t>
            </a:r>
          </a:p>
        </p:txBody>
      </p:sp>
      <p:grpSp>
        <p:nvGrpSpPr>
          <p:cNvPr id="61464" name="Group 24"/>
          <p:cNvGrpSpPr>
            <a:grpSpLocks/>
          </p:cNvGrpSpPr>
          <p:nvPr/>
        </p:nvGrpSpPr>
        <p:grpSpPr bwMode="auto">
          <a:xfrm>
            <a:off x="1431925" y="1196975"/>
            <a:ext cx="647700" cy="323850"/>
            <a:chOff x="1264" y="292"/>
            <a:chExt cx="487" cy="227"/>
          </a:xfrm>
        </p:grpSpPr>
        <p:sp>
          <p:nvSpPr>
            <p:cNvPr id="61831" name="Rectangle 2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832" name="Line 2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33" name="Text Box 2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1R(3,3)</a:t>
              </a:r>
            </a:p>
          </p:txBody>
        </p:sp>
        <p:sp>
          <p:nvSpPr>
            <p:cNvPr id="61834" name="Text Box 2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微積分</a:t>
              </a:r>
            </a:p>
          </p:txBody>
        </p:sp>
      </p:grpSp>
      <p:grpSp>
        <p:nvGrpSpPr>
          <p:cNvPr id="61465" name="Group 29"/>
          <p:cNvGrpSpPr>
            <a:grpSpLocks/>
          </p:cNvGrpSpPr>
          <p:nvPr/>
        </p:nvGrpSpPr>
        <p:grpSpPr bwMode="auto">
          <a:xfrm>
            <a:off x="746125" y="422275"/>
            <a:ext cx="647700" cy="323850"/>
            <a:chOff x="648" y="196"/>
            <a:chExt cx="487" cy="219"/>
          </a:xfrm>
        </p:grpSpPr>
        <p:sp>
          <p:nvSpPr>
            <p:cNvPr id="61827" name="Rectangle 30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61828" name="Line 31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1829" name="Text Box 32"/>
            <p:cNvSpPr txBox="1">
              <a:spLocks noChangeArrowheads="1"/>
            </p:cNvSpPr>
            <p:nvPr/>
          </p:nvSpPr>
          <p:spPr bwMode="auto">
            <a:xfrm>
              <a:off x="716" y="204"/>
              <a:ext cx="35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1R(1,1)X0</a:t>
              </a:r>
            </a:p>
          </p:txBody>
        </p:sp>
        <p:sp>
          <p:nvSpPr>
            <p:cNvPr id="61830" name="Text Box 33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工程圖學及電腦繪圖</a:t>
              </a:r>
            </a:p>
          </p:txBody>
        </p:sp>
      </p:grpSp>
      <p:sp>
        <p:nvSpPr>
          <p:cNvPr id="61466" name="Rectangle 34"/>
          <p:cNvSpPr>
            <a:spLocks noChangeArrowheads="1"/>
          </p:cNvSpPr>
          <p:nvPr/>
        </p:nvSpPr>
        <p:spPr bwMode="auto">
          <a:xfrm>
            <a:off x="746125" y="793750"/>
            <a:ext cx="644525" cy="323850"/>
          </a:xfrm>
          <a:prstGeom prst="rect">
            <a:avLst/>
          </a:prstGeom>
          <a:solidFill>
            <a:srgbClr val="CCFFFF">
              <a:alpha val="52156"/>
            </a:srgbClr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67" name="Line 35"/>
          <p:cNvSpPr>
            <a:spLocks noChangeShapeType="1"/>
          </p:cNvSpPr>
          <p:nvPr/>
        </p:nvSpPr>
        <p:spPr bwMode="auto">
          <a:xfrm>
            <a:off x="746125" y="912813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68" name="Text Box 36"/>
          <p:cNvSpPr txBox="1">
            <a:spLocks noChangeArrowheads="1"/>
          </p:cNvSpPr>
          <p:nvPr/>
        </p:nvSpPr>
        <p:spPr bwMode="auto">
          <a:xfrm>
            <a:off x="857250" y="80486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1R(2,2)X1</a:t>
            </a:r>
          </a:p>
        </p:txBody>
      </p:sp>
      <p:sp>
        <p:nvSpPr>
          <p:cNvPr id="61469" name="Text Box 37"/>
          <p:cNvSpPr txBox="1">
            <a:spLocks noChangeArrowheads="1"/>
          </p:cNvSpPr>
          <p:nvPr/>
        </p:nvSpPr>
        <p:spPr bwMode="auto">
          <a:xfrm>
            <a:off x="792163" y="94615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測量學與實習</a:t>
            </a:r>
          </a:p>
        </p:txBody>
      </p:sp>
      <p:grpSp>
        <p:nvGrpSpPr>
          <p:cNvPr id="61470" name="Group 38"/>
          <p:cNvGrpSpPr>
            <a:grpSpLocks/>
          </p:cNvGrpSpPr>
          <p:nvPr/>
        </p:nvGrpSpPr>
        <p:grpSpPr bwMode="auto">
          <a:xfrm>
            <a:off x="1435100" y="809625"/>
            <a:ext cx="647700" cy="323850"/>
            <a:chOff x="648" y="196"/>
            <a:chExt cx="487" cy="219"/>
          </a:xfrm>
        </p:grpSpPr>
        <p:sp>
          <p:nvSpPr>
            <p:cNvPr id="61823" name="Rectangle 39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824" name="Line 40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25" name="Text Box 41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1R(2,2)X1</a:t>
              </a:r>
            </a:p>
          </p:txBody>
        </p:sp>
        <p:sp>
          <p:nvSpPr>
            <p:cNvPr id="61826" name="Text Box 42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普通物理與實驗</a:t>
              </a:r>
            </a:p>
          </p:txBody>
        </p:sp>
      </p:grpSp>
      <p:grpSp>
        <p:nvGrpSpPr>
          <p:cNvPr id="61471" name="Group 43"/>
          <p:cNvGrpSpPr>
            <a:grpSpLocks/>
          </p:cNvGrpSpPr>
          <p:nvPr/>
        </p:nvGrpSpPr>
        <p:grpSpPr bwMode="auto">
          <a:xfrm>
            <a:off x="739775" y="1187450"/>
            <a:ext cx="647700" cy="323850"/>
            <a:chOff x="1264" y="292"/>
            <a:chExt cx="487" cy="227"/>
          </a:xfrm>
        </p:grpSpPr>
        <p:sp>
          <p:nvSpPr>
            <p:cNvPr id="61819" name="Rectangle 44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820" name="Line 45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21" name="Text Box 46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QS(2,0)</a:t>
              </a:r>
            </a:p>
          </p:txBody>
        </p:sp>
        <p:sp>
          <p:nvSpPr>
            <p:cNvPr id="61822" name="Text Box 47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河海工程概論</a:t>
              </a:r>
            </a:p>
          </p:txBody>
        </p:sp>
      </p:grpSp>
      <p:grpSp>
        <p:nvGrpSpPr>
          <p:cNvPr id="61472" name="Group 48"/>
          <p:cNvGrpSpPr>
            <a:grpSpLocks/>
          </p:cNvGrpSpPr>
          <p:nvPr/>
        </p:nvGrpSpPr>
        <p:grpSpPr bwMode="auto">
          <a:xfrm>
            <a:off x="1431925" y="415925"/>
            <a:ext cx="647700" cy="323850"/>
            <a:chOff x="648" y="196"/>
            <a:chExt cx="487" cy="219"/>
          </a:xfrm>
        </p:grpSpPr>
        <p:sp>
          <p:nvSpPr>
            <p:cNvPr id="61815" name="Rectangle 49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816" name="Line 50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17" name="Text Box 51"/>
            <p:cNvSpPr txBox="1">
              <a:spLocks noChangeArrowheads="1"/>
            </p:cNvSpPr>
            <p:nvPr/>
          </p:nvSpPr>
          <p:spPr bwMode="auto">
            <a:xfrm>
              <a:off x="716" y="204"/>
              <a:ext cx="35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1S(2,1)</a:t>
              </a:r>
            </a:p>
          </p:txBody>
        </p:sp>
        <p:sp>
          <p:nvSpPr>
            <p:cNvPr id="61818" name="Text Box 52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700">
                  <a:ea typeface="華康中圓體" pitchFamily="49" charset="-120"/>
                </a:rPr>
                <a:t>Matlab</a:t>
              </a:r>
              <a:r>
                <a:rPr lang="zh-TW" altLang="en-US" sz="700">
                  <a:ea typeface="華康中圓體" pitchFamily="49" charset="-120"/>
                </a:rPr>
                <a:t>程式設計與應用</a:t>
              </a:r>
            </a:p>
          </p:txBody>
        </p:sp>
      </p:grpSp>
      <p:sp>
        <p:nvSpPr>
          <p:cNvPr id="61473" name="Rectangle 53"/>
          <p:cNvSpPr>
            <a:spLocks noChangeArrowheads="1"/>
          </p:cNvSpPr>
          <p:nvPr/>
        </p:nvSpPr>
        <p:spPr bwMode="auto">
          <a:xfrm>
            <a:off x="2867025" y="1619250"/>
            <a:ext cx="644525" cy="323850"/>
          </a:xfrm>
          <a:prstGeom prst="rect">
            <a:avLst/>
          </a:prstGeom>
          <a:solidFill>
            <a:srgbClr val="C0C0C0">
              <a:alpha val="50195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74" name="Line 54"/>
          <p:cNvSpPr>
            <a:spLocks noChangeShapeType="1"/>
          </p:cNvSpPr>
          <p:nvPr/>
        </p:nvSpPr>
        <p:spPr bwMode="auto">
          <a:xfrm>
            <a:off x="2867025" y="1738313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75" name="Text Box 55"/>
          <p:cNvSpPr txBox="1">
            <a:spLocks noChangeArrowheads="1"/>
          </p:cNvSpPr>
          <p:nvPr/>
        </p:nvSpPr>
        <p:spPr bwMode="auto">
          <a:xfrm>
            <a:off x="2978150" y="163036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2R(2,0)X1</a:t>
            </a:r>
          </a:p>
        </p:txBody>
      </p:sp>
      <p:sp>
        <p:nvSpPr>
          <p:cNvPr id="61476" name="Text Box 56"/>
          <p:cNvSpPr txBox="1">
            <a:spLocks noChangeArrowheads="1"/>
          </p:cNvSpPr>
          <p:nvPr/>
        </p:nvSpPr>
        <p:spPr bwMode="auto">
          <a:xfrm>
            <a:off x="2913063" y="1749425"/>
            <a:ext cx="539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工程材料學與實習</a:t>
            </a:r>
          </a:p>
        </p:txBody>
      </p:sp>
      <p:grpSp>
        <p:nvGrpSpPr>
          <p:cNvPr id="61477" name="Group 57"/>
          <p:cNvGrpSpPr>
            <a:grpSpLocks/>
          </p:cNvGrpSpPr>
          <p:nvPr/>
        </p:nvGrpSpPr>
        <p:grpSpPr bwMode="auto">
          <a:xfrm>
            <a:off x="2873375" y="431800"/>
            <a:ext cx="647700" cy="323850"/>
            <a:chOff x="1264" y="292"/>
            <a:chExt cx="487" cy="227"/>
          </a:xfrm>
        </p:grpSpPr>
        <p:sp>
          <p:nvSpPr>
            <p:cNvPr id="61811" name="Rectangle 5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812" name="Line 5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13" name="Text Box 6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2R(3,3)</a:t>
              </a:r>
            </a:p>
          </p:txBody>
        </p:sp>
        <p:sp>
          <p:nvSpPr>
            <p:cNvPr id="61814" name="Text Box 6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工程數學</a:t>
              </a:r>
            </a:p>
          </p:txBody>
        </p:sp>
      </p:grpSp>
      <p:grpSp>
        <p:nvGrpSpPr>
          <p:cNvPr id="61478" name="Group 62"/>
          <p:cNvGrpSpPr>
            <a:grpSpLocks/>
          </p:cNvGrpSpPr>
          <p:nvPr/>
        </p:nvGrpSpPr>
        <p:grpSpPr bwMode="auto">
          <a:xfrm>
            <a:off x="1774825" y="1628775"/>
            <a:ext cx="647700" cy="323850"/>
            <a:chOff x="1264" y="292"/>
            <a:chExt cx="487" cy="227"/>
          </a:xfrm>
        </p:grpSpPr>
        <p:sp>
          <p:nvSpPr>
            <p:cNvPr id="61807" name="Rectangle 6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808" name="Line 6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09" name="Text Box 6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1R(0,3)</a:t>
              </a:r>
            </a:p>
          </p:txBody>
        </p:sp>
        <p:sp>
          <p:nvSpPr>
            <p:cNvPr id="61810" name="Text Box 6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靜力學</a:t>
              </a:r>
            </a:p>
          </p:txBody>
        </p:sp>
      </p:grpSp>
      <p:sp>
        <p:nvSpPr>
          <p:cNvPr id="61479" name="Rectangle 67"/>
          <p:cNvSpPr>
            <a:spLocks noChangeArrowheads="1"/>
          </p:cNvSpPr>
          <p:nvPr/>
        </p:nvSpPr>
        <p:spPr bwMode="auto">
          <a:xfrm>
            <a:off x="3686175" y="1612900"/>
            <a:ext cx="644525" cy="323850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80" name="Line 68"/>
          <p:cNvSpPr>
            <a:spLocks noChangeShapeType="1"/>
          </p:cNvSpPr>
          <p:nvPr/>
        </p:nvSpPr>
        <p:spPr bwMode="auto">
          <a:xfrm>
            <a:off x="3686175" y="1731963"/>
            <a:ext cx="6477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81" name="Text Box 69"/>
          <p:cNvSpPr txBox="1">
            <a:spLocks noChangeArrowheads="1"/>
          </p:cNvSpPr>
          <p:nvPr/>
        </p:nvSpPr>
        <p:spPr bwMode="auto">
          <a:xfrm>
            <a:off x="3797300" y="162401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2R(0,3)</a:t>
            </a:r>
          </a:p>
        </p:txBody>
      </p:sp>
      <p:sp>
        <p:nvSpPr>
          <p:cNvPr id="61482" name="Text Box 70"/>
          <p:cNvSpPr txBox="1">
            <a:spLocks noChangeArrowheads="1"/>
          </p:cNvSpPr>
          <p:nvPr/>
        </p:nvSpPr>
        <p:spPr bwMode="auto">
          <a:xfrm>
            <a:off x="3732213" y="176530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材料力學</a:t>
            </a:r>
          </a:p>
        </p:txBody>
      </p:sp>
      <p:grpSp>
        <p:nvGrpSpPr>
          <p:cNvPr id="61483" name="Group 71"/>
          <p:cNvGrpSpPr>
            <a:grpSpLocks/>
          </p:cNvGrpSpPr>
          <p:nvPr/>
        </p:nvGrpSpPr>
        <p:grpSpPr bwMode="auto">
          <a:xfrm>
            <a:off x="3721100" y="431800"/>
            <a:ext cx="647700" cy="323850"/>
            <a:chOff x="648" y="196"/>
            <a:chExt cx="487" cy="219"/>
          </a:xfrm>
        </p:grpSpPr>
        <p:sp>
          <p:nvSpPr>
            <p:cNvPr id="61803" name="Rectangle 72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804" name="Line 73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05" name="Text Box 74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2R(3,X1)</a:t>
              </a:r>
            </a:p>
          </p:txBody>
        </p:sp>
        <p:sp>
          <p:nvSpPr>
            <p:cNvPr id="61806" name="Text Box 75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流體力學與實驗</a:t>
              </a:r>
            </a:p>
          </p:txBody>
        </p:sp>
      </p:grpSp>
      <p:grpSp>
        <p:nvGrpSpPr>
          <p:cNvPr id="61484" name="Group 76"/>
          <p:cNvGrpSpPr>
            <a:grpSpLocks/>
          </p:cNvGrpSpPr>
          <p:nvPr/>
        </p:nvGrpSpPr>
        <p:grpSpPr bwMode="auto">
          <a:xfrm>
            <a:off x="2860675" y="2847975"/>
            <a:ext cx="647700" cy="323850"/>
            <a:chOff x="1264" y="292"/>
            <a:chExt cx="487" cy="227"/>
          </a:xfrm>
        </p:grpSpPr>
        <p:sp>
          <p:nvSpPr>
            <p:cNvPr id="61799" name="Rectangle 7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800" name="Line 7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01" name="Text Box 7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2R(0,3)</a:t>
              </a:r>
            </a:p>
          </p:txBody>
        </p:sp>
        <p:sp>
          <p:nvSpPr>
            <p:cNvPr id="61802" name="Text Box 8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水文學</a:t>
              </a:r>
            </a:p>
          </p:txBody>
        </p:sp>
      </p:grpSp>
      <p:grpSp>
        <p:nvGrpSpPr>
          <p:cNvPr id="61485" name="Group 81"/>
          <p:cNvGrpSpPr>
            <a:grpSpLocks/>
          </p:cNvGrpSpPr>
          <p:nvPr/>
        </p:nvGrpSpPr>
        <p:grpSpPr bwMode="auto">
          <a:xfrm>
            <a:off x="2854325" y="5934075"/>
            <a:ext cx="647700" cy="323850"/>
            <a:chOff x="1264" y="292"/>
            <a:chExt cx="487" cy="227"/>
          </a:xfrm>
        </p:grpSpPr>
        <p:sp>
          <p:nvSpPr>
            <p:cNvPr id="61795" name="Rectangle 8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96" name="Line 8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97" name="Text Box 8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61798" name="Text Box 8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工程統計學</a:t>
              </a:r>
            </a:p>
          </p:txBody>
        </p:sp>
      </p:grpSp>
      <p:grpSp>
        <p:nvGrpSpPr>
          <p:cNvPr id="61486" name="Group 86"/>
          <p:cNvGrpSpPr>
            <a:grpSpLocks/>
          </p:cNvGrpSpPr>
          <p:nvPr/>
        </p:nvGrpSpPr>
        <p:grpSpPr bwMode="auto">
          <a:xfrm>
            <a:off x="3629025" y="5940425"/>
            <a:ext cx="647700" cy="323850"/>
            <a:chOff x="1264" y="292"/>
            <a:chExt cx="487" cy="227"/>
          </a:xfrm>
        </p:grpSpPr>
        <p:sp>
          <p:nvSpPr>
            <p:cNvPr id="61791" name="Rectangle 8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92" name="Line 8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93" name="Text Box 8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2S(0,2)</a:t>
              </a:r>
            </a:p>
          </p:txBody>
        </p:sp>
        <p:sp>
          <p:nvSpPr>
            <p:cNvPr id="61794" name="Text Box 9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經濟學概論</a:t>
              </a:r>
            </a:p>
          </p:txBody>
        </p:sp>
      </p:grpSp>
      <p:grpSp>
        <p:nvGrpSpPr>
          <p:cNvPr id="61487" name="Group 91"/>
          <p:cNvGrpSpPr>
            <a:grpSpLocks/>
          </p:cNvGrpSpPr>
          <p:nvPr/>
        </p:nvGrpSpPr>
        <p:grpSpPr bwMode="auto">
          <a:xfrm>
            <a:off x="2873375" y="2009775"/>
            <a:ext cx="647700" cy="323850"/>
            <a:chOff x="1264" y="292"/>
            <a:chExt cx="487" cy="227"/>
          </a:xfrm>
        </p:grpSpPr>
        <p:sp>
          <p:nvSpPr>
            <p:cNvPr id="61787" name="Rectangle 9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88" name="Line 9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89" name="Text Box 9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61790" name="Text Box 9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動力學</a:t>
              </a:r>
            </a:p>
          </p:txBody>
        </p:sp>
      </p:grpSp>
      <p:grpSp>
        <p:nvGrpSpPr>
          <p:cNvPr id="61488" name="Group 96"/>
          <p:cNvGrpSpPr>
            <a:grpSpLocks/>
          </p:cNvGrpSpPr>
          <p:nvPr/>
        </p:nvGrpSpPr>
        <p:grpSpPr bwMode="auto">
          <a:xfrm>
            <a:off x="3683000" y="2016125"/>
            <a:ext cx="647700" cy="323850"/>
            <a:chOff x="648" y="196"/>
            <a:chExt cx="487" cy="219"/>
          </a:xfrm>
        </p:grpSpPr>
        <p:sp>
          <p:nvSpPr>
            <p:cNvPr id="61783" name="Rectangle 97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84" name="Line 98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85" name="Text Box 99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2S(2,0)</a:t>
              </a:r>
            </a:p>
          </p:txBody>
        </p:sp>
        <p:sp>
          <p:nvSpPr>
            <p:cNvPr id="61786" name="Text Box 100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混凝土品質控制</a:t>
              </a:r>
            </a:p>
          </p:txBody>
        </p:sp>
      </p:grpSp>
      <p:sp>
        <p:nvSpPr>
          <p:cNvPr id="61489" name="Rectangle 101"/>
          <p:cNvSpPr>
            <a:spLocks noChangeArrowheads="1"/>
          </p:cNvSpPr>
          <p:nvPr/>
        </p:nvSpPr>
        <p:spPr bwMode="auto">
          <a:xfrm>
            <a:off x="2860675" y="6397625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90" name="Line 102"/>
          <p:cNvSpPr>
            <a:spLocks noChangeShapeType="1"/>
          </p:cNvSpPr>
          <p:nvPr/>
        </p:nvSpPr>
        <p:spPr bwMode="auto">
          <a:xfrm>
            <a:off x="2860675" y="6516688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91" name="Text Box 103"/>
          <p:cNvSpPr txBox="1">
            <a:spLocks noChangeArrowheads="1"/>
          </p:cNvSpPr>
          <p:nvPr/>
        </p:nvSpPr>
        <p:spPr bwMode="auto">
          <a:xfrm>
            <a:off x="2971800" y="6408738"/>
            <a:ext cx="422275" cy="106362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2S(3,0)</a:t>
            </a:r>
          </a:p>
        </p:txBody>
      </p:sp>
      <p:sp>
        <p:nvSpPr>
          <p:cNvPr id="61492" name="Text Box 104"/>
          <p:cNvSpPr txBox="1">
            <a:spLocks noChangeArrowheads="1"/>
          </p:cNvSpPr>
          <p:nvPr/>
        </p:nvSpPr>
        <p:spPr bwMode="auto">
          <a:xfrm>
            <a:off x="2908300" y="6550025"/>
            <a:ext cx="538163" cy="106363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運輸工程</a:t>
            </a:r>
          </a:p>
        </p:txBody>
      </p:sp>
      <p:grpSp>
        <p:nvGrpSpPr>
          <p:cNvPr id="61493" name="Group 105"/>
          <p:cNvGrpSpPr>
            <a:grpSpLocks/>
          </p:cNvGrpSpPr>
          <p:nvPr/>
        </p:nvGrpSpPr>
        <p:grpSpPr bwMode="auto">
          <a:xfrm>
            <a:off x="3749675" y="4816475"/>
            <a:ext cx="647700" cy="323850"/>
            <a:chOff x="1264" y="292"/>
            <a:chExt cx="487" cy="227"/>
          </a:xfrm>
        </p:grpSpPr>
        <p:sp>
          <p:nvSpPr>
            <p:cNvPr id="61779" name="Rectangle 106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80" name="Line 107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81" name="Text Box 108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2S(0,3)</a:t>
              </a:r>
            </a:p>
          </p:txBody>
        </p:sp>
        <p:sp>
          <p:nvSpPr>
            <p:cNvPr id="61782" name="Text Box 109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中等流體力學</a:t>
              </a:r>
            </a:p>
          </p:txBody>
        </p:sp>
      </p:grpSp>
      <p:grpSp>
        <p:nvGrpSpPr>
          <p:cNvPr id="61494" name="Group 110"/>
          <p:cNvGrpSpPr>
            <a:grpSpLocks/>
          </p:cNvGrpSpPr>
          <p:nvPr/>
        </p:nvGrpSpPr>
        <p:grpSpPr bwMode="auto">
          <a:xfrm>
            <a:off x="3679825" y="2841625"/>
            <a:ext cx="647700" cy="323850"/>
            <a:chOff x="1264" y="292"/>
            <a:chExt cx="487" cy="227"/>
          </a:xfrm>
        </p:grpSpPr>
        <p:sp>
          <p:nvSpPr>
            <p:cNvPr id="61775" name="Rectangle 11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76" name="Line 11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77" name="Text Box 11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2S(0,2)</a:t>
              </a:r>
            </a:p>
          </p:txBody>
        </p:sp>
        <p:sp>
          <p:nvSpPr>
            <p:cNvPr id="61778" name="Text Box 11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水資源概論</a:t>
              </a:r>
            </a:p>
          </p:txBody>
        </p:sp>
      </p:grpSp>
      <p:sp>
        <p:nvSpPr>
          <p:cNvPr id="61495" name="Line 115"/>
          <p:cNvSpPr>
            <a:spLocks noChangeShapeType="1"/>
          </p:cNvSpPr>
          <p:nvPr/>
        </p:nvSpPr>
        <p:spPr bwMode="auto">
          <a:xfrm>
            <a:off x="2076450" y="971550"/>
            <a:ext cx="558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96" name="Line 116"/>
          <p:cNvSpPr>
            <a:spLocks noChangeShapeType="1"/>
          </p:cNvSpPr>
          <p:nvPr/>
        </p:nvSpPr>
        <p:spPr bwMode="auto">
          <a:xfrm>
            <a:off x="2628900" y="958850"/>
            <a:ext cx="0" cy="850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97" name="Line 117"/>
          <p:cNvSpPr>
            <a:spLocks noChangeShapeType="1"/>
          </p:cNvSpPr>
          <p:nvPr/>
        </p:nvSpPr>
        <p:spPr bwMode="auto">
          <a:xfrm>
            <a:off x="2628900" y="1809750"/>
            <a:ext cx="247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98" name="Line 118"/>
          <p:cNvSpPr>
            <a:spLocks noChangeShapeType="1"/>
          </p:cNvSpPr>
          <p:nvPr/>
        </p:nvSpPr>
        <p:spPr bwMode="auto">
          <a:xfrm>
            <a:off x="2063750" y="1397000"/>
            <a:ext cx="736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99" name="Line 119"/>
          <p:cNvSpPr>
            <a:spLocks noChangeShapeType="1"/>
          </p:cNvSpPr>
          <p:nvPr/>
        </p:nvSpPr>
        <p:spPr bwMode="auto">
          <a:xfrm flipV="1">
            <a:off x="2800350" y="628650"/>
            <a:ext cx="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00" name="Line 120"/>
          <p:cNvSpPr>
            <a:spLocks noChangeShapeType="1"/>
          </p:cNvSpPr>
          <p:nvPr/>
        </p:nvSpPr>
        <p:spPr bwMode="auto">
          <a:xfrm>
            <a:off x="2794000" y="628650"/>
            <a:ext cx="84138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01" name="Line 121"/>
          <p:cNvSpPr>
            <a:spLocks noChangeShapeType="1"/>
          </p:cNvSpPr>
          <p:nvPr/>
        </p:nvSpPr>
        <p:spPr bwMode="auto">
          <a:xfrm>
            <a:off x="2419350" y="1847850"/>
            <a:ext cx="2603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02" name="Line 122"/>
          <p:cNvSpPr>
            <a:spLocks noChangeShapeType="1"/>
          </p:cNvSpPr>
          <p:nvPr/>
        </p:nvSpPr>
        <p:spPr bwMode="auto">
          <a:xfrm>
            <a:off x="2679700" y="1841500"/>
            <a:ext cx="0" cy="393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03" name="Line 123"/>
          <p:cNvSpPr>
            <a:spLocks noChangeShapeType="1"/>
          </p:cNvSpPr>
          <p:nvPr/>
        </p:nvSpPr>
        <p:spPr bwMode="auto">
          <a:xfrm>
            <a:off x="2686050" y="2228850"/>
            <a:ext cx="177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1504" name="Group 124"/>
          <p:cNvGrpSpPr>
            <a:grpSpLocks/>
          </p:cNvGrpSpPr>
          <p:nvPr/>
        </p:nvGrpSpPr>
        <p:grpSpPr bwMode="auto">
          <a:xfrm>
            <a:off x="2876550" y="1203325"/>
            <a:ext cx="647700" cy="323850"/>
            <a:chOff x="648" y="196"/>
            <a:chExt cx="487" cy="219"/>
          </a:xfrm>
        </p:grpSpPr>
        <p:sp>
          <p:nvSpPr>
            <p:cNvPr id="61771" name="Rectangle 125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61772" name="Line 126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1773" name="Text Box 127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2S(2,0)</a:t>
              </a:r>
            </a:p>
          </p:txBody>
        </p:sp>
        <p:sp>
          <p:nvSpPr>
            <p:cNvPr id="61774" name="Text Box 128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電腦在工程數學上之應用</a:t>
              </a:r>
            </a:p>
          </p:txBody>
        </p:sp>
      </p:grpSp>
      <p:sp>
        <p:nvSpPr>
          <p:cNvPr id="61505" name="Line 129"/>
          <p:cNvSpPr>
            <a:spLocks noChangeShapeType="1"/>
          </p:cNvSpPr>
          <p:nvPr/>
        </p:nvSpPr>
        <p:spPr bwMode="auto">
          <a:xfrm>
            <a:off x="3136900" y="742950"/>
            <a:ext cx="0" cy="469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1506" name="Group 130"/>
          <p:cNvGrpSpPr>
            <a:grpSpLocks/>
          </p:cNvGrpSpPr>
          <p:nvPr/>
        </p:nvGrpSpPr>
        <p:grpSpPr bwMode="auto">
          <a:xfrm>
            <a:off x="2854325" y="3235325"/>
            <a:ext cx="647700" cy="323850"/>
            <a:chOff x="1264" y="292"/>
            <a:chExt cx="487" cy="227"/>
          </a:xfrm>
        </p:grpSpPr>
        <p:sp>
          <p:nvSpPr>
            <p:cNvPr id="61767" name="Rectangle 13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68" name="Line 13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69" name="Text Box 13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61770" name="Text Box 13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環境工程化學</a:t>
              </a:r>
            </a:p>
          </p:txBody>
        </p:sp>
      </p:grpSp>
      <p:grpSp>
        <p:nvGrpSpPr>
          <p:cNvPr id="61507" name="Group 135"/>
          <p:cNvGrpSpPr>
            <a:grpSpLocks/>
          </p:cNvGrpSpPr>
          <p:nvPr/>
        </p:nvGrpSpPr>
        <p:grpSpPr bwMode="auto">
          <a:xfrm>
            <a:off x="2886075" y="4835525"/>
            <a:ext cx="647700" cy="323850"/>
            <a:chOff x="1264" y="292"/>
            <a:chExt cx="487" cy="227"/>
          </a:xfrm>
        </p:grpSpPr>
        <p:sp>
          <p:nvSpPr>
            <p:cNvPr id="61763" name="Rectangle 136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64" name="Line 137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65" name="Text Box 138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2S(0,2)</a:t>
              </a:r>
            </a:p>
          </p:txBody>
        </p:sp>
        <p:sp>
          <p:nvSpPr>
            <p:cNvPr id="61766" name="Text Box 139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海洋物理概論</a:t>
              </a:r>
            </a:p>
          </p:txBody>
        </p:sp>
      </p:grpSp>
      <p:grpSp>
        <p:nvGrpSpPr>
          <p:cNvPr id="61508" name="Group 140"/>
          <p:cNvGrpSpPr>
            <a:grpSpLocks/>
          </p:cNvGrpSpPr>
          <p:nvPr/>
        </p:nvGrpSpPr>
        <p:grpSpPr bwMode="auto">
          <a:xfrm>
            <a:off x="3679825" y="3222625"/>
            <a:ext cx="647700" cy="323850"/>
            <a:chOff x="1264" y="292"/>
            <a:chExt cx="487" cy="227"/>
          </a:xfrm>
        </p:grpSpPr>
        <p:sp>
          <p:nvSpPr>
            <p:cNvPr id="61759" name="Rectangle 14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60" name="Line 14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61" name="Text Box 14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2S(0,3)</a:t>
              </a:r>
            </a:p>
          </p:txBody>
        </p:sp>
        <p:sp>
          <p:nvSpPr>
            <p:cNvPr id="61762" name="Text Box 14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環境工程</a:t>
              </a:r>
            </a:p>
          </p:txBody>
        </p:sp>
      </p:grpSp>
      <p:sp>
        <p:nvSpPr>
          <p:cNvPr id="61509" name="Line 145"/>
          <p:cNvSpPr>
            <a:spLocks noChangeShapeType="1"/>
          </p:cNvSpPr>
          <p:nvPr/>
        </p:nvSpPr>
        <p:spPr bwMode="auto">
          <a:xfrm>
            <a:off x="3632200" y="615950"/>
            <a:ext cx="825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10" name="Line 146"/>
          <p:cNvSpPr>
            <a:spLocks noChangeShapeType="1"/>
          </p:cNvSpPr>
          <p:nvPr/>
        </p:nvSpPr>
        <p:spPr bwMode="auto">
          <a:xfrm>
            <a:off x="3625850" y="609600"/>
            <a:ext cx="0" cy="44259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11" name="Line 147"/>
          <p:cNvSpPr>
            <a:spLocks noChangeShapeType="1"/>
          </p:cNvSpPr>
          <p:nvPr/>
        </p:nvSpPr>
        <p:spPr bwMode="auto">
          <a:xfrm>
            <a:off x="3625850" y="5035550"/>
            <a:ext cx="120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12" name="Rectangle 148"/>
          <p:cNvSpPr>
            <a:spLocks noChangeArrowheads="1"/>
          </p:cNvSpPr>
          <p:nvPr/>
        </p:nvSpPr>
        <p:spPr bwMode="auto">
          <a:xfrm>
            <a:off x="4630738" y="4005263"/>
            <a:ext cx="644525" cy="323850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13" name="Line 149"/>
          <p:cNvSpPr>
            <a:spLocks noChangeShapeType="1"/>
          </p:cNvSpPr>
          <p:nvPr/>
        </p:nvSpPr>
        <p:spPr bwMode="auto">
          <a:xfrm>
            <a:off x="4630738" y="4124325"/>
            <a:ext cx="6477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14" name="Text Box 150"/>
          <p:cNvSpPr txBox="1">
            <a:spLocks noChangeArrowheads="1"/>
          </p:cNvSpPr>
          <p:nvPr/>
        </p:nvSpPr>
        <p:spPr bwMode="auto">
          <a:xfrm>
            <a:off x="4741863" y="4016375"/>
            <a:ext cx="42227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3R(3,0)X1</a:t>
            </a:r>
          </a:p>
        </p:txBody>
      </p:sp>
      <p:sp>
        <p:nvSpPr>
          <p:cNvPr id="61515" name="Text Box 151"/>
          <p:cNvSpPr txBox="1">
            <a:spLocks noChangeArrowheads="1"/>
          </p:cNvSpPr>
          <p:nvPr/>
        </p:nvSpPr>
        <p:spPr bwMode="auto">
          <a:xfrm>
            <a:off x="4676775" y="4135438"/>
            <a:ext cx="539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土壤力學與實驗</a:t>
            </a:r>
          </a:p>
        </p:txBody>
      </p:sp>
      <p:grpSp>
        <p:nvGrpSpPr>
          <p:cNvPr id="61516" name="Group 152"/>
          <p:cNvGrpSpPr>
            <a:grpSpLocks/>
          </p:cNvGrpSpPr>
          <p:nvPr/>
        </p:nvGrpSpPr>
        <p:grpSpPr bwMode="auto">
          <a:xfrm>
            <a:off x="4598988" y="4838700"/>
            <a:ext cx="647700" cy="323850"/>
            <a:chOff x="1264" y="292"/>
            <a:chExt cx="487" cy="227"/>
          </a:xfrm>
        </p:grpSpPr>
        <p:sp>
          <p:nvSpPr>
            <p:cNvPr id="61755" name="Rectangle 15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56" name="Line 15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57" name="Text Box 15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3R(2,0)</a:t>
              </a:r>
            </a:p>
          </p:txBody>
        </p:sp>
        <p:sp>
          <p:nvSpPr>
            <p:cNvPr id="61758" name="Text Box 15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海岸水力學</a:t>
              </a:r>
            </a:p>
          </p:txBody>
        </p:sp>
      </p:grpSp>
      <p:grpSp>
        <p:nvGrpSpPr>
          <p:cNvPr id="61517" name="Group 157"/>
          <p:cNvGrpSpPr>
            <a:grpSpLocks/>
          </p:cNvGrpSpPr>
          <p:nvPr/>
        </p:nvGrpSpPr>
        <p:grpSpPr bwMode="auto">
          <a:xfrm>
            <a:off x="4605338" y="5200650"/>
            <a:ext cx="647700" cy="323850"/>
            <a:chOff x="1264" y="292"/>
            <a:chExt cx="487" cy="227"/>
          </a:xfrm>
        </p:grpSpPr>
        <p:sp>
          <p:nvSpPr>
            <p:cNvPr id="61751" name="Rectangle 15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52" name="Line 15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53" name="Text Box 16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3R(2,0)</a:t>
              </a:r>
            </a:p>
          </p:txBody>
        </p:sp>
        <p:sp>
          <p:nvSpPr>
            <p:cNvPr id="61754" name="Text Box 16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渠道水</a:t>
              </a:r>
              <a:r>
                <a:rPr lang="zh-TW" altLang="en-US" sz="700">
                  <a:ea typeface="華康中圓體" pitchFamily="49" charset="-120"/>
                </a:rPr>
                <a:t>力學</a:t>
              </a:r>
            </a:p>
          </p:txBody>
        </p:sp>
      </p:grpSp>
      <p:sp>
        <p:nvSpPr>
          <p:cNvPr id="61518" name="Rectangle 162"/>
          <p:cNvSpPr>
            <a:spLocks noChangeArrowheads="1"/>
          </p:cNvSpPr>
          <p:nvPr/>
        </p:nvSpPr>
        <p:spPr bwMode="auto">
          <a:xfrm>
            <a:off x="4606925" y="2413000"/>
            <a:ext cx="644525" cy="323850"/>
          </a:xfrm>
          <a:prstGeom prst="rect">
            <a:avLst/>
          </a:prstGeom>
          <a:solidFill>
            <a:srgbClr val="DDDDDD"/>
          </a:solidFill>
          <a:ln w="158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19" name="Line 163"/>
          <p:cNvSpPr>
            <a:spLocks noChangeShapeType="1"/>
          </p:cNvSpPr>
          <p:nvPr/>
        </p:nvSpPr>
        <p:spPr bwMode="auto">
          <a:xfrm>
            <a:off x="4606925" y="2532063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20" name="Text Box 164"/>
          <p:cNvSpPr txBox="1">
            <a:spLocks noChangeArrowheads="1"/>
          </p:cNvSpPr>
          <p:nvPr/>
        </p:nvSpPr>
        <p:spPr bwMode="auto">
          <a:xfrm>
            <a:off x="4718050" y="242411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3R(3,0)</a:t>
            </a:r>
          </a:p>
        </p:txBody>
      </p:sp>
      <p:sp>
        <p:nvSpPr>
          <p:cNvPr id="61521" name="Text Box 165"/>
          <p:cNvSpPr txBox="1">
            <a:spLocks noChangeArrowheads="1"/>
          </p:cNvSpPr>
          <p:nvPr/>
        </p:nvSpPr>
        <p:spPr bwMode="auto">
          <a:xfrm>
            <a:off x="4652963" y="256540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結構學</a:t>
            </a:r>
          </a:p>
        </p:txBody>
      </p:sp>
      <p:sp>
        <p:nvSpPr>
          <p:cNvPr id="61522" name="Line 166"/>
          <p:cNvSpPr>
            <a:spLocks noChangeShapeType="1"/>
          </p:cNvSpPr>
          <p:nvPr/>
        </p:nvSpPr>
        <p:spPr bwMode="auto">
          <a:xfrm>
            <a:off x="2413000" y="1905000"/>
            <a:ext cx="2095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23" name="Line 167"/>
          <p:cNvSpPr>
            <a:spLocks noChangeShapeType="1"/>
          </p:cNvSpPr>
          <p:nvPr/>
        </p:nvSpPr>
        <p:spPr bwMode="auto">
          <a:xfrm>
            <a:off x="2616200" y="1911350"/>
            <a:ext cx="0" cy="6921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24" name="Line 168"/>
          <p:cNvSpPr>
            <a:spLocks noChangeShapeType="1"/>
          </p:cNvSpPr>
          <p:nvPr/>
        </p:nvSpPr>
        <p:spPr bwMode="auto">
          <a:xfrm>
            <a:off x="2609850" y="2609850"/>
            <a:ext cx="20002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25" name="Line 169"/>
          <p:cNvSpPr>
            <a:spLocks noChangeShapeType="1"/>
          </p:cNvSpPr>
          <p:nvPr/>
        </p:nvSpPr>
        <p:spPr bwMode="auto">
          <a:xfrm>
            <a:off x="4324350" y="1771650"/>
            <a:ext cx="152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26" name="Line 170"/>
          <p:cNvSpPr>
            <a:spLocks noChangeShapeType="1"/>
          </p:cNvSpPr>
          <p:nvPr/>
        </p:nvSpPr>
        <p:spPr bwMode="auto">
          <a:xfrm>
            <a:off x="4476750" y="1771650"/>
            <a:ext cx="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27" name="Line 171"/>
          <p:cNvSpPr>
            <a:spLocks noChangeShapeType="1"/>
          </p:cNvSpPr>
          <p:nvPr/>
        </p:nvSpPr>
        <p:spPr bwMode="auto">
          <a:xfrm>
            <a:off x="4470400" y="2540000"/>
            <a:ext cx="1333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1528" name="Group 172"/>
          <p:cNvGrpSpPr>
            <a:grpSpLocks/>
          </p:cNvGrpSpPr>
          <p:nvPr/>
        </p:nvGrpSpPr>
        <p:grpSpPr bwMode="auto">
          <a:xfrm>
            <a:off x="4613275" y="2867025"/>
            <a:ext cx="647700" cy="323850"/>
            <a:chOff x="1264" y="292"/>
            <a:chExt cx="487" cy="227"/>
          </a:xfrm>
        </p:grpSpPr>
        <p:sp>
          <p:nvSpPr>
            <p:cNvPr id="61747" name="Rectangle 17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48" name="Line 17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49" name="Text Box 17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3S(2,0)</a:t>
              </a:r>
            </a:p>
          </p:txBody>
        </p:sp>
        <p:sp>
          <p:nvSpPr>
            <p:cNvPr id="61750" name="Text Box 17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水工模型</a:t>
              </a:r>
            </a:p>
          </p:txBody>
        </p:sp>
      </p:grpSp>
      <p:sp>
        <p:nvSpPr>
          <p:cNvPr id="61529" name="Line 177"/>
          <p:cNvSpPr>
            <a:spLocks noChangeShapeType="1"/>
          </p:cNvSpPr>
          <p:nvPr/>
        </p:nvSpPr>
        <p:spPr bwMode="auto">
          <a:xfrm>
            <a:off x="4368800" y="615950"/>
            <a:ext cx="146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30" name="Line 178"/>
          <p:cNvSpPr>
            <a:spLocks noChangeShapeType="1"/>
          </p:cNvSpPr>
          <p:nvPr/>
        </p:nvSpPr>
        <p:spPr bwMode="auto">
          <a:xfrm>
            <a:off x="4508500" y="615950"/>
            <a:ext cx="0" cy="24288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31" name="Line 179"/>
          <p:cNvSpPr>
            <a:spLocks noChangeShapeType="1"/>
          </p:cNvSpPr>
          <p:nvPr/>
        </p:nvSpPr>
        <p:spPr bwMode="auto">
          <a:xfrm>
            <a:off x="4508500" y="3048000"/>
            <a:ext cx="101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32" name="Rectangle 180"/>
          <p:cNvSpPr>
            <a:spLocks noChangeArrowheads="1"/>
          </p:cNvSpPr>
          <p:nvPr/>
        </p:nvSpPr>
        <p:spPr bwMode="auto">
          <a:xfrm>
            <a:off x="4619625" y="3235325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33" name="Line 181"/>
          <p:cNvSpPr>
            <a:spLocks noChangeShapeType="1"/>
          </p:cNvSpPr>
          <p:nvPr/>
        </p:nvSpPr>
        <p:spPr bwMode="auto">
          <a:xfrm>
            <a:off x="4619625" y="3354388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34" name="Text Box 182"/>
          <p:cNvSpPr txBox="1">
            <a:spLocks noChangeArrowheads="1"/>
          </p:cNvSpPr>
          <p:nvPr/>
        </p:nvSpPr>
        <p:spPr bwMode="auto">
          <a:xfrm>
            <a:off x="4730750" y="3246438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3S(3,0)</a:t>
            </a:r>
          </a:p>
        </p:txBody>
      </p:sp>
      <p:sp>
        <p:nvSpPr>
          <p:cNvPr id="61535" name="Text Box 183"/>
          <p:cNvSpPr txBox="1">
            <a:spLocks noChangeArrowheads="1"/>
          </p:cNvSpPr>
          <p:nvPr/>
        </p:nvSpPr>
        <p:spPr bwMode="auto">
          <a:xfrm>
            <a:off x="4665663" y="3387725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水土保持工程</a:t>
            </a:r>
          </a:p>
        </p:txBody>
      </p:sp>
      <p:grpSp>
        <p:nvGrpSpPr>
          <p:cNvPr id="61536" name="Group 184"/>
          <p:cNvGrpSpPr>
            <a:grpSpLocks/>
          </p:cNvGrpSpPr>
          <p:nvPr/>
        </p:nvGrpSpPr>
        <p:grpSpPr bwMode="auto">
          <a:xfrm>
            <a:off x="4625975" y="615950"/>
            <a:ext cx="647700" cy="323850"/>
            <a:chOff x="1264" y="292"/>
            <a:chExt cx="487" cy="227"/>
          </a:xfrm>
        </p:grpSpPr>
        <p:sp>
          <p:nvSpPr>
            <p:cNvPr id="61743" name="Rectangle 18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44" name="Line 18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45" name="Text Box 18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3S(2,0)X0</a:t>
              </a:r>
            </a:p>
          </p:txBody>
        </p:sp>
        <p:sp>
          <p:nvSpPr>
            <p:cNvPr id="61746" name="Text Box 18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數值分析</a:t>
              </a:r>
            </a:p>
          </p:txBody>
        </p:sp>
      </p:grpSp>
      <p:sp>
        <p:nvSpPr>
          <p:cNvPr id="61537" name="Line 189"/>
          <p:cNvSpPr>
            <a:spLocks noChangeShapeType="1"/>
          </p:cNvSpPr>
          <p:nvPr/>
        </p:nvSpPr>
        <p:spPr bwMode="auto">
          <a:xfrm>
            <a:off x="1746250" y="781050"/>
            <a:ext cx="2882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1538" name="Group 190"/>
          <p:cNvGrpSpPr>
            <a:grpSpLocks/>
          </p:cNvGrpSpPr>
          <p:nvPr/>
        </p:nvGrpSpPr>
        <p:grpSpPr bwMode="auto">
          <a:xfrm>
            <a:off x="4625975" y="3594100"/>
            <a:ext cx="647700" cy="323850"/>
            <a:chOff x="1264" y="292"/>
            <a:chExt cx="487" cy="227"/>
          </a:xfrm>
        </p:grpSpPr>
        <p:sp>
          <p:nvSpPr>
            <p:cNvPr id="61739" name="Rectangle 19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40" name="Line 19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41" name="Text Box 19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3S(3,0)</a:t>
              </a:r>
            </a:p>
          </p:txBody>
        </p:sp>
        <p:sp>
          <p:nvSpPr>
            <p:cNvPr id="61742" name="Text Box 19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應用水文學</a:t>
              </a:r>
            </a:p>
          </p:txBody>
        </p:sp>
      </p:grpSp>
      <p:sp>
        <p:nvSpPr>
          <p:cNvPr id="61539" name="Line 195"/>
          <p:cNvSpPr>
            <a:spLocks noChangeShapeType="1"/>
          </p:cNvSpPr>
          <p:nvPr/>
        </p:nvSpPr>
        <p:spPr bwMode="auto">
          <a:xfrm>
            <a:off x="3505200" y="3022600"/>
            <a:ext cx="222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40" name="Line 196"/>
          <p:cNvSpPr>
            <a:spLocks noChangeShapeType="1"/>
          </p:cNvSpPr>
          <p:nvPr/>
        </p:nvSpPr>
        <p:spPr bwMode="auto">
          <a:xfrm>
            <a:off x="3530600" y="3022600"/>
            <a:ext cx="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41" name="Line 197"/>
          <p:cNvSpPr>
            <a:spLocks noChangeShapeType="1"/>
          </p:cNvSpPr>
          <p:nvPr/>
        </p:nvSpPr>
        <p:spPr bwMode="auto">
          <a:xfrm>
            <a:off x="3536950" y="3784600"/>
            <a:ext cx="1085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42" name="Line 198"/>
          <p:cNvSpPr>
            <a:spLocks noChangeShapeType="1"/>
          </p:cNvSpPr>
          <p:nvPr/>
        </p:nvSpPr>
        <p:spPr bwMode="auto">
          <a:xfrm>
            <a:off x="3505200" y="603250"/>
            <a:ext cx="69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43" name="Line 199"/>
          <p:cNvSpPr>
            <a:spLocks noChangeShapeType="1"/>
          </p:cNvSpPr>
          <p:nvPr/>
        </p:nvSpPr>
        <p:spPr bwMode="auto">
          <a:xfrm>
            <a:off x="3568700" y="603250"/>
            <a:ext cx="0" cy="31432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44" name="Line 200"/>
          <p:cNvSpPr>
            <a:spLocks noChangeShapeType="1"/>
          </p:cNvSpPr>
          <p:nvPr/>
        </p:nvSpPr>
        <p:spPr bwMode="auto">
          <a:xfrm>
            <a:off x="3562350" y="3740150"/>
            <a:ext cx="10604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45" name="Rectangle 201"/>
          <p:cNvSpPr>
            <a:spLocks noChangeArrowheads="1"/>
          </p:cNvSpPr>
          <p:nvPr/>
        </p:nvSpPr>
        <p:spPr bwMode="auto">
          <a:xfrm>
            <a:off x="4594225" y="5940425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46" name="Line 202"/>
          <p:cNvSpPr>
            <a:spLocks noChangeShapeType="1"/>
          </p:cNvSpPr>
          <p:nvPr/>
        </p:nvSpPr>
        <p:spPr bwMode="auto">
          <a:xfrm>
            <a:off x="4594225" y="6059488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47" name="Text Box 203"/>
          <p:cNvSpPr txBox="1">
            <a:spLocks noChangeArrowheads="1"/>
          </p:cNvSpPr>
          <p:nvPr/>
        </p:nvSpPr>
        <p:spPr bwMode="auto">
          <a:xfrm>
            <a:off x="4705350" y="5951538"/>
            <a:ext cx="422275" cy="1063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3S(3,0)</a:t>
            </a:r>
          </a:p>
        </p:txBody>
      </p:sp>
      <p:sp>
        <p:nvSpPr>
          <p:cNvPr id="61548" name="Text Box 204"/>
          <p:cNvSpPr txBox="1">
            <a:spLocks noChangeArrowheads="1"/>
          </p:cNvSpPr>
          <p:nvPr/>
        </p:nvSpPr>
        <p:spPr bwMode="auto">
          <a:xfrm>
            <a:off x="4640263" y="6092825"/>
            <a:ext cx="539750" cy="1063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營建管理</a:t>
            </a:r>
          </a:p>
        </p:txBody>
      </p:sp>
      <p:grpSp>
        <p:nvGrpSpPr>
          <p:cNvPr id="61549" name="Group 205"/>
          <p:cNvGrpSpPr>
            <a:grpSpLocks/>
          </p:cNvGrpSpPr>
          <p:nvPr/>
        </p:nvGrpSpPr>
        <p:grpSpPr bwMode="auto">
          <a:xfrm>
            <a:off x="5360988" y="4845050"/>
            <a:ext cx="647700" cy="323850"/>
            <a:chOff x="1264" y="292"/>
            <a:chExt cx="487" cy="227"/>
          </a:xfrm>
        </p:grpSpPr>
        <p:sp>
          <p:nvSpPr>
            <p:cNvPr id="61735" name="Rectangle 206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36" name="Line 207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37" name="Text Box 208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3R(0,2)</a:t>
              </a:r>
            </a:p>
          </p:txBody>
        </p:sp>
        <p:sp>
          <p:nvSpPr>
            <p:cNvPr id="61738" name="Text Box 209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港埠工程學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61550" name="Rectangle 210"/>
          <p:cNvSpPr>
            <a:spLocks noChangeArrowheads="1"/>
          </p:cNvSpPr>
          <p:nvPr/>
        </p:nvSpPr>
        <p:spPr bwMode="auto">
          <a:xfrm>
            <a:off x="5367338" y="5200650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51" name="Line 211"/>
          <p:cNvSpPr>
            <a:spLocks noChangeShapeType="1"/>
          </p:cNvSpPr>
          <p:nvPr/>
        </p:nvSpPr>
        <p:spPr bwMode="auto">
          <a:xfrm>
            <a:off x="5367338" y="5319713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52" name="Text Box 212"/>
          <p:cNvSpPr txBox="1">
            <a:spLocks noChangeArrowheads="1"/>
          </p:cNvSpPr>
          <p:nvPr/>
        </p:nvSpPr>
        <p:spPr bwMode="auto">
          <a:xfrm>
            <a:off x="5478463" y="5211763"/>
            <a:ext cx="422275" cy="106362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3R(0,2)</a:t>
            </a:r>
          </a:p>
        </p:txBody>
      </p:sp>
      <p:sp>
        <p:nvSpPr>
          <p:cNvPr id="61553" name="Text Box 213"/>
          <p:cNvSpPr txBox="1">
            <a:spLocks noChangeArrowheads="1"/>
          </p:cNvSpPr>
          <p:nvPr/>
        </p:nvSpPr>
        <p:spPr bwMode="auto">
          <a:xfrm>
            <a:off x="5413375" y="5353050"/>
            <a:ext cx="539750" cy="106363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海岸工程學</a:t>
            </a:r>
          </a:p>
        </p:txBody>
      </p:sp>
      <p:sp>
        <p:nvSpPr>
          <p:cNvPr id="61554" name="Line 214"/>
          <p:cNvSpPr>
            <a:spLocks noChangeShapeType="1"/>
          </p:cNvSpPr>
          <p:nvPr/>
        </p:nvSpPr>
        <p:spPr bwMode="auto">
          <a:xfrm>
            <a:off x="5238750" y="4997450"/>
            <a:ext cx="444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55" name="Line 215"/>
          <p:cNvSpPr>
            <a:spLocks noChangeShapeType="1"/>
          </p:cNvSpPr>
          <p:nvPr/>
        </p:nvSpPr>
        <p:spPr bwMode="auto">
          <a:xfrm>
            <a:off x="5289550" y="4997450"/>
            <a:ext cx="0" cy="406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56" name="Line 216"/>
          <p:cNvSpPr>
            <a:spLocks noChangeShapeType="1"/>
          </p:cNvSpPr>
          <p:nvPr/>
        </p:nvSpPr>
        <p:spPr bwMode="auto">
          <a:xfrm>
            <a:off x="5295900" y="5403850"/>
            <a:ext cx="69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57" name="Rectangle 217"/>
          <p:cNvSpPr>
            <a:spLocks noChangeArrowheads="1"/>
          </p:cNvSpPr>
          <p:nvPr/>
        </p:nvSpPr>
        <p:spPr bwMode="auto">
          <a:xfrm>
            <a:off x="4632325" y="4397375"/>
            <a:ext cx="644525" cy="323850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58" name="Line 218"/>
          <p:cNvSpPr>
            <a:spLocks noChangeShapeType="1"/>
          </p:cNvSpPr>
          <p:nvPr/>
        </p:nvSpPr>
        <p:spPr bwMode="auto">
          <a:xfrm>
            <a:off x="4632325" y="4516438"/>
            <a:ext cx="6477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59" name="Text Box 219"/>
          <p:cNvSpPr txBox="1">
            <a:spLocks noChangeArrowheads="1"/>
          </p:cNvSpPr>
          <p:nvPr/>
        </p:nvSpPr>
        <p:spPr bwMode="auto">
          <a:xfrm>
            <a:off x="4743450" y="4408488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3R(0,3)</a:t>
            </a:r>
          </a:p>
        </p:txBody>
      </p:sp>
      <p:sp>
        <p:nvSpPr>
          <p:cNvPr id="61560" name="Text Box 220"/>
          <p:cNvSpPr txBox="1">
            <a:spLocks noChangeArrowheads="1"/>
          </p:cNvSpPr>
          <p:nvPr/>
        </p:nvSpPr>
        <p:spPr bwMode="auto">
          <a:xfrm>
            <a:off x="4678363" y="4549775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基礎工程</a:t>
            </a:r>
          </a:p>
        </p:txBody>
      </p:sp>
      <p:sp>
        <p:nvSpPr>
          <p:cNvPr id="61561" name="Line 221"/>
          <p:cNvSpPr>
            <a:spLocks noChangeShapeType="1"/>
          </p:cNvSpPr>
          <p:nvPr/>
        </p:nvSpPr>
        <p:spPr bwMode="auto">
          <a:xfrm>
            <a:off x="4953000" y="4330700"/>
            <a:ext cx="0" cy="698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62" name="Line 222"/>
          <p:cNvSpPr>
            <a:spLocks noChangeShapeType="1"/>
          </p:cNvSpPr>
          <p:nvPr/>
        </p:nvSpPr>
        <p:spPr bwMode="auto">
          <a:xfrm>
            <a:off x="3530600" y="635000"/>
            <a:ext cx="19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63" name="Line 223"/>
          <p:cNvSpPr>
            <a:spLocks noChangeShapeType="1"/>
          </p:cNvSpPr>
          <p:nvPr/>
        </p:nvSpPr>
        <p:spPr bwMode="auto">
          <a:xfrm>
            <a:off x="3543300" y="641350"/>
            <a:ext cx="0" cy="39592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64" name="Line 224"/>
          <p:cNvSpPr>
            <a:spLocks noChangeShapeType="1"/>
          </p:cNvSpPr>
          <p:nvPr/>
        </p:nvSpPr>
        <p:spPr bwMode="auto">
          <a:xfrm>
            <a:off x="3536950" y="4597400"/>
            <a:ext cx="1092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65" name="Rectangle 225"/>
          <p:cNvSpPr>
            <a:spLocks noChangeArrowheads="1"/>
          </p:cNvSpPr>
          <p:nvPr/>
        </p:nvSpPr>
        <p:spPr bwMode="auto">
          <a:xfrm>
            <a:off x="5368925" y="2400300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66" name="Line 226"/>
          <p:cNvSpPr>
            <a:spLocks noChangeShapeType="1"/>
          </p:cNvSpPr>
          <p:nvPr/>
        </p:nvSpPr>
        <p:spPr bwMode="auto">
          <a:xfrm>
            <a:off x="5368925" y="2517775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67" name="Text Box 227"/>
          <p:cNvSpPr txBox="1">
            <a:spLocks noChangeArrowheads="1"/>
          </p:cNvSpPr>
          <p:nvPr/>
        </p:nvSpPr>
        <p:spPr bwMode="auto">
          <a:xfrm>
            <a:off x="5480050" y="241141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3R(0,3)</a:t>
            </a:r>
          </a:p>
        </p:txBody>
      </p:sp>
      <p:sp>
        <p:nvSpPr>
          <p:cNvPr id="61568" name="Text Box 228"/>
          <p:cNvSpPr txBox="1">
            <a:spLocks noChangeArrowheads="1"/>
          </p:cNvSpPr>
          <p:nvPr/>
        </p:nvSpPr>
        <p:spPr bwMode="auto">
          <a:xfrm>
            <a:off x="5414963" y="255270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鋼筋混凝土學</a:t>
            </a:r>
          </a:p>
        </p:txBody>
      </p:sp>
      <p:sp>
        <p:nvSpPr>
          <p:cNvPr id="61569" name="Line 229"/>
          <p:cNvSpPr>
            <a:spLocks noChangeShapeType="1"/>
          </p:cNvSpPr>
          <p:nvPr/>
        </p:nvSpPr>
        <p:spPr bwMode="auto">
          <a:xfrm>
            <a:off x="5251450" y="2578100"/>
            <a:ext cx="120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1570" name="Group 230"/>
          <p:cNvGrpSpPr>
            <a:grpSpLocks/>
          </p:cNvGrpSpPr>
          <p:nvPr/>
        </p:nvGrpSpPr>
        <p:grpSpPr bwMode="auto">
          <a:xfrm>
            <a:off x="4638675" y="1009650"/>
            <a:ext cx="647700" cy="323850"/>
            <a:chOff x="1264" y="292"/>
            <a:chExt cx="487" cy="227"/>
          </a:xfrm>
        </p:grpSpPr>
        <p:sp>
          <p:nvSpPr>
            <p:cNvPr id="61731" name="Rectangle 23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32" name="Line 23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33" name="Text Box 23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3S(0,2)</a:t>
              </a:r>
            </a:p>
          </p:txBody>
        </p:sp>
        <p:sp>
          <p:nvSpPr>
            <p:cNvPr id="61734" name="Text Box 23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生態工程</a:t>
              </a:r>
            </a:p>
          </p:txBody>
        </p:sp>
      </p:grpSp>
      <p:grpSp>
        <p:nvGrpSpPr>
          <p:cNvPr id="61571" name="Group 235"/>
          <p:cNvGrpSpPr>
            <a:grpSpLocks/>
          </p:cNvGrpSpPr>
          <p:nvPr/>
        </p:nvGrpSpPr>
        <p:grpSpPr bwMode="auto">
          <a:xfrm>
            <a:off x="5368925" y="5953125"/>
            <a:ext cx="647700" cy="323850"/>
            <a:chOff x="1264" y="292"/>
            <a:chExt cx="487" cy="227"/>
          </a:xfrm>
        </p:grpSpPr>
        <p:sp>
          <p:nvSpPr>
            <p:cNvPr id="61727" name="Rectangle 236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28" name="Line 237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29" name="Text Box 238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61730" name="Text Box 239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工程契約</a:t>
              </a:r>
            </a:p>
          </p:txBody>
        </p:sp>
      </p:grpSp>
      <p:grpSp>
        <p:nvGrpSpPr>
          <p:cNvPr id="61572" name="Group 240"/>
          <p:cNvGrpSpPr>
            <a:grpSpLocks/>
          </p:cNvGrpSpPr>
          <p:nvPr/>
        </p:nvGrpSpPr>
        <p:grpSpPr bwMode="auto">
          <a:xfrm>
            <a:off x="5330825" y="609600"/>
            <a:ext cx="647700" cy="323850"/>
            <a:chOff x="1264" y="292"/>
            <a:chExt cx="487" cy="227"/>
          </a:xfrm>
        </p:grpSpPr>
        <p:sp>
          <p:nvSpPr>
            <p:cNvPr id="61723" name="Rectangle 24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24" name="Line 24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25" name="Text Box 24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61726" name="Text Box 24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風工程</a:t>
              </a:r>
            </a:p>
          </p:txBody>
        </p:sp>
      </p:grpSp>
      <p:sp>
        <p:nvSpPr>
          <p:cNvPr id="61573" name="Rectangle 245"/>
          <p:cNvSpPr>
            <a:spLocks noChangeArrowheads="1"/>
          </p:cNvSpPr>
          <p:nvPr/>
        </p:nvSpPr>
        <p:spPr bwMode="auto">
          <a:xfrm>
            <a:off x="6048375" y="2000250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74" name="Line 246"/>
          <p:cNvSpPr>
            <a:spLocks noChangeShapeType="1"/>
          </p:cNvSpPr>
          <p:nvPr/>
        </p:nvSpPr>
        <p:spPr bwMode="auto">
          <a:xfrm>
            <a:off x="6048375" y="2119313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75" name="Text Box 247"/>
          <p:cNvSpPr txBox="1">
            <a:spLocks noChangeArrowheads="1"/>
          </p:cNvSpPr>
          <p:nvPr/>
        </p:nvSpPr>
        <p:spPr bwMode="auto">
          <a:xfrm>
            <a:off x="6159500" y="2011363"/>
            <a:ext cx="422275" cy="106362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3S(0,3)</a:t>
            </a:r>
          </a:p>
        </p:txBody>
      </p:sp>
      <p:sp>
        <p:nvSpPr>
          <p:cNvPr id="61576" name="Text Box 248"/>
          <p:cNvSpPr txBox="1">
            <a:spLocks noChangeArrowheads="1"/>
          </p:cNvSpPr>
          <p:nvPr/>
        </p:nvSpPr>
        <p:spPr bwMode="auto">
          <a:xfrm>
            <a:off x="6094413" y="2152650"/>
            <a:ext cx="539750" cy="106363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鋼結構設計</a:t>
            </a:r>
          </a:p>
        </p:txBody>
      </p:sp>
      <p:sp>
        <p:nvSpPr>
          <p:cNvPr id="61577" name="Line 249"/>
          <p:cNvSpPr>
            <a:spLocks noChangeShapeType="1"/>
          </p:cNvSpPr>
          <p:nvPr/>
        </p:nvSpPr>
        <p:spPr bwMode="auto">
          <a:xfrm>
            <a:off x="5245100" y="2527300"/>
            <a:ext cx="63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78" name="Line 250"/>
          <p:cNvSpPr>
            <a:spLocks noChangeShapeType="1"/>
          </p:cNvSpPr>
          <p:nvPr/>
        </p:nvSpPr>
        <p:spPr bwMode="auto">
          <a:xfrm flipV="1">
            <a:off x="5308600" y="2216150"/>
            <a:ext cx="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79" name="Line 251"/>
          <p:cNvSpPr>
            <a:spLocks noChangeShapeType="1"/>
          </p:cNvSpPr>
          <p:nvPr/>
        </p:nvSpPr>
        <p:spPr bwMode="auto">
          <a:xfrm>
            <a:off x="5314950" y="2216150"/>
            <a:ext cx="723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1580" name="Group 252"/>
          <p:cNvGrpSpPr>
            <a:grpSpLocks/>
          </p:cNvGrpSpPr>
          <p:nvPr/>
        </p:nvGrpSpPr>
        <p:grpSpPr bwMode="auto">
          <a:xfrm>
            <a:off x="4605338" y="5549900"/>
            <a:ext cx="647700" cy="323850"/>
            <a:chOff x="1264" y="292"/>
            <a:chExt cx="487" cy="227"/>
          </a:xfrm>
        </p:grpSpPr>
        <p:sp>
          <p:nvSpPr>
            <p:cNvPr id="61719" name="Rectangle 25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20" name="Line 25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21" name="Text Box 25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61722" name="Text Box 25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海洋工程學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61581" name="Line 257"/>
          <p:cNvSpPr>
            <a:spLocks noChangeShapeType="1"/>
          </p:cNvSpPr>
          <p:nvPr/>
        </p:nvSpPr>
        <p:spPr bwMode="auto">
          <a:xfrm>
            <a:off x="4356100" y="571500"/>
            <a:ext cx="107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82" name="Line 258"/>
          <p:cNvSpPr>
            <a:spLocks noChangeShapeType="1"/>
          </p:cNvSpPr>
          <p:nvPr/>
        </p:nvSpPr>
        <p:spPr bwMode="auto">
          <a:xfrm>
            <a:off x="4451350" y="571500"/>
            <a:ext cx="0" cy="5168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83" name="Line 259"/>
          <p:cNvSpPr>
            <a:spLocks noChangeShapeType="1"/>
          </p:cNvSpPr>
          <p:nvPr/>
        </p:nvSpPr>
        <p:spPr bwMode="auto">
          <a:xfrm>
            <a:off x="4457700" y="5740400"/>
            <a:ext cx="146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1584" name="Group 260"/>
          <p:cNvGrpSpPr>
            <a:grpSpLocks/>
          </p:cNvGrpSpPr>
          <p:nvPr/>
        </p:nvGrpSpPr>
        <p:grpSpPr bwMode="auto">
          <a:xfrm>
            <a:off x="6048375" y="609600"/>
            <a:ext cx="647700" cy="323850"/>
            <a:chOff x="1264" y="292"/>
            <a:chExt cx="487" cy="227"/>
          </a:xfrm>
        </p:grpSpPr>
        <p:sp>
          <p:nvSpPr>
            <p:cNvPr id="61715" name="Rectangle 26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16" name="Line 26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17" name="Text Box 26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3S(2,2)</a:t>
              </a:r>
            </a:p>
          </p:txBody>
        </p:sp>
        <p:sp>
          <p:nvSpPr>
            <p:cNvPr id="61718" name="Text Box 26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專題研究</a:t>
              </a:r>
            </a:p>
          </p:txBody>
        </p:sp>
      </p:grpSp>
      <p:grpSp>
        <p:nvGrpSpPr>
          <p:cNvPr id="61585" name="Group 265"/>
          <p:cNvGrpSpPr>
            <a:grpSpLocks/>
          </p:cNvGrpSpPr>
          <p:nvPr/>
        </p:nvGrpSpPr>
        <p:grpSpPr bwMode="auto">
          <a:xfrm>
            <a:off x="5305425" y="2860675"/>
            <a:ext cx="647700" cy="323850"/>
            <a:chOff x="1264" y="292"/>
            <a:chExt cx="487" cy="227"/>
          </a:xfrm>
        </p:grpSpPr>
        <p:sp>
          <p:nvSpPr>
            <p:cNvPr id="61711" name="Rectangle 266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12" name="Line 267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13" name="Text Box 268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61714" name="Text Box 269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集水區經營</a:t>
              </a:r>
            </a:p>
          </p:txBody>
        </p:sp>
      </p:grpSp>
      <p:grpSp>
        <p:nvGrpSpPr>
          <p:cNvPr id="61586" name="Group 270"/>
          <p:cNvGrpSpPr>
            <a:grpSpLocks/>
          </p:cNvGrpSpPr>
          <p:nvPr/>
        </p:nvGrpSpPr>
        <p:grpSpPr bwMode="auto">
          <a:xfrm>
            <a:off x="5362575" y="5540375"/>
            <a:ext cx="647700" cy="323850"/>
            <a:chOff x="1264" y="292"/>
            <a:chExt cx="487" cy="227"/>
          </a:xfrm>
        </p:grpSpPr>
        <p:sp>
          <p:nvSpPr>
            <p:cNvPr id="61707" name="Rectangle 27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08" name="Line 27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09" name="Text Box 27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61710" name="Text Box 27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港灣設計實例</a:t>
              </a:r>
            </a:p>
          </p:txBody>
        </p:sp>
      </p:grpSp>
      <p:grpSp>
        <p:nvGrpSpPr>
          <p:cNvPr id="61587" name="Group 275"/>
          <p:cNvGrpSpPr>
            <a:grpSpLocks/>
          </p:cNvGrpSpPr>
          <p:nvPr/>
        </p:nvGrpSpPr>
        <p:grpSpPr bwMode="auto">
          <a:xfrm>
            <a:off x="6784975" y="2873375"/>
            <a:ext cx="647700" cy="323850"/>
            <a:chOff x="1264" y="292"/>
            <a:chExt cx="487" cy="227"/>
          </a:xfrm>
        </p:grpSpPr>
        <p:sp>
          <p:nvSpPr>
            <p:cNvPr id="61703" name="Rectangle 276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04" name="Line 277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05" name="Text Box 278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4S(3,0)</a:t>
              </a:r>
            </a:p>
          </p:txBody>
        </p:sp>
        <p:sp>
          <p:nvSpPr>
            <p:cNvPr id="61706" name="Text Box 279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水資源工程</a:t>
              </a:r>
            </a:p>
          </p:txBody>
        </p:sp>
      </p:grpSp>
      <p:grpSp>
        <p:nvGrpSpPr>
          <p:cNvPr id="61588" name="Group 280"/>
          <p:cNvGrpSpPr>
            <a:grpSpLocks/>
          </p:cNvGrpSpPr>
          <p:nvPr/>
        </p:nvGrpSpPr>
        <p:grpSpPr bwMode="auto">
          <a:xfrm>
            <a:off x="6794500" y="5210175"/>
            <a:ext cx="647700" cy="323850"/>
            <a:chOff x="648" y="196"/>
            <a:chExt cx="487" cy="219"/>
          </a:xfrm>
        </p:grpSpPr>
        <p:sp>
          <p:nvSpPr>
            <p:cNvPr id="61699" name="Rectangle 281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61700" name="Line 282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1701" name="Text Box 283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4S(2,0)</a:t>
              </a:r>
            </a:p>
          </p:txBody>
        </p:sp>
        <p:sp>
          <p:nvSpPr>
            <p:cNvPr id="61702" name="Text Box 284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海岸保護與規劃</a:t>
              </a:r>
            </a:p>
          </p:txBody>
        </p:sp>
      </p:grpSp>
      <p:sp>
        <p:nvSpPr>
          <p:cNvPr id="61589" name="Line 285"/>
          <p:cNvSpPr>
            <a:spLocks noChangeShapeType="1"/>
          </p:cNvSpPr>
          <p:nvPr/>
        </p:nvSpPr>
        <p:spPr bwMode="auto">
          <a:xfrm>
            <a:off x="6013450" y="5365750"/>
            <a:ext cx="781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1590" name="Group 286"/>
          <p:cNvGrpSpPr>
            <a:grpSpLocks/>
          </p:cNvGrpSpPr>
          <p:nvPr/>
        </p:nvGrpSpPr>
        <p:grpSpPr bwMode="auto">
          <a:xfrm>
            <a:off x="6791325" y="1638300"/>
            <a:ext cx="647700" cy="323850"/>
            <a:chOff x="1264" y="292"/>
            <a:chExt cx="487" cy="227"/>
          </a:xfrm>
        </p:grpSpPr>
        <p:sp>
          <p:nvSpPr>
            <p:cNvPr id="61695" name="Rectangle 28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96" name="Line 28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97" name="Text Box 28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4S(3,0)</a:t>
              </a:r>
            </a:p>
          </p:txBody>
        </p:sp>
        <p:sp>
          <p:nvSpPr>
            <p:cNvPr id="61698" name="Text Box 29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結構矩陣分析</a:t>
              </a:r>
            </a:p>
          </p:txBody>
        </p:sp>
      </p:grpSp>
      <p:grpSp>
        <p:nvGrpSpPr>
          <p:cNvPr id="61591" name="Group 291"/>
          <p:cNvGrpSpPr>
            <a:grpSpLocks/>
          </p:cNvGrpSpPr>
          <p:nvPr/>
        </p:nvGrpSpPr>
        <p:grpSpPr bwMode="auto">
          <a:xfrm>
            <a:off x="1768475" y="2168525"/>
            <a:ext cx="647700" cy="323850"/>
            <a:chOff x="1264" y="292"/>
            <a:chExt cx="487" cy="227"/>
          </a:xfrm>
        </p:grpSpPr>
        <p:sp>
          <p:nvSpPr>
            <p:cNvPr id="61691" name="Rectangle 29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92" name="Line 29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93" name="Text Box 29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1R(0,3)</a:t>
              </a:r>
            </a:p>
          </p:txBody>
        </p:sp>
        <p:sp>
          <p:nvSpPr>
            <p:cNvPr id="61694" name="Text Box 29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靜力學</a:t>
              </a:r>
            </a:p>
          </p:txBody>
        </p:sp>
      </p:grpSp>
      <p:sp>
        <p:nvSpPr>
          <p:cNvPr id="61592" name="Line 296"/>
          <p:cNvSpPr>
            <a:spLocks noChangeShapeType="1"/>
          </p:cNvSpPr>
          <p:nvPr/>
        </p:nvSpPr>
        <p:spPr bwMode="auto">
          <a:xfrm>
            <a:off x="5251450" y="2470150"/>
            <a:ext cx="381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93" name="Line 297"/>
          <p:cNvSpPr>
            <a:spLocks noChangeShapeType="1"/>
          </p:cNvSpPr>
          <p:nvPr/>
        </p:nvSpPr>
        <p:spPr bwMode="auto">
          <a:xfrm flipV="1">
            <a:off x="5289550" y="1828800"/>
            <a:ext cx="0" cy="647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94" name="Line 298"/>
          <p:cNvSpPr>
            <a:spLocks noChangeShapeType="1"/>
          </p:cNvSpPr>
          <p:nvPr/>
        </p:nvSpPr>
        <p:spPr bwMode="auto">
          <a:xfrm>
            <a:off x="5289550" y="1835150"/>
            <a:ext cx="1504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1595" name="Group 299"/>
          <p:cNvGrpSpPr>
            <a:grpSpLocks/>
          </p:cNvGrpSpPr>
          <p:nvPr/>
        </p:nvGrpSpPr>
        <p:grpSpPr bwMode="auto">
          <a:xfrm>
            <a:off x="6802438" y="4838700"/>
            <a:ext cx="647700" cy="323850"/>
            <a:chOff x="1264" y="292"/>
            <a:chExt cx="487" cy="227"/>
          </a:xfrm>
        </p:grpSpPr>
        <p:sp>
          <p:nvSpPr>
            <p:cNvPr id="61687" name="Rectangle 300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88" name="Line 301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89" name="Text Box 302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4S(2,0)</a:t>
              </a:r>
            </a:p>
          </p:txBody>
        </p:sp>
        <p:sp>
          <p:nvSpPr>
            <p:cNvPr id="61690" name="Text Box 303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港灣工程規劃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61596" name="Line 304"/>
          <p:cNvSpPr>
            <a:spLocks noChangeShapeType="1"/>
          </p:cNvSpPr>
          <p:nvPr/>
        </p:nvSpPr>
        <p:spPr bwMode="auto">
          <a:xfrm>
            <a:off x="5994400" y="5022850"/>
            <a:ext cx="8001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1597" name="Group 305"/>
          <p:cNvGrpSpPr>
            <a:grpSpLocks/>
          </p:cNvGrpSpPr>
          <p:nvPr/>
        </p:nvGrpSpPr>
        <p:grpSpPr bwMode="auto">
          <a:xfrm>
            <a:off x="6789738" y="5568950"/>
            <a:ext cx="647700" cy="323850"/>
            <a:chOff x="1264" y="292"/>
            <a:chExt cx="487" cy="227"/>
          </a:xfrm>
        </p:grpSpPr>
        <p:sp>
          <p:nvSpPr>
            <p:cNvPr id="61683" name="Rectangle 306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84" name="Line 307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85" name="Text Box 308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4S(2,0)</a:t>
              </a:r>
            </a:p>
          </p:txBody>
        </p:sp>
        <p:sp>
          <p:nvSpPr>
            <p:cNvPr id="61686" name="Text Box 309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漁港工程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61598" name="Line 310"/>
          <p:cNvSpPr>
            <a:spLocks noChangeShapeType="1"/>
          </p:cNvSpPr>
          <p:nvPr/>
        </p:nvSpPr>
        <p:spPr bwMode="auto">
          <a:xfrm>
            <a:off x="6013450" y="5073650"/>
            <a:ext cx="44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99" name="Line 311"/>
          <p:cNvSpPr>
            <a:spLocks noChangeShapeType="1"/>
          </p:cNvSpPr>
          <p:nvPr/>
        </p:nvSpPr>
        <p:spPr bwMode="auto">
          <a:xfrm>
            <a:off x="6457950" y="5073650"/>
            <a:ext cx="0" cy="584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00" name="Line 312"/>
          <p:cNvSpPr>
            <a:spLocks noChangeShapeType="1"/>
          </p:cNvSpPr>
          <p:nvPr/>
        </p:nvSpPr>
        <p:spPr bwMode="auto">
          <a:xfrm>
            <a:off x="6457950" y="5657850"/>
            <a:ext cx="323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01" name="Line 313"/>
          <p:cNvSpPr>
            <a:spLocks noChangeShapeType="1"/>
          </p:cNvSpPr>
          <p:nvPr/>
        </p:nvSpPr>
        <p:spPr bwMode="auto">
          <a:xfrm>
            <a:off x="6000750" y="5416550"/>
            <a:ext cx="374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02" name="Line 314"/>
          <p:cNvSpPr>
            <a:spLocks noChangeShapeType="1"/>
          </p:cNvSpPr>
          <p:nvPr/>
        </p:nvSpPr>
        <p:spPr bwMode="auto">
          <a:xfrm>
            <a:off x="6381750" y="5416550"/>
            <a:ext cx="0" cy="2921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03" name="Line 315"/>
          <p:cNvSpPr>
            <a:spLocks noChangeShapeType="1"/>
          </p:cNvSpPr>
          <p:nvPr/>
        </p:nvSpPr>
        <p:spPr bwMode="auto">
          <a:xfrm>
            <a:off x="6375400" y="5708650"/>
            <a:ext cx="4127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1604" name="Group 316"/>
          <p:cNvGrpSpPr>
            <a:grpSpLocks/>
          </p:cNvGrpSpPr>
          <p:nvPr/>
        </p:nvGrpSpPr>
        <p:grpSpPr bwMode="auto">
          <a:xfrm>
            <a:off x="6772275" y="4010025"/>
            <a:ext cx="647700" cy="323850"/>
            <a:chOff x="1264" y="292"/>
            <a:chExt cx="487" cy="227"/>
          </a:xfrm>
        </p:grpSpPr>
        <p:sp>
          <p:nvSpPr>
            <p:cNvPr id="61679" name="Rectangle 31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80" name="Line 31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81" name="Text Box 31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4S(0,3)</a:t>
              </a:r>
            </a:p>
          </p:txBody>
        </p:sp>
        <p:sp>
          <p:nvSpPr>
            <p:cNvPr id="61682" name="Text Box 32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地下水與滲流</a:t>
              </a:r>
            </a:p>
          </p:txBody>
        </p:sp>
      </p:grpSp>
      <p:sp>
        <p:nvSpPr>
          <p:cNvPr id="61605" name="Line 321"/>
          <p:cNvSpPr>
            <a:spLocks noChangeShapeType="1"/>
          </p:cNvSpPr>
          <p:nvPr/>
        </p:nvSpPr>
        <p:spPr bwMode="auto">
          <a:xfrm>
            <a:off x="5276850" y="4165600"/>
            <a:ext cx="14922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1606" name="Group 322"/>
          <p:cNvGrpSpPr>
            <a:grpSpLocks/>
          </p:cNvGrpSpPr>
          <p:nvPr/>
        </p:nvGrpSpPr>
        <p:grpSpPr bwMode="auto">
          <a:xfrm>
            <a:off x="6791325" y="2343150"/>
            <a:ext cx="647700" cy="323850"/>
            <a:chOff x="1264" y="292"/>
            <a:chExt cx="487" cy="227"/>
          </a:xfrm>
        </p:grpSpPr>
        <p:sp>
          <p:nvSpPr>
            <p:cNvPr id="61675" name="Rectangle 32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76" name="Line 32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77" name="Text Box 32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4S(0,2)</a:t>
              </a:r>
            </a:p>
          </p:txBody>
        </p:sp>
        <p:sp>
          <p:nvSpPr>
            <p:cNvPr id="61678" name="Text Box 32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振動學</a:t>
              </a:r>
            </a:p>
          </p:txBody>
        </p:sp>
      </p:grpSp>
      <p:sp>
        <p:nvSpPr>
          <p:cNvPr id="61607" name="Line 327"/>
          <p:cNvSpPr>
            <a:spLocks noChangeShapeType="1"/>
          </p:cNvSpPr>
          <p:nvPr/>
        </p:nvSpPr>
        <p:spPr bwMode="auto">
          <a:xfrm>
            <a:off x="3511550" y="508000"/>
            <a:ext cx="1587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08" name="Line 328"/>
          <p:cNvSpPr>
            <a:spLocks noChangeShapeType="1"/>
          </p:cNvSpPr>
          <p:nvPr/>
        </p:nvSpPr>
        <p:spPr bwMode="auto">
          <a:xfrm>
            <a:off x="3663950" y="501650"/>
            <a:ext cx="0" cy="9969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09" name="Line 329"/>
          <p:cNvSpPr>
            <a:spLocks noChangeShapeType="1"/>
          </p:cNvSpPr>
          <p:nvPr/>
        </p:nvSpPr>
        <p:spPr bwMode="auto">
          <a:xfrm>
            <a:off x="3657600" y="1498600"/>
            <a:ext cx="3048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10" name="Line 330"/>
          <p:cNvSpPr>
            <a:spLocks noChangeShapeType="1"/>
          </p:cNvSpPr>
          <p:nvPr/>
        </p:nvSpPr>
        <p:spPr bwMode="auto">
          <a:xfrm>
            <a:off x="6699250" y="1492250"/>
            <a:ext cx="0" cy="1066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11" name="Line 331"/>
          <p:cNvSpPr>
            <a:spLocks noChangeShapeType="1"/>
          </p:cNvSpPr>
          <p:nvPr/>
        </p:nvSpPr>
        <p:spPr bwMode="auto">
          <a:xfrm>
            <a:off x="6705600" y="2559050"/>
            <a:ext cx="88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1612" name="Group 332"/>
          <p:cNvGrpSpPr>
            <a:grpSpLocks/>
          </p:cNvGrpSpPr>
          <p:nvPr/>
        </p:nvGrpSpPr>
        <p:grpSpPr bwMode="auto">
          <a:xfrm>
            <a:off x="6797675" y="444500"/>
            <a:ext cx="647700" cy="323850"/>
            <a:chOff x="1264" y="292"/>
            <a:chExt cx="487" cy="227"/>
          </a:xfrm>
        </p:grpSpPr>
        <p:sp>
          <p:nvSpPr>
            <p:cNvPr id="61671" name="Rectangle 33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72" name="Line 33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73" name="Text Box 33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4S(0,3)</a:t>
              </a:r>
            </a:p>
          </p:txBody>
        </p:sp>
        <p:sp>
          <p:nvSpPr>
            <p:cNvPr id="61674" name="Text Box 33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綠建築概論</a:t>
              </a:r>
            </a:p>
          </p:txBody>
        </p:sp>
      </p:grpSp>
      <p:grpSp>
        <p:nvGrpSpPr>
          <p:cNvPr id="61613" name="Group 337"/>
          <p:cNvGrpSpPr>
            <a:grpSpLocks/>
          </p:cNvGrpSpPr>
          <p:nvPr/>
        </p:nvGrpSpPr>
        <p:grpSpPr bwMode="auto">
          <a:xfrm>
            <a:off x="7708900" y="6397625"/>
            <a:ext cx="647700" cy="323850"/>
            <a:chOff x="648" y="196"/>
            <a:chExt cx="487" cy="219"/>
          </a:xfrm>
        </p:grpSpPr>
        <p:sp>
          <p:nvSpPr>
            <p:cNvPr id="61667" name="Rectangle 338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61668" name="Line 339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1669" name="Text Box 340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4S(0,2)</a:t>
              </a:r>
            </a:p>
          </p:txBody>
        </p:sp>
        <p:sp>
          <p:nvSpPr>
            <p:cNvPr id="61670" name="Text Box 341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港埠運輸系統規劃</a:t>
              </a:r>
            </a:p>
          </p:txBody>
        </p:sp>
      </p:grpSp>
      <p:sp>
        <p:nvSpPr>
          <p:cNvPr id="61614" name="Line 342"/>
          <p:cNvSpPr>
            <a:spLocks noChangeShapeType="1"/>
          </p:cNvSpPr>
          <p:nvPr/>
        </p:nvSpPr>
        <p:spPr bwMode="auto">
          <a:xfrm>
            <a:off x="7448550" y="5016500"/>
            <a:ext cx="146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15" name="Line 343"/>
          <p:cNvSpPr>
            <a:spLocks noChangeShapeType="1"/>
          </p:cNvSpPr>
          <p:nvPr/>
        </p:nvSpPr>
        <p:spPr bwMode="auto">
          <a:xfrm>
            <a:off x="7594600" y="5016500"/>
            <a:ext cx="0" cy="15827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16" name="Line 344"/>
          <p:cNvSpPr>
            <a:spLocks noChangeShapeType="1"/>
          </p:cNvSpPr>
          <p:nvPr/>
        </p:nvSpPr>
        <p:spPr bwMode="auto">
          <a:xfrm>
            <a:off x="7600950" y="6597650"/>
            <a:ext cx="107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17" name="Rectangle 345"/>
          <p:cNvSpPr>
            <a:spLocks noChangeArrowheads="1"/>
          </p:cNvSpPr>
          <p:nvPr/>
        </p:nvSpPr>
        <p:spPr bwMode="auto">
          <a:xfrm>
            <a:off x="5368925" y="4397375"/>
            <a:ext cx="644525" cy="323850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618" name="Line 346"/>
          <p:cNvSpPr>
            <a:spLocks noChangeShapeType="1"/>
          </p:cNvSpPr>
          <p:nvPr/>
        </p:nvSpPr>
        <p:spPr bwMode="auto">
          <a:xfrm>
            <a:off x="5368925" y="4516438"/>
            <a:ext cx="6477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19" name="Text Box 347"/>
          <p:cNvSpPr txBox="1">
            <a:spLocks noChangeArrowheads="1"/>
          </p:cNvSpPr>
          <p:nvPr/>
        </p:nvSpPr>
        <p:spPr bwMode="auto">
          <a:xfrm>
            <a:off x="5480050" y="4408488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3S(0,2)</a:t>
            </a:r>
          </a:p>
        </p:txBody>
      </p:sp>
      <p:sp>
        <p:nvSpPr>
          <p:cNvPr id="61620" name="Text Box 348"/>
          <p:cNvSpPr txBox="1">
            <a:spLocks noChangeArrowheads="1"/>
          </p:cNvSpPr>
          <p:nvPr/>
        </p:nvSpPr>
        <p:spPr bwMode="auto">
          <a:xfrm>
            <a:off x="5414963" y="4549775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工程地質</a:t>
            </a:r>
          </a:p>
        </p:txBody>
      </p:sp>
      <p:sp>
        <p:nvSpPr>
          <p:cNvPr id="61621" name="Line 349"/>
          <p:cNvSpPr>
            <a:spLocks noChangeShapeType="1"/>
          </p:cNvSpPr>
          <p:nvPr/>
        </p:nvSpPr>
        <p:spPr bwMode="auto">
          <a:xfrm>
            <a:off x="1746250" y="730250"/>
            <a:ext cx="0" cy="476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1622" name="Group 350"/>
          <p:cNvGrpSpPr>
            <a:grpSpLocks/>
          </p:cNvGrpSpPr>
          <p:nvPr/>
        </p:nvGrpSpPr>
        <p:grpSpPr bwMode="auto">
          <a:xfrm>
            <a:off x="2105025" y="419100"/>
            <a:ext cx="647700" cy="323850"/>
            <a:chOff x="1264" y="292"/>
            <a:chExt cx="487" cy="227"/>
          </a:xfrm>
        </p:grpSpPr>
        <p:sp>
          <p:nvSpPr>
            <p:cNvPr id="61663" name="Rectangle 35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64" name="Line 35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65" name="Text Box 35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1S(2,0)</a:t>
              </a:r>
            </a:p>
          </p:txBody>
        </p:sp>
        <p:sp>
          <p:nvSpPr>
            <p:cNvPr id="61666" name="Text Box 35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福傳程式語言</a:t>
              </a:r>
            </a:p>
          </p:txBody>
        </p:sp>
      </p:grpSp>
      <p:sp>
        <p:nvSpPr>
          <p:cNvPr id="61623" name="AutoShape 355"/>
          <p:cNvSpPr>
            <a:spLocks noChangeArrowheads="1"/>
          </p:cNvSpPr>
          <p:nvPr/>
        </p:nvSpPr>
        <p:spPr bwMode="auto">
          <a:xfrm>
            <a:off x="828675" y="5010150"/>
            <a:ext cx="1800225" cy="13938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624" name="Text Box 356"/>
          <p:cNvSpPr txBox="1">
            <a:spLocks noChangeArrowheads="1"/>
          </p:cNvSpPr>
          <p:nvPr/>
        </p:nvSpPr>
        <p:spPr bwMode="auto">
          <a:xfrm>
            <a:off x="895350" y="5210175"/>
            <a:ext cx="19526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應達學分：</a:t>
            </a:r>
            <a:r>
              <a:rPr lang="en-US" altLang="zh-TW" sz="1400">
                <a:ea typeface="華康中圓體" pitchFamily="49" charset="-120"/>
              </a:rPr>
              <a:t>20 (7</a:t>
            </a:r>
            <a:r>
              <a:rPr lang="zh-TW" altLang="en-US" sz="1400">
                <a:ea typeface="華康中圓體" pitchFamily="49" charset="-120"/>
              </a:rPr>
              <a:t>科</a:t>
            </a:r>
            <a:r>
              <a:rPr lang="en-US" altLang="zh-TW" sz="1400">
                <a:ea typeface="華康中圓體" pitchFamily="49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本系可修習學分：</a:t>
            </a:r>
            <a:r>
              <a:rPr lang="en-US" altLang="zh-TW" sz="1400">
                <a:ea typeface="華康中圓體" pitchFamily="49" charset="-120"/>
              </a:rPr>
              <a:t>31</a:t>
            </a:r>
          </a:p>
        </p:txBody>
      </p:sp>
      <p:sp>
        <p:nvSpPr>
          <p:cNvPr id="61625" name="Rectangle 357"/>
          <p:cNvSpPr>
            <a:spLocks noChangeArrowheads="1"/>
          </p:cNvSpPr>
          <p:nvPr/>
        </p:nvSpPr>
        <p:spPr bwMode="auto">
          <a:xfrm>
            <a:off x="927100" y="5721350"/>
            <a:ext cx="406400" cy="1333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626" name="Text Box 358"/>
          <p:cNvSpPr txBox="1">
            <a:spLocks noChangeArrowheads="1"/>
          </p:cNvSpPr>
          <p:nvPr/>
        </p:nvSpPr>
        <p:spPr bwMode="auto">
          <a:xfrm>
            <a:off x="1384300" y="570230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應考資格需修習科目</a:t>
            </a:r>
          </a:p>
        </p:txBody>
      </p:sp>
      <p:sp>
        <p:nvSpPr>
          <p:cNvPr id="61627" name="Rectangle 359"/>
          <p:cNvSpPr>
            <a:spLocks noChangeArrowheads="1"/>
          </p:cNvSpPr>
          <p:nvPr/>
        </p:nvSpPr>
        <p:spPr bwMode="auto">
          <a:xfrm>
            <a:off x="933450" y="5918200"/>
            <a:ext cx="406400" cy="133350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628" name="Text Box 360"/>
          <p:cNvSpPr txBox="1">
            <a:spLocks noChangeArrowheads="1"/>
          </p:cNvSpPr>
          <p:nvPr/>
        </p:nvSpPr>
        <p:spPr bwMode="auto">
          <a:xfrm>
            <a:off x="1390650" y="589915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應考資格必修習科目</a:t>
            </a:r>
          </a:p>
        </p:txBody>
      </p:sp>
      <p:pic>
        <p:nvPicPr>
          <p:cNvPr id="61629" name="Picture 361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9433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0" name="Picture 362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43370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1" name="Picture 363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43434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2" name="Picture 364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5621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3" name="Text Box 365"/>
          <p:cNvSpPr txBox="1">
            <a:spLocks noChangeArrowheads="1"/>
          </p:cNvSpPr>
          <p:nvPr/>
        </p:nvSpPr>
        <p:spPr bwMode="auto">
          <a:xfrm>
            <a:off x="1390650" y="611505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考試科目</a:t>
            </a:r>
          </a:p>
        </p:txBody>
      </p:sp>
      <p:pic>
        <p:nvPicPr>
          <p:cNvPr id="61634" name="Picture 366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61150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5" name="AutoShape 367"/>
          <p:cNvSpPr>
            <a:spLocks noChangeArrowheads="1"/>
          </p:cNvSpPr>
          <p:nvPr/>
        </p:nvSpPr>
        <p:spPr bwMode="auto">
          <a:xfrm>
            <a:off x="822325" y="3314700"/>
            <a:ext cx="1857375" cy="32797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636" name="Text Box 368"/>
          <p:cNvSpPr txBox="1">
            <a:spLocks noChangeArrowheads="1"/>
          </p:cNvSpPr>
          <p:nvPr/>
        </p:nvSpPr>
        <p:spPr bwMode="auto">
          <a:xfrm>
            <a:off x="889000" y="3514725"/>
            <a:ext cx="19526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應達學分：</a:t>
            </a:r>
            <a:r>
              <a:rPr lang="en-US" altLang="zh-TW" sz="1400">
                <a:ea typeface="華康中圓體" pitchFamily="49" charset="-120"/>
              </a:rPr>
              <a:t>20 (7</a:t>
            </a:r>
            <a:r>
              <a:rPr lang="zh-TW" altLang="en-US" sz="1400">
                <a:ea typeface="華康中圓體" pitchFamily="49" charset="-120"/>
              </a:rPr>
              <a:t>科</a:t>
            </a:r>
            <a:r>
              <a:rPr lang="en-US" altLang="zh-TW" sz="1400">
                <a:ea typeface="華康中圓體" pitchFamily="49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本系可修習學分：</a:t>
            </a:r>
            <a:r>
              <a:rPr lang="en-US" altLang="zh-TW" sz="1400">
                <a:ea typeface="華康中圓體" pitchFamily="49" charset="-120"/>
              </a:rPr>
              <a:t>30</a:t>
            </a:r>
          </a:p>
        </p:txBody>
      </p:sp>
      <p:sp>
        <p:nvSpPr>
          <p:cNvPr id="61637" name="Rectangle 369"/>
          <p:cNvSpPr>
            <a:spLocks noChangeArrowheads="1"/>
          </p:cNvSpPr>
          <p:nvPr/>
        </p:nvSpPr>
        <p:spPr bwMode="auto">
          <a:xfrm>
            <a:off x="920750" y="4025900"/>
            <a:ext cx="406400" cy="1333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638" name="Text Box 370"/>
          <p:cNvSpPr txBox="1">
            <a:spLocks noChangeArrowheads="1"/>
          </p:cNvSpPr>
          <p:nvPr/>
        </p:nvSpPr>
        <p:spPr bwMode="auto">
          <a:xfrm>
            <a:off x="1377950" y="400685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應考資格需修習科目</a:t>
            </a:r>
          </a:p>
        </p:txBody>
      </p:sp>
      <p:sp>
        <p:nvSpPr>
          <p:cNvPr id="61639" name="Rectangle 371"/>
          <p:cNvSpPr>
            <a:spLocks noChangeArrowheads="1"/>
          </p:cNvSpPr>
          <p:nvPr/>
        </p:nvSpPr>
        <p:spPr bwMode="auto">
          <a:xfrm>
            <a:off x="927100" y="4222750"/>
            <a:ext cx="406400" cy="133350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640" name="Text Box 372"/>
          <p:cNvSpPr txBox="1">
            <a:spLocks noChangeArrowheads="1"/>
          </p:cNvSpPr>
          <p:nvPr/>
        </p:nvSpPr>
        <p:spPr bwMode="auto">
          <a:xfrm>
            <a:off x="1384300" y="420370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應考資格必修習科目</a:t>
            </a:r>
          </a:p>
        </p:txBody>
      </p:sp>
      <p:sp>
        <p:nvSpPr>
          <p:cNvPr id="61641" name="Text Box 373"/>
          <p:cNvSpPr txBox="1">
            <a:spLocks noChangeArrowheads="1"/>
          </p:cNvSpPr>
          <p:nvPr/>
        </p:nvSpPr>
        <p:spPr bwMode="auto">
          <a:xfrm>
            <a:off x="1384300" y="441960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考試科目</a:t>
            </a:r>
          </a:p>
        </p:txBody>
      </p:sp>
      <p:pic>
        <p:nvPicPr>
          <p:cNvPr id="61642" name="Picture 374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44196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3" name="Text Box 375"/>
          <p:cNvSpPr txBox="1">
            <a:spLocks noChangeArrowheads="1"/>
          </p:cNvSpPr>
          <p:nvPr/>
        </p:nvSpPr>
        <p:spPr bwMode="auto">
          <a:xfrm>
            <a:off x="971550" y="4572000"/>
            <a:ext cx="15748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1.</a:t>
            </a:r>
            <a:r>
              <a:rPr lang="zh-TW" altLang="en-US" sz="1000">
                <a:ea typeface="華康中圓體" pitchFamily="49" charset="-120"/>
              </a:rPr>
              <a:t>基礎工程與設計</a:t>
            </a:r>
            <a:r>
              <a:rPr lang="en-US" altLang="zh-TW" sz="1000">
                <a:ea typeface="華康中圓體" pitchFamily="49" charset="-120"/>
              </a:rPr>
              <a:t>(</a:t>
            </a:r>
            <a:r>
              <a:rPr lang="zh-TW" altLang="en-US" sz="1000">
                <a:ea typeface="華康中圓體" pitchFamily="49" charset="-120"/>
              </a:rPr>
              <a:t>開挖工程及基礎相關結構設計</a:t>
            </a:r>
            <a:r>
              <a:rPr lang="en-US" altLang="zh-TW" sz="1000">
                <a:ea typeface="華康中圓體" pitchFamily="49" charset="-12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2.</a:t>
            </a:r>
            <a:r>
              <a:rPr lang="zh-TW" altLang="en-US" sz="1000">
                <a:ea typeface="華康中圓體" pitchFamily="49" charset="-120"/>
              </a:rPr>
              <a:t>山坡地工程</a:t>
            </a:r>
            <a:r>
              <a:rPr lang="en-US" altLang="zh-TW" sz="1000">
                <a:ea typeface="華康中圓體" pitchFamily="49" charset="-120"/>
              </a:rPr>
              <a:t>(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水土保持工程</a:t>
            </a:r>
            <a:r>
              <a:rPr lang="en-US" altLang="zh-TW" sz="1000">
                <a:ea typeface="華康中圓體" pitchFamily="49" charset="-12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3.</a:t>
            </a:r>
            <a:r>
              <a:rPr lang="zh-TW" altLang="en-US" sz="1000">
                <a:ea typeface="華康中圓體" pitchFamily="49" charset="-120"/>
              </a:rPr>
              <a:t>大地工程施工學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4.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岩石力學</a:t>
            </a:r>
            <a:r>
              <a:rPr lang="zh-TW" altLang="en-US" sz="1000">
                <a:ea typeface="華康中圓體" pitchFamily="49" charset="-120"/>
              </a:rPr>
              <a:t>與隧道工程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5.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土壤力學</a:t>
            </a:r>
            <a:r>
              <a:rPr lang="en-US" altLang="zh-TW" sz="1000">
                <a:ea typeface="華康中圓體" pitchFamily="49" charset="-120"/>
              </a:rPr>
              <a:t>(</a:t>
            </a:r>
            <a:r>
              <a:rPr lang="zh-TW" altLang="en-US" sz="1000">
                <a:ea typeface="華康中圓體" pitchFamily="49" charset="-120"/>
              </a:rPr>
              <a:t>包含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土壤動力學</a:t>
            </a:r>
            <a:r>
              <a:rPr lang="en-US" altLang="zh-TW" sz="1000">
                <a:ea typeface="華康中圓體" pitchFamily="49" charset="-120"/>
              </a:rPr>
              <a:t>)</a:t>
            </a:r>
            <a:endParaRPr lang="en-US" altLang="zh-TW" sz="1000">
              <a:solidFill>
                <a:srgbClr val="FF0066"/>
              </a:solidFill>
              <a:ea typeface="華康中圓體" pitchFamily="49" charset="-120"/>
            </a:endParaRP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6.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工程地質</a:t>
            </a:r>
            <a:r>
              <a:rPr lang="zh-TW" altLang="en-US" sz="1000">
                <a:ea typeface="華康中圓體" pitchFamily="49" charset="-120"/>
              </a:rPr>
              <a:t>與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工址調查</a:t>
            </a:r>
            <a:endParaRPr lang="zh-TW" altLang="en-US" sz="100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1644" name="Rectangle 376"/>
          <p:cNvSpPr>
            <a:spLocks noChangeArrowheads="1"/>
          </p:cNvSpPr>
          <p:nvPr/>
        </p:nvSpPr>
        <p:spPr bwMode="auto">
          <a:xfrm>
            <a:off x="7508875" y="4025900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645" name="Line 377"/>
          <p:cNvSpPr>
            <a:spLocks noChangeShapeType="1"/>
          </p:cNvSpPr>
          <p:nvPr/>
        </p:nvSpPr>
        <p:spPr bwMode="auto">
          <a:xfrm>
            <a:off x="7508875" y="4144963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46" name="Text Box 378"/>
          <p:cNvSpPr txBox="1">
            <a:spLocks noChangeArrowheads="1"/>
          </p:cNvSpPr>
          <p:nvPr/>
        </p:nvSpPr>
        <p:spPr bwMode="auto">
          <a:xfrm>
            <a:off x="7554913" y="417830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岩石力學</a:t>
            </a:r>
          </a:p>
        </p:txBody>
      </p:sp>
      <p:sp>
        <p:nvSpPr>
          <p:cNvPr id="61647" name="Text Box 379"/>
          <p:cNvSpPr txBox="1">
            <a:spLocks noChangeArrowheads="1"/>
          </p:cNvSpPr>
          <p:nvPr/>
        </p:nvSpPr>
        <p:spPr bwMode="auto">
          <a:xfrm>
            <a:off x="7537450" y="4024313"/>
            <a:ext cx="55562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/>
              <a:t>碩士班</a:t>
            </a:r>
            <a:r>
              <a:rPr lang="en-US" altLang="zh-TW" sz="700"/>
              <a:t>(0,3)</a:t>
            </a:r>
          </a:p>
        </p:txBody>
      </p:sp>
      <p:sp>
        <p:nvSpPr>
          <p:cNvPr id="61648" name="Rectangle 380"/>
          <p:cNvSpPr>
            <a:spLocks noChangeArrowheads="1"/>
          </p:cNvSpPr>
          <p:nvPr/>
        </p:nvSpPr>
        <p:spPr bwMode="auto">
          <a:xfrm>
            <a:off x="7508875" y="1638300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649" name="Line 381"/>
          <p:cNvSpPr>
            <a:spLocks noChangeShapeType="1"/>
          </p:cNvSpPr>
          <p:nvPr/>
        </p:nvSpPr>
        <p:spPr bwMode="auto">
          <a:xfrm>
            <a:off x="7508875" y="1757363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50" name="Text Box 382"/>
          <p:cNvSpPr txBox="1">
            <a:spLocks noChangeArrowheads="1"/>
          </p:cNvSpPr>
          <p:nvPr/>
        </p:nvSpPr>
        <p:spPr bwMode="auto">
          <a:xfrm>
            <a:off x="7554913" y="179070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地震工程</a:t>
            </a:r>
          </a:p>
        </p:txBody>
      </p:sp>
      <p:sp>
        <p:nvSpPr>
          <p:cNvPr id="61651" name="Text Box 383"/>
          <p:cNvSpPr txBox="1">
            <a:spLocks noChangeArrowheads="1"/>
          </p:cNvSpPr>
          <p:nvPr/>
        </p:nvSpPr>
        <p:spPr bwMode="auto">
          <a:xfrm>
            <a:off x="7537450" y="1636713"/>
            <a:ext cx="55562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/>
              <a:t>碩士班</a:t>
            </a:r>
            <a:r>
              <a:rPr lang="en-US" altLang="zh-TW" sz="700"/>
              <a:t>(0,3)</a:t>
            </a:r>
          </a:p>
        </p:txBody>
      </p:sp>
      <p:sp>
        <p:nvSpPr>
          <p:cNvPr id="61652" name="Rectangle 384"/>
          <p:cNvSpPr>
            <a:spLocks noChangeArrowheads="1"/>
          </p:cNvSpPr>
          <p:nvPr/>
        </p:nvSpPr>
        <p:spPr bwMode="auto">
          <a:xfrm>
            <a:off x="7521575" y="4387850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653" name="Line 385"/>
          <p:cNvSpPr>
            <a:spLocks noChangeShapeType="1"/>
          </p:cNvSpPr>
          <p:nvPr/>
        </p:nvSpPr>
        <p:spPr bwMode="auto">
          <a:xfrm>
            <a:off x="7521575" y="4506913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54" name="Text Box 386"/>
          <p:cNvSpPr txBox="1">
            <a:spLocks noChangeArrowheads="1"/>
          </p:cNvSpPr>
          <p:nvPr/>
        </p:nvSpPr>
        <p:spPr bwMode="auto">
          <a:xfrm>
            <a:off x="7567613" y="454025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土壤動力學</a:t>
            </a:r>
          </a:p>
        </p:txBody>
      </p:sp>
      <p:sp>
        <p:nvSpPr>
          <p:cNvPr id="61655" name="Text Box 387"/>
          <p:cNvSpPr txBox="1">
            <a:spLocks noChangeArrowheads="1"/>
          </p:cNvSpPr>
          <p:nvPr/>
        </p:nvSpPr>
        <p:spPr bwMode="auto">
          <a:xfrm>
            <a:off x="7550150" y="4386263"/>
            <a:ext cx="55562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/>
              <a:t>碩士班</a:t>
            </a:r>
            <a:r>
              <a:rPr lang="en-US" altLang="zh-TW" sz="700"/>
              <a:t>(0,3)</a:t>
            </a:r>
          </a:p>
        </p:txBody>
      </p:sp>
      <p:sp>
        <p:nvSpPr>
          <p:cNvPr id="61656" name="Rectangle 388"/>
          <p:cNvSpPr>
            <a:spLocks noChangeArrowheads="1"/>
          </p:cNvSpPr>
          <p:nvPr/>
        </p:nvSpPr>
        <p:spPr bwMode="auto">
          <a:xfrm>
            <a:off x="6778625" y="4371975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657" name="Line 389"/>
          <p:cNvSpPr>
            <a:spLocks noChangeShapeType="1"/>
          </p:cNvSpPr>
          <p:nvPr/>
        </p:nvSpPr>
        <p:spPr bwMode="auto">
          <a:xfrm>
            <a:off x="6778625" y="4491038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58" name="Text Box 390"/>
          <p:cNvSpPr txBox="1">
            <a:spLocks noChangeArrowheads="1"/>
          </p:cNvSpPr>
          <p:nvPr/>
        </p:nvSpPr>
        <p:spPr bwMode="auto">
          <a:xfrm>
            <a:off x="6889750" y="4383088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4S(2,0)</a:t>
            </a:r>
          </a:p>
        </p:txBody>
      </p:sp>
      <p:sp>
        <p:nvSpPr>
          <p:cNvPr id="61659" name="Text Box 391"/>
          <p:cNvSpPr txBox="1">
            <a:spLocks noChangeArrowheads="1"/>
          </p:cNvSpPr>
          <p:nvPr/>
        </p:nvSpPr>
        <p:spPr bwMode="auto">
          <a:xfrm>
            <a:off x="6824663" y="4524375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工址調查</a:t>
            </a:r>
          </a:p>
        </p:txBody>
      </p:sp>
      <p:pic>
        <p:nvPicPr>
          <p:cNvPr id="61660" name="Picture 392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3116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1" name="Picture 393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39687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2" name="Picture 394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43370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821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703263" y="1601788"/>
            <a:ext cx="7777162" cy="119221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96913" y="6357938"/>
            <a:ext cx="7793037" cy="44132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90563" y="5926138"/>
            <a:ext cx="7799387" cy="40322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87388" y="4800600"/>
            <a:ext cx="7799387" cy="10922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687388" y="3968750"/>
            <a:ext cx="7793037" cy="78581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700088" y="2824163"/>
            <a:ext cx="7786687" cy="111918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703263" y="401638"/>
            <a:ext cx="7767637" cy="117316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2813050" y="255588"/>
            <a:ext cx="0" cy="66024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4559300" y="273050"/>
            <a:ext cx="0" cy="6584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6740525" y="261938"/>
            <a:ext cx="0" cy="65960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111125" y="387350"/>
            <a:ext cx="558800" cy="11557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基礎學科類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12713" y="1597025"/>
            <a:ext cx="552450" cy="11811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結構工程類</a:t>
            </a: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112713" y="2806700"/>
            <a:ext cx="544512" cy="1141413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水資源工程類</a:t>
            </a: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104775" y="3995738"/>
            <a:ext cx="544513" cy="73342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大地工程類</a:t>
            </a: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106363" y="4781550"/>
            <a:ext cx="539750" cy="109378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海洋工程類</a:t>
            </a: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114300" y="5924550"/>
            <a:ext cx="533400" cy="39528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管理類</a:t>
            </a: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123825" y="6357938"/>
            <a:ext cx="525463" cy="427037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運輸類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1147763" y="195263"/>
            <a:ext cx="10874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大一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3019425" y="201613"/>
            <a:ext cx="1087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大二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4957763" y="204788"/>
            <a:ext cx="1085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大三</a:t>
            </a: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6994525" y="201613"/>
            <a:ext cx="1087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大四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1754188" y="22225"/>
            <a:ext cx="5514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 dirty="0">
                <a:solidFill>
                  <a:srgbClr val="FFFF00"/>
                </a:solidFill>
                <a:ea typeface="華康儷楷書" pitchFamily="65" charset="-120"/>
              </a:rPr>
              <a:t>河海工程學系課程分類圖</a:t>
            </a:r>
            <a:r>
              <a:rPr lang="en-US" altLang="zh-TW" sz="1200" dirty="0">
                <a:solidFill>
                  <a:srgbClr val="FFFF00"/>
                </a:solidFill>
                <a:ea typeface="華康儷楷書" pitchFamily="65" charset="-120"/>
              </a:rPr>
              <a:t>-</a:t>
            </a:r>
            <a:r>
              <a:rPr lang="zh-TW" altLang="en-US" sz="1200" dirty="0">
                <a:solidFill>
                  <a:srgbClr val="FFFF00"/>
                </a:solidFill>
                <a:ea typeface="華康儷楷書" pitchFamily="65" charset="-120"/>
              </a:rPr>
              <a:t>水土保持技師</a:t>
            </a:r>
          </a:p>
        </p:txBody>
      </p:sp>
      <p:grpSp>
        <p:nvGrpSpPr>
          <p:cNvPr id="62488" name="Group 24"/>
          <p:cNvGrpSpPr>
            <a:grpSpLocks/>
          </p:cNvGrpSpPr>
          <p:nvPr/>
        </p:nvGrpSpPr>
        <p:grpSpPr bwMode="auto">
          <a:xfrm>
            <a:off x="1431925" y="1196975"/>
            <a:ext cx="647700" cy="323850"/>
            <a:chOff x="1264" y="292"/>
            <a:chExt cx="487" cy="227"/>
          </a:xfrm>
        </p:grpSpPr>
        <p:sp>
          <p:nvSpPr>
            <p:cNvPr id="62829" name="Rectangle 2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830" name="Line 2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31" name="Text Box 2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1R(3,3)</a:t>
              </a:r>
            </a:p>
          </p:txBody>
        </p:sp>
        <p:sp>
          <p:nvSpPr>
            <p:cNvPr id="62832" name="Text Box 2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微積分</a:t>
              </a:r>
            </a:p>
          </p:txBody>
        </p:sp>
      </p:grpSp>
      <p:grpSp>
        <p:nvGrpSpPr>
          <p:cNvPr id="62489" name="Group 29"/>
          <p:cNvGrpSpPr>
            <a:grpSpLocks/>
          </p:cNvGrpSpPr>
          <p:nvPr/>
        </p:nvGrpSpPr>
        <p:grpSpPr bwMode="auto">
          <a:xfrm>
            <a:off x="746125" y="422275"/>
            <a:ext cx="647700" cy="323850"/>
            <a:chOff x="648" y="196"/>
            <a:chExt cx="487" cy="219"/>
          </a:xfrm>
        </p:grpSpPr>
        <p:sp>
          <p:nvSpPr>
            <p:cNvPr id="62825" name="Rectangle 30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62826" name="Line 31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2827" name="Text Box 32"/>
            <p:cNvSpPr txBox="1">
              <a:spLocks noChangeArrowheads="1"/>
            </p:cNvSpPr>
            <p:nvPr/>
          </p:nvSpPr>
          <p:spPr bwMode="auto">
            <a:xfrm>
              <a:off x="716" y="204"/>
              <a:ext cx="35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1R(1,1)X0</a:t>
              </a:r>
            </a:p>
          </p:txBody>
        </p:sp>
        <p:sp>
          <p:nvSpPr>
            <p:cNvPr id="62828" name="Text Box 33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工程圖學及電腦繪圖</a:t>
              </a:r>
            </a:p>
          </p:txBody>
        </p:sp>
      </p:grpSp>
      <p:sp>
        <p:nvSpPr>
          <p:cNvPr id="62490" name="Rectangle 34"/>
          <p:cNvSpPr>
            <a:spLocks noChangeArrowheads="1"/>
          </p:cNvSpPr>
          <p:nvPr/>
        </p:nvSpPr>
        <p:spPr bwMode="auto">
          <a:xfrm>
            <a:off x="746125" y="793750"/>
            <a:ext cx="644525" cy="323850"/>
          </a:xfrm>
          <a:prstGeom prst="rect">
            <a:avLst/>
          </a:prstGeom>
          <a:solidFill>
            <a:srgbClr val="CCFFFF">
              <a:alpha val="52156"/>
            </a:srgbClr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491" name="Line 35"/>
          <p:cNvSpPr>
            <a:spLocks noChangeShapeType="1"/>
          </p:cNvSpPr>
          <p:nvPr/>
        </p:nvSpPr>
        <p:spPr bwMode="auto">
          <a:xfrm>
            <a:off x="746125" y="912813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492" name="Text Box 36"/>
          <p:cNvSpPr txBox="1">
            <a:spLocks noChangeArrowheads="1"/>
          </p:cNvSpPr>
          <p:nvPr/>
        </p:nvSpPr>
        <p:spPr bwMode="auto">
          <a:xfrm>
            <a:off x="857250" y="80486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1R(2,2)X1</a:t>
            </a:r>
          </a:p>
        </p:txBody>
      </p:sp>
      <p:sp>
        <p:nvSpPr>
          <p:cNvPr id="62493" name="Text Box 37"/>
          <p:cNvSpPr txBox="1">
            <a:spLocks noChangeArrowheads="1"/>
          </p:cNvSpPr>
          <p:nvPr/>
        </p:nvSpPr>
        <p:spPr bwMode="auto">
          <a:xfrm>
            <a:off x="792163" y="94615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測量學與實習</a:t>
            </a:r>
          </a:p>
        </p:txBody>
      </p:sp>
      <p:grpSp>
        <p:nvGrpSpPr>
          <p:cNvPr id="62494" name="Group 38"/>
          <p:cNvGrpSpPr>
            <a:grpSpLocks/>
          </p:cNvGrpSpPr>
          <p:nvPr/>
        </p:nvGrpSpPr>
        <p:grpSpPr bwMode="auto">
          <a:xfrm>
            <a:off x="1435100" y="809625"/>
            <a:ext cx="647700" cy="323850"/>
            <a:chOff x="648" y="196"/>
            <a:chExt cx="487" cy="219"/>
          </a:xfrm>
        </p:grpSpPr>
        <p:sp>
          <p:nvSpPr>
            <p:cNvPr id="62821" name="Rectangle 39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822" name="Line 40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23" name="Text Box 41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1R(2,2)X1</a:t>
              </a:r>
            </a:p>
          </p:txBody>
        </p:sp>
        <p:sp>
          <p:nvSpPr>
            <p:cNvPr id="62824" name="Text Box 42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普通物理與實驗</a:t>
              </a:r>
            </a:p>
          </p:txBody>
        </p:sp>
      </p:grpSp>
      <p:grpSp>
        <p:nvGrpSpPr>
          <p:cNvPr id="62495" name="Group 43"/>
          <p:cNvGrpSpPr>
            <a:grpSpLocks/>
          </p:cNvGrpSpPr>
          <p:nvPr/>
        </p:nvGrpSpPr>
        <p:grpSpPr bwMode="auto">
          <a:xfrm>
            <a:off x="739775" y="1187450"/>
            <a:ext cx="647700" cy="323850"/>
            <a:chOff x="1264" y="292"/>
            <a:chExt cx="487" cy="227"/>
          </a:xfrm>
        </p:grpSpPr>
        <p:sp>
          <p:nvSpPr>
            <p:cNvPr id="62817" name="Rectangle 44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818" name="Line 45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19" name="Text Box 46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QS(2,0)</a:t>
              </a:r>
            </a:p>
          </p:txBody>
        </p:sp>
        <p:sp>
          <p:nvSpPr>
            <p:cNvPr id="62820" name="Text Box 47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河海工程概論</a:t>
              </a:r>
            </a:p>
          </p:txBody>
        </p:sp>
      </p:grpSp>
      <p:grpSp>
        <p:nvGrpSpPr>
          <p:cNvPr id="62496" name="Group 48"/>
          <p:cNvGrpSpPr>
            <a:grpSpLocks/>
          </p:cNvGrpSpPr>
          <p:nvPr/>
        </p:nvGrpSpPr>
        <p:grpSpPr bwMode="auto">
          <a:xfrm>
            <a:off x="1431925" y="415925"/>
            <a:ext cx="647700" cy="323850"/>
            <a:chOff x="648" y="196"/>
            <a:chExt cx="487" cy="219"/>
          </a:xfrm>
        </p:grpSpPr>
        <p:sp>
          <p:nvSpPr>
            <p:cNvPr id="62813" name="Rectangle 49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814" name="Line 50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15" name="Text Box 51"/>
            <p:cNvSpPr txBox="1">
              <a:spLocks noChangeArrowheads="1"/>
            </p:cNvSpPr>
            <p:nvPr/>
          </p:nvSpPr>
          <p:spPr bwMode="auto">
            <a:xfrm>
              <a:off x="716" y="204"/>
              <a:ext cx="35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1S(2,1)</a:t>
              </a:r>
            </a:p>
          </p:txBody>
        </p:sp>
        <p:sp>
          <p:nvSpPr>
            <p:cNvPr id="62816" name="Text Box 52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700">
                  <a:ea typeface="華康中圓體" pitchFamily="49" charset="-120"/>
                </a:rPr>
                <a:t>Matlab</a:t>
              </a:r>
              <a:r>
                <a:rPr lang="zh-TW" altLang="en-US" sz="700">
                  <a:ea typeface="華康中圓體" pitchFamily="49" charset="-120"/>
                </a:rPr>
                <a:t>程式設計與應用</a:t>
              </a:r>
            </a:p>
          </p:txBody>
        </p:sp>
      </p:grpSp>
      <p:sp>
        <p:nvSpPr>
          <p:cNvPr id="62497" name="Rectangle 53"/>
          <p:cNvSpPr>
            <a:spLocks noChangeArrowheads="1"/>
          </p:cNvSpPr>
          <p:nvPr/>
        </p:nvSpPr>
        <p:spPr bwMode="auto">
          <a:xfrm>
            <a:off x="2867025" y="1619250"/>
            <a:ext cx="644525" cy="323850"/>
          </a:xfrm>
          <a:prstGeom prst="rect">
            <a:avLst/>
          </a:prstGeom>
          <a:solidFill>
            <a:srgbClr val="C0C0C0">
              <a:alpha val="50195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498" name="Line 54"/>
          <p:cNvSpPr>
            <a:spLocks noChangeShapeType="1"/>
          </p:cNvSpPr>
          <p:nvPr/>
        </p:nvSpPr>
        <p:spPr bwMode="auto">
          <a:xfrm>
            <a:off x="2867025" y="1738313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499" name="Text Box 55"/>
          <p:cNvSpPr txBox="1">
            <a:spLocks noChangeArrowheads="1"/>
          </p:cNvSpPr>
          <p:nvPr/>
        </p:nvSpPr>
        <p:spPr bwMode="auto">
          <a:xfrm>
            <a:off x="2978150" y="163036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2R(2,0)X1</a:t>
            </a:r>
          </a:p>
        </p:txBody>
      </p:sp>
      <p:sp>
        <p:nvSpPr>
          <p:cNvPr id="62500" name="Text Box 56"/>
          <p:cNvSpPr txBox="1">
            <a:spLocks noChangeArrowheads="1"/>
          </p:cNvSpPr>
          <p:nvPr/>
        </p:nvSpPr>
        <p:spPr bwMode="auto">
          <a:xfrm>
            <a:off x="2913063" y="1749425"/>
            <a:ext cx="539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工程材料學與實習</a:t>
            </a:r>
          </a:p>
        </p:txBody>
      </p:sp>
      <p:grpSp>
        <p:nvGrpSpPr>
          <p:cNvPr id="62501" name="Group 57"/>
          <p:cNvGrpSpPr>
            <a:grpSpLocks/>
          </p:cNvGrpSpPr>
          <p:nvPr/>
        </p:nvGrpSpPr>
        <p:grpSpPr bwMode="auto">
          <a:xfrm>
            <a:off x="2873375" y="431800"/>
            <a:ext cx="647700" cy="323850"/>
            <a:chOff x="1264" y="292"/>
            <a:chExt cx="487" cy="227"/>
          </a:xfrm>
        </p:grpSpPr>
        <p:sp>
          <p:nvSpPr>
            <p:cNvPr id="62809" name="Rectangle 5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810" name="Line 5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11" name="Text Box 6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2R(3,3)</a:t>
              </a:r>
            </a:p>
          </p:txBody>
        </p:sp>
        <p:sp>
          <p:nvSpPr>
            <p:cNvPr id="62812" name="Text Box 6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工程數學</a:t>
              </a:r>
            </a:p>
          </p:txBody>
        </p:sp>
      </p:grpSp>
      <p:grpSp>
        <p:nvGrpSpPr>
          <p:cNvPr id="62502" name="Group 62"/>
          <p:cNvGrpSpPr>
            <a:grpSpLocks/>
          </p:cNvGrpSpPr>
          <p:nvPr/>
        </p:nvGrpSpPr>
        <p:grpSpPr bwMode="auto">
          <a:xfrm>
            <a:off x="1774825" y="1628775"/>
            <a:ext cx="647700" cy="323850"/>
            <a:chOff x="1264" y="292"/>
            <a:chExt cx="487" cy="227"/>
          </a:xfrm>
        </p:grpSpPr>
        <p:sp>
          <p:nvSpPr>
            <p:cNvPr id="62805" name="Rectangle 6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806" name="Line 6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07" name="Text Box 6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1R(0,3)</a:t>
              </a:r>
            </a:p>
          </p:txBody>
        </p:sp>
        <p:sp>
          <p:nvSpPr>
            <p:cNvPr id="62808" name="Text Box 6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靜力學</a:t>
              </a:r>
            </a:p>
          </p:txBody>
        </p:sp>
      </p:grpSp>
      <p:sp>
        <p:nvSpPr>
          <p:cNvPr id="62503" name="Rectangle 67"/>
          <p:cNvSpPr>
            <a:spLocks noChangeArrowheads="1"/>
          </p:cNvSpPr>
          <p:nvPr/>
        </p:nvSpPr>
        <p:spPr bwMode="auto">
          <a:xfrm>
            <a:off x="3686175" y="1612900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504" name="Line 68"/>
          <p:cNvSpPr>
            <a:spLocks noChangeShapeType="1"/>
          </p:cNvSpPr>
          <p:nvPr/>
        </p:nvSpPr>
        <p:spPr bwMode="auto">
          <a:xfrm>
            <a:off x="3686175" y="1731963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05" name="Text Box 69"/>
          <p:cNvSpPr txBox="1">
            <a:spLocks noChangeArrowheads="1"/>
          </p:cNvSpPr>
          <p:nvPr/>
        </p:nvSpPr>
        <p:spPr bwMode="auto">
          <a:xfrm>
            <a:off x="3797300" y="162401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2R(0,3)</a:t>
            </a:r>
          </a:p>
        </p:txBody>
      </p:sp>
      <p:sp>
        <p:nvSpPr>
          <p:cNvPr id="62506" name="Text Box 70"/>
          <p:cNvSpPr txBox="1">
            <a:spLocks noChangeArrowheads="1"/>
          </p:cNvSpPr>
          <p:nvPr/>
        </p:nvSpPr>
        <p:spPr bwMode="auto">
          <a:xfrm>
            <a:off x="3732213" y="176530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材料力學</a:t>
            </a:r>
          </a:p>
        </p:txBody>
      </p:sp>
      <p:sp>
        <p:nvSpPr>
          <p:cNvPr id="62507" name="Rectangle 71"/>
          <p:cNvSpPr>
            <a:spLocks noChangeArrowheads="1"/>
          </p:cNvSpPr>
          <p:nvPr/>
        </p:nvSpPr>
        <p:spPr bwMode="auto">
          <a:xfrm>
            <a:off x="3721100" y="431800"/>
            <a:ext cx="644525" cy="323850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508" name="Line 72"/>
          <p:cNvSpPr>
            <a:spLocks noChangeShapeType="1"/>
          </p:cNvSpPr>
          <p:nvPr/>
        </p:nvSpPr>
        <p:spPr bwMode="auto">
          <a:xfrm>
            <a:off x="3721100" y="550863"/>
            <a:ext cx="6477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09" name="Text Box 73"/>
          <p:cNvSpPr txBox="1">
            <a:spLocks noChangeArrowheads="1"/>
          </p:cNvSpPr>
          <p:nvPr/>
        </p:nvSpPr>
        <p:spPr bwMode="auto">
          <a:xfrm>
            <a:off x="3832225" y="44291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2R(3,X1)</a:t>
            </a:r>
          </a:p>
        </p:txBody>
      </p:sp>
      <p:sp>
        <p:nvSpPr>
          <p:cNvPr id="62510" name="Text Box 74"/>
          <p:cNvSpPr txBox="1">
            <a:spLocks noChangeArrowheads="1"/>
          </p:cNvSpPr>
          <p:nvPr/>
        </p:nvSpPr>
        <p:spPr bwMode="auto">
          <a:xfrm>
            <a:off x="3767138" y="561975"/>
            <a:ext cx="539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流體力學與實驗</a:t>
            </a:r>
          </a:p>
        </p:txBody>
      </p:sp>
      <p:sp>
        <p:nvSpPr>
          <p:cNvPr id="62511" name="Rectangle 75"/>
          <p:cNvSpPr>
            <a:spLocks noChangeArrowheads="1"/>
          </p:cNvSpPr>
          <p:nvPr/>
        </p:nvSpPr>
        <p:spPr bwMode="auto">
          <a:xfrm>
            <a:off x="2860675" y="2847975"/>
            <a:ext cx="644525" cy="323850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512" name="Line 76"/>
          <p:cNvSpPr>
            <a:spLocks noChangeShapeType="1"/>
          </p:cNvSpPr>
          <p:nvPr/>
        </p:nvSpPr>
        <p:spPr bwMode="auto">
          <a:xfrm>
            <a:off x="2860675" y="2967038"/>
            <a:ext cx="6477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13" name="Text Box 77"/>
          <p:cNvSpPr txBox="1">
            <a:spLocks noChangeArrowheads="1"/>
          </p:cNvSpPr>
          <p:nvPr/>
        </p:nvSpPr>
        <p:spPr bwMode="auto">
          <a:xfrm>
            <a:off x="2971800" y="2859088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2R(0,3)</a:t>
            </a:r>
          </a:p>
        </p:txBody>
      </p:sp>
      <p:sp>
        <p:nvSpPr>
          <p:cNvPr id="62514" name="Text Box 78"/>
          <p:cNvSpPr txBox="1">
            <a:spLocks noChangeArrowheads="1"/>
          </p:cNvSpPr>
          <p:nvPr/>
        </p:nvSpPr>
        <p:spPr bwMode="auto">
          <a:xfrm>
            <a:off x="2906713" y="3000375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水文學</a:t>
            </a:r>
          </a:p>
        </p:txBody>
      </p:sp>
      <p:grpSp>
        <p:nvGrpSpPr>
          <p:cNvPr id="62515" name="Group 79"/>
          <p:cNvGrpSpPr>
            <a:grpSpLocks/>
          </p:cNvGrpSpPr>
          <p:nvPr/>
        </p:nvGrpSpPr>
        <p:grpSpPr bwMode="auto">
          <a:xfrm>
            <a:off x="2854325" y="5934075"/>
            <a:ext cx="647700" cy="323850"/>
            <a:chOff x="1264" y="292"/>
            <a:chExt cx="487" cy="227"/>
          </a:xfrm>
        </p:grpSpPr>
        <p:sp>
          <p:nvSpPr>
            <p:cNvPr id="62801" name="Rectangle 80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802" name="Line 81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03" name="Text Box 82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62804" name="Text Box 83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工程統計學</a:t>
              </a:r>
            </a:p>
          </p:txBody>
        </p:sp>
      </p:grpSp>
      <p:grpSp>
        <p:nvGrpSpPr>
          <p:cNvPr id="62516" name="Group 84"/>
          <p:cNvGrpSpPr>
            <a:grpSpLocks/>
          </p:cNvGrpSpPr>
          <p:nvPr/>
        </p:nvGrpSpPr>
        <p:grpSpPr bwMode="auto">
          <a:xfrm>
            <a:off x="3629025" y="5940425"/>
            <a:ext cx="647700" cy="323850"/>
            <a:chOff x="1264" y="292"/>
            <a:chExt cx="487" cy="227"/>
          </a:xfrm>
        </p:grpSpPr>
        <p:sp>
          <p:nvSpPr>
            <p:cNvPr id="62797" name="Rectangle 8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98" name="Line 8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99" name="Text Box 8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2S(0,2)</a:t>
              </a:r>
            </a:p>
          </p:txBody>
        </p:sp>
        <p:sp>
          <p:nvSpPr>
            <p:cNvPr id="62800" name="Text Box 8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經濟學概論</a:t>
              </a:r>
            </a:p>
          </p:txBody>
        </p:sp>
      </p:grpSp>
      <p:grpSp>
        <p:nvGrpSpPr>
          <p:cNvPr id="62517" name="Group 89"/>
          <p:cNvGrpSpPr>
            <a:grpSpLocks/>
          </p:cNvGrpSpPr>
          <p:nvPr/>
        </p:nvGrpSpPr>
        <p:grpSpPr bwMode="auto">
          <a:xfrm>
            <a:off x="2873375" y="2009775"/>
            <a:ext cx="647700" cy="323850"/>
            <a:chOff x="1264" y="292"/>
            <a:chExt cx="487" cy="227"/>
          </a:xfrm>
        </p:grpSpPr>
        <p:sp>
          <p:nvSpPr>
            <p:cNvPr id="62793" name="Rectangle 90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94" name="Line 91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95" name="Text Box 92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62796" name="Text Box 93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動力學</a:t>
              </a:r>
            </a:p>
          </p:txBody>
        </p:sp>
      </p:grpSp>
      <p:grpSp>
        <p:nvGrpSpPr>
          <p:cNvPr id="62518" name="Group 94"/>
          <p:cNvGrpSpPr>
            <a:grpSpLocks/>
          </p:cNvGrpSpPr>
          <p:nvPr/>
        </p:nvGrpSpPr>
        <p:grpSpPr bwMode="auto">
          <a:xfrm>
            <a:off x="3683000" y="2016125"/>
            <a:ext cx="647700" cy="323850"/>
            <a:chOff x="648" y="196"/>
            <a:chExt cx="487" cy="219"/>
          </a:xfrm>
        </p:grpSpPr>
        <p:sp>
          <p:nvSpPr>
            <p:cNvPr id="62789" name="Rectangle 95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90" name="Line 96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91" name="Text Box 97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2S(2,0)</a:t>
              </a:r>
            </a:p>
          </p:txBody>
        </p:sp>
        <p:sp>
          <p:nvSpPr>
            <p:cNvPr id="62792" name="Text Box 98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混凝土品質控制</a:t>
              </a:r>
            </a:p>
          </p:txBody>
        </p:sp>
      </p:grpSp>
      <p:sp>
        <p:nvSpPr>
          <p:cNvPr id="62519" name="Rectangle 99"/>
          <p:cNvSpPr>
            <a:spLocks noChangeArrowheads="1"/>
          </p:cNvSpPr>
          <p:nvPr/>
        </p:nvSpPr>
        <p:spPr bwMode="auto">
          <a:xfrm>
            <a:off x="2860675" y="6397625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520" name="Line 100"/>
          <p:cNvSpPr>
            <a:spLocks noChangeShapeType="1"/>
          </p:cNvSpPr>
          <p:nvPr/>
        </p:nvSpPr>
        <p:spPr bwMode="auto">
          <a:xfrm>
            <a:off x="2860675" y="6516688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21" name="Text Box 101"/>
          <p:cNvSpPr txBox="1">
            <a:spLocks noChangeArrowheads="1"/>
          </p:cNvSpPr>
          <p:nvPr/>
        </p:nvSpPr>
        <p:spPr bwMode="auto">
          <a:xfrm>
            <a:off x="2971800" y="6408738"/>
            <a:ext cx="422275" cy="106362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2S(3,0)</a:t>
            </a:r>
          </a:p>
        </p:txBody>
      </p:sp>
      <p:sp>
        <p:nvSpPr>
          <p:cNvPr id="62522" name="Text Box 102"/>
          <p:cNvSpPr txBox="1">
            <a:spLocks noChangeArrowheads="1"/>
          </p:cNvSpPr>
          <p:nvPr/>
        </p:nvSpPr>
        <p:spPr bwMode="auto">
          <a:xfrm>
            <a:off x="2908300" y="6550025"/>
            <a:ext cx="538163" cy="106363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運輸工程</a:t>
            </a:r>
          </a:p>
        </p:txBody>
      </p:sp>
      <p:grpSp>
        <p:nvGrpSpPr>
          <p:cNvPr id="62523" name="Group 103"/>
          <p:cNvGrpSpPr>
            <a:grpSpLocks/>
          </p:cNvGrpSpPr>
          <p:nvPr/>
        </p:nvGrpSpPr>
        <p:grpSpPr bwMode="auto">
          <a:xfrm>
            <a:off x="3749675" y="4816475"/>
            <a:ext cx="647700" cy="323850"/>
            <a:chOff x="1264" y="292"/>
            <a:chExt cx="487" cy="227"/>
          </a:xfrm>
        </p:grpSpPr>
        <p:sp>
          <p:nvSpPr>
            <p:cNvPr id="62785" name="Rectangle 104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86" name="Line 105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87" name="Text Box 106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2S(0,3)</a:t>
              </a:r>
            </a:p>
          </p:txBody>
        </p:sp>
        <p:sp>
          <p:nvSpPr>
            <p:cNvPr id="62788" name="Text Box 107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中等流體力學</a:t>
              </a:r>
            </a:p>
          </p:txBody>
        </p:sp>
      </p:grpSp>
      <p:grpSp>
        <p:nvGrpSpPr>
          <p:cNvPr id="62524" name="Group 108"/>
          <p:cNvGrpSpPr>
            <a:grpSpLocks/>
          </p:cNvGrpSpPr>
          <p:nvPr/>
        </p:nvGrpSpPr>
        <p:grpSpPr bwMode="auto">
          <a:xfrm>
            <a:off x="3679825" y="2841625"/>
            <a:ext cx="647700" cy="323850"/>
            <a:chOff x="1264" y="292"/>
            <a:chExt cx="487" cy="227"/>
          </a:xfrm>
        </p:grpSpPr>
        <p:sp>
          <p:nvSpPr>
            <p:cNvPr id="62781" name="Rectangle 109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82" name="Line 110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83" name="Text Box 111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2S(0,2)</a:t>
              </a:r>
            </a:p>
          </p:txBody>
        </p:sp>
        <p:sp>
          <p:nvSpPr>
            <p:cNvPr id="62784" name="Text Box 112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水資源概論</a:t>
              </a:r>
            </a:p>
          </p:txBody>
        </p:sp>
      </p:grpSp>
      <p:sp>
        <p:nvSpPr>
          <p:cNvPr id="62525" name="Line 113"/>
          <p:cNvSpPr>
            <a:spLocks noChangeShapeType="1"/>
          </p:cNvSpPr>
          <p:nvPr/>
        </p:nvSpPr>
        <p:spPr bwMode="auto">
          <a:xfrm>
            <a:off x="2076450" y="971550"/>
            <a:ext cx="558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26" name="Line 114"/>
          <p:cNvSpPr>
            <a:spLocks noChangeShapeType="1"/>
          </p:cNvSpPr>
          <p:nvPr/>
        </p:nvSpPr>
        <p:spPr bwMode="auto">
          <a:xfrm>
            <a:off x="2628900" y="958850"/>
            <a:ext cx="0" cy="850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27" name="Line 115"/>
          <p:cNvSpPr>
            <a:spLocks noChangeShapeType="1"/>
          </p:cNvSpPr>
          <p:nvPr/>
        </p:nvSpPr>
        <p:spPr bwMode="auto">
          <a:xfrm>
            <a:off x="2628900" y="1809750"/>
            <a:ext cx="247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28" name="Line 116"/>
          <p:cNvSpPr>
            <a:spLocks noChangeShapeType="1"/>
          </p:cNvSpPr>
          <p:nvPr/>
        </p:nvSpPr>
        <p:spPr bwMode="auto">
          <a:xfrm>
            <a:off x="2063750" y="1397000"/>
            <a:ext cx="736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29" name="Line 117"/>
          <p:cNvSpPr>
            <a:spLocks noChangeShapeType="1"/>
          </p:cNvSpPr>
          <p:nvPr/>
        </p:nvSpPr>
        <p:spPr bwMode="auto">
          <a:xfrm flipV="1">
            <a:off x="2800350" y="628650"/>
            <a:ext cx="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30" name="Line 118"/>
          <p:cNvSpPr>
            <a:spLocks noChangeShapeType="1"/>
          </p:cNvSpPr>
          <p:nvPr/>
        </p:nvSpPr>
        <p:spPr bwMode="auto">
          <a:xfrm>
            <a:off x="2794000" y="628650"/>
            <a:ext cx="84138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31" name="Line 119"/>
          <p:cNvSpPr>
            <a:spLocks noChangeShapeType="1"/>
          </p:cNvSpPr>
          <p:nvPr/>
        </p:nvSpPr>
        <p:spPr bwMode="auto">
          <a:xfrm>
            <a:off x="2419350" y="1847850"/>
            <a:ext cx="2603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32" name="Line 120"/>
          <p:cNvSpPr>
            <a:spLocks noChangeShapeType="1"/>
          </p:cNvSpPr>
          <p:nvPr/>
        </p:nvSpPr>
        <p:spPr bwMode="auto">
          <a:xfrm>
            <a:off x="2679700" y="1841500"/>
            <a:ext cx="0" cy="393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33" name="Line 121"/>
          <p:cNvSpPr>
            <a:spLocks noChangeShapeType="1"/>
          </p:cNvSpPr>
          <p:nvPr/>
        </p:nvSpPr>
        <p:spPr bwMode="auto">
          <a:xfrm>
            <a:off x="2686050" y="2228850"/>
            <a:ext cx="177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2534" name="Group 122"/>
          <p:cNvGrpSpPr>
            <a:grpSpLocks/>
          </p:cNvGrpSpPr>
          <p:nvPr/>
        </p:nvGrpSpPr>
        <p:grpSpPr bwMode="auto">
          <a:xfrm>
            <a:off x="2876550" y="1203325"/>
            <a:ext cx="647700" cy="323850"/>
            <a:chOff x="648" y="196"/>
            <a:chExt cx="487" cy="219"/>
          </a:xfrm>
        </p:grpSpPr>
        <p:sp>
          <p:nvSpPr>
            <p:cNvPr id="62777" name="Rectangle 123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62778" name="Line 124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2779" name="Text Box 125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2S(2,0)</a:t>
              </a:r>
            </a:p>
          </p:txBody>
        </p:sp>
        <p:sp>
          <p:nvSpPr>
            <p:cNvPr id="62780" name="Text Box 126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電腦在工程數學上之應用</a:t>
              </a:r>
            </a:p>
          </p:txBody>
        </p:sp>
      </p:grpSp>
      <p:sp>
        <p:nvSpPr>
          <p:cNvPr id="62535" name="Line 127"/>
          <p:cNvSpPr>
            <a:spLocks noChangeShapeType="1"/>
          </p:cNvSpPr>
          <p:nvPr/>
        </p:nvSpPr>
        <p:spPr bwMode="auto">
          <a:xfrm>
            <a:off x="3136900" y="742950"/>
            <a:ext cx="0" cy="469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2536" name="Group 128"/>
          <p:cNvGrpSpPr>
            <a:grpSpLocks/>
          </p:cNvGrpSpPr>
          <p:nvPr/>
        </p:nvGrpSpPr>
        <p:grpSpPr bwMode="auto">
          <a:xfrm>
            <a:off x="2854325" y="3235325"/>
            <a:ext cx="647700" cy="323850"/>
            <a:chOff x="1264" y="292"/>
            <a:chExt cx="487" cy="227"/>
          </a:xfrm>
        </p:grpSpPr>
        <p:sp>
          <p:nvSpPr>
            <p:cNvPr id="62773" name="Rectangle 129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74" name="Line 130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75" name="Text Box 131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62776" name="Text Box 132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環境工程化學</a:t>
              </a:r>
            </a:p>
          </p:txBody>
        </p:sp>
      </p:grpSp>
      <p:grpSp>
        <p:nvGrpSpPr>
          <p:cNvPr id="62537" name="Group 133"/>
          <p:cNvGrpSpPr>
            <a:grpSpLocks/>
          </p:cNvGrpSpPr>
          <p:nvPr/>
        </p:nvGrpSpPr>
        <p:grpSpPr bwMode="auto">
          <a:xfrm>
            <a:off x="2886075" y="4835525"/>
            <a:ext cx="647700" cy="323850"/>
            <a:chOff x="1264" y="292"/>
            <a:chExt cx="487" cy="227"/>
          </a:xfrm>
        </p:grpSpPr>
        <p:sp>
          <p:nvSpPr>
            <p:cNvPr id="62769" name="Rectangle 134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70" name="Line 135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71" name="Text Box 136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2S(0,2)</a:t>
              </a:r>
            </a:p>
          </p:txBody>
        </p:sp>
        <p:sp>
          <p:nvSpPr>
            <p:cNvPr id="62772" name="Text Box 137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海洋物理概論</a:t>
              </a:r>
            </a:p>
          </p:txBody>
        </p:sp>
      </p:grpSp>
      <p:grpSp>
        <p:nvGrpSpPr>
          <p:cNvPr id="62538" name="Group 138"/>
          <p:cNvGrpSpPr>
            <a:grpSpLocks/>
          </p:cNvGrpSpPr>
          <p:nvPr/>
        </p:nvGrpSpPr>
        <p:grpSpPr bwMode="auto">
          <a:xfrm>
            <a:off x="3679825" y="3222625"/>
            <a:ext cx="647700" cy="323850"/>
            <a:chOff x="1264" y="292"/>
            <a:chExt cx="487" cy="227"/>
          </a:xfrm>
        </p:grpSpPr>
        <p:sp>
          <p:nvSpPr>
            <p:cNvPr id="62765" name="Rectangle 139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66" name="Line 140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67" name="Text Box 141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2S(0,3)</a:t>
              </a:r>
            </a:p>
          </p:txBody>
        </p:sp>
        <p:sp>
          <p:nvSpPr>
            <p:cNvPr id="62768" name="Text Box 142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環境工程</a:t>
              </a:r>
            </a:p>
          </p:txBody>
        </p:sp>
      </p:grpSp>
      <p:sp>
        <p:nvSpPr>
          <p:cNvPr id="62539" name="Line 143"/>
          <p:cNvSpPr>
            <a:spLocks noChangeShapeType="1"/>
          </p:cNvSpPr>
          <p:nvPr/>
        </p:nvSpPr>
        <p:spPr bwMode="auto">
          <a:xfrm>
            <a:off x="3632200" y="615950"/>
            <a:ext cx="825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40" name="Line 144"/>
          <p:cNvSpPr>
            <a:spLocks noChangeShapeType="1"/>
          </p:cNvSpPr>
          <p:nvPr/>
        </p:nvSpPr>
        <p:spPr bwMode="auto">
          <a:xfrm>
            <a:off x="3625850" y="609600"/>
            <a:ext cx="0" cy="44259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41" name="Line 145"/>
          <p:cNvSpPr>
            <a:spLocks noChangeShapeType="1"/>
          </p:cNvSpPr>
          <p:nvPr/>
        </p:nvSpPr>
        <p:spPr bwMode="auto">
          <a:xfrm>
            <a:off x="3625850" y="5035550"/>
            <a:ext cx="120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42" name="Rectangle 146"/>
          <p:cNvSpPr>
            <a:spLocks noChangeArrowheads="1"/>
          </p:cNvSpPr>
          <p:nvPr/>
        </p:nvSpPr>
        <p:spPr bwMode="auto">
          <a:xfrm>
            <a:off x="4630738" y="4005263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543" name="Line 147"/>
          <p:cNvSpPr>
            <a:spLocks noChangeShapeType="1"/>
          </p:cNvSpPr>
          <p:nvPr/>
        </p:nvSpPr>
        <p:spPr bwMode="auto">
          <a:xfrm>
            <a:off x="4630738" y="4124325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44" name="Text Box 148"/>
          <p:cNvSpPr txBox="1">
            <a:spLocks noChangeArrowheads="1"/>
          </p:cNvSpPr>
          <p:nvPr/>
        </p:nvSpPr>
        <p:spPr bwMode="auto">
          <a:xfrm>
            <a:off x="4741863" y="4016375"/>
            <a:ext cx="42227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3R(3,0)X1</a:t>
            </a:r>
          </a:p>
        </p:txBody>
      </p:sp>
      <p:sp>
        <p:nvSpPr>
          <p:cNvPr id="62545" name="Text Box 149"/>
          <p:cNvSpPr txBox="1">
            <a:spLocks noChangeArrowheads="1"/>
          </p:cNvSpPr>
          <p:nvPr/>
        </p:nvSpPr>
        <p:spPr bwMode="auto">
          <a:xfrm>
            <a:off x="4676775" y="4135438"/>
            <a:ext cx="539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土壤力學與實驗</a:t>
            </a:r>
          </a:p>
        </p:txBody>
      </p:sp>
      <p:grpSp>
        <p:nvGrpSpPr>
          <p:cNvPr id="62546" name="Group 150"/>
          <p:cNvGrpSpPr>
            <a:grpSpLocks/>
          </p:cNvGrpSpPr>
          <p:nvPr/>
        </p:nvGrpSpPr>
        <p:grpSpPr bwMode="auto">
          <a:xfrm>
            <a:off x="4598988" y="4838700"/>
            <a:ext cx="647700" cy="323850"/>
            <a:chOff x="1264" y="292"/>
            <a:chExt cx="487" cy="227"/>
          </a:xfrm>
        </p:grpSpPr>
        <p:sp>
          <p:nvSpPr>
            <p:cNvPr id="62761" name="Rectangle 15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62" name="Line 15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63" name="Text Box 15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3R(2,0)</a:t>
              </a:r>
            </a:p>
          </p:txBody>
        </p:sp>
        <p:sp>
          <p:nvSpPr>
            <p:cNvPr id="62764" name="Text Box 15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海岸水力學</a:t>
              </a:r>
            </a:p>
          </p:txBody>
        </p:sp>
      </p:grpSp>
      <p:sp>
        <p:nvSpPr>
          <p:cNvPr id="62547" name="Rectangle 155"/>
          <p:cNvSpPr>
            <a:spLocks noChangeArrowheads="1"/>
          </p:cNvSpPr>
          <p:nvPr/>
        </p:nvSpPr>
        <p:spPr bwMode="auto">
          <a:xfrm>
            <a:off x="4605338" y="5200650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548" name="Line 156"/>
          <p:cNvSpPr>
            <a:spLocks noChangeShapeType="1"/>
          </p:cNvSpPr>
          <p:nvPr/>
        </p:nvSpPr>
        <p:spPr bwMode="auto">
          <a:xfrm>
            <a:off x="4605338" y="5319713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49" name="Text Box 157"/>
          <p:cNvSpPr txBox="1">
            <a:spLocks noChangeArrowheads="1"/>
          </p:cNvSpPr>
          <p:nvPr/>
        </p:nvSpPr>
        <p:spPr bwMode="auto">
          <a:xfrm>
            <a:off x="4716463" y="521176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3R(2,0)</a:t>
            </a:r>
          </a:p>
        </p:txBody>
      </p:sp>
      <p:sp>
        <p:nvSpPr>
          <p:cNvPr id="62550" name="Text Box 158"/>
          <p:cNvSpPr txBox="1">
            <a:spLocks noChangeArrowheads="1"/>
          </p:cNvSpPr>
          <p:nvPr/>
        </p:nvSpPr>
        <p:spPr bwMode="auto">
          <a:xfrm>
            <a:off x="4651375" y="535305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700">
                <a:ea typeface="華康中圓體" pitchFamily="49" charset="-120"/>
              </a:rPr>
              <a:t>渠道水</a:t>
            </a:r>
            <a:r>
              <a:rPr lang="zh-TW" altLang="en-US" sz="700">
                <a:ea typeface="華康中圓體" pitchFamily="49" charset="-120"/>
              </a:rPr>
              <a:t>力學</a:t>
            </a:r>
          </a:p>
        </p:txBody>
      </p:sp>
      <p:sp>
        <p:nvSpPr>
          <p:cNvPr id="62551" name="Rectangle 159"/>
          <p:cNvSpPr>
            <a:spLocks noChangeArrowheads="1"/>
          </p:cNvSpPr>
          <p:nvPr/>
        </p:nvSpPr>
        <p:spPr bwMode="auto">
          <a:xfrm>
            <a:off x="4606925" y="2413000"/>
            <a:ext cx="644525" cy="323850"/>
          </a:xfrm>
          <a:prstGeom prst="rect">
            <a:avLst/>
          </a:prstGeom>
          <a:solidFill>
            <a:srgbClr val="CCFFFF"/>
          </a:solidFill>
          <a:ln w="1587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552" name="Line 160"/>
          <p:cNvSpPr>
            <a:spLocks noChangeShapeType="1"/>
          </p:cNvSpPr>
          <p:nvPr/>
        </p:nvSpPr>
        <p:spPr bwMode="auto">
          <a:xfrm>
            <a:off x="4606925" y="2532063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53" name="Text Box 161"/>
          <p:cNvSpPr txBox="1">
            <a:spLocks noChangeArrowheads="1"/>
          </p:cNvSpPr>
          <p:nvPr/>
        </p:nvSpPr>
        <p:spPr bwMode="auto">
          <a:xfrm>
            <a:off x="4718050" y="2424113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3R(3,0)</a:t>
            </a:r>
          </a:p>
        </p:txBody>
      </p:sp>
      <p:sp>
        <p:nvSpPr>
          <p:cNvPr id="62554" name="Text Box 162"/>
          <p:cNvSpPr txBox="1">
            <a:spLocks noChangeArrowheads="1"/>
          </p:cNvSpPr>
          <p:nvPr/>
        </p:nvSpPr>
        <p:spPr bwMode="auto">
          <a:xfrm>
            <a:off x="4652963" y="2565400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結構學</a:t>
            </a:r>
          </a:p>
        </p:txBody>
      </p:sp>
      <p:sp>
        <p:nvSpPr>
          <p:cNvPr id="62555" name="Line 163"/>
          <p:cNvSpPr>
            <a:spLocks noChangeShapeType="1"/>
          </p:cNvSpPr>
          <p:nvPr/>
        </p:nvSpPr>
        <p:spPr bwMode="auto">
          <a:xfrm>
            <a:off x="2413000" y="1905000"/>
            <a:ext cx="2095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56" name="Line 164"/>
          <p:cNvSpPr>
            <a:spLocks noChangeShapeType="1"/>
          </p:cNvSpPr>
          <p:nvPr/>
        </p:nvSpPr>
        <p:spPr bwMode="auto">
          <a:xfrm>
            <a:off x="2616200" y="1911350"/>
            <a:ext cx="0" cy="6921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57" name="Line 165"/>
          <p:cNvSpPr>
            <a:spLocks noChangeShapeType="1"/>
          </p:cNvSpPr>
          <p:nvPr/>
        </p:nvSpPr>
        <p:spPr bwMode="auto">
          <a:xfrm>
            <a:off x="2609850" y="2609850"/>
            <a:ext cx="20002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58" name="Line 166"/>
          <p:cNvSpPr>
            <a:spLocks noChangeShapeType="1"/>
          </p:cNvSpPr>
          <p:nvPr/>
        </p:nvSpPr>
        <p:spPr bwMode="auto">
          <a:xfrm>
            <a:off x="4324350" y="1771650"/>
            <a:ext cx="152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59" name="Line 167"/>
          <p:cNvSpPr>
            <a:spLocks noChangeShapeType="1"/>
          </p:cNvSpPr>
          <p:nvPr/>
        </p:nvSpPr>
        <p:spPr bwMode="auto">
          <a:xfrm>
            <a:off x="4476750" y="1771650"/>
            <a:ext cx="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60" name="Line 168"/>
          <p:cNvSpPr>
            <a:spLocks noChangeShapeType="1"/>
          </p:cNvSpPr>
          <p:nvPr/>
        </p:nvSpPr>
        <p:spPr bwMode="auto">
          <a:xfrm>
            <a:off x="4470400" y="2540000"/>
            <a:ext cx="1333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2561" name="Group 169"/>
          <p:cNvGrpSpPr>
            <a:grpSpLocks/>
          </p:cNvGrpSpPr>
          <p:nvPr/>
        </p:nvGrpSpPr>
        <p:grpSpPr bwMode="auto">
          <a:xfrm>
            <a:off x="4613275" y="2867025"/>
            <a:ext cx="647700" cy="323850"/>
            <a:chOff x="1264" y="292"/>
            <a:chExt cx="487" cy="227"/>
          </a:xfrm>
        </p:grpSpPr>
        <p:sp>
          <p:nvSpPr>
            <p:cNvPr id="62757" name="Rectangle 170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58" name="Line 171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59" name="Text Box 172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3S(2,0)</a:t>
              </a:r>
            </a:p>
          </p:txBody>
        </p:sp>
        <p:sp>
          <p:nvSpPr>
            <p:cNvPr id="62760" name="Text Box 173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水工模型</a:t>
              </a:r>
            </a:p>
          </p:txBody>
        </p:sp>
      </p:grpSp>
      <p:sp>
        <p:nvSpPr>
          <p:cNvPr id="62562" name="Line 174"/>
          <p:cNvSpPr>
            <a:spLocks noChangeShapeType="1"/>
          </p:cNvSpPr>
          <p:nvPr/>
        </p:nvSpPr>
        <p:spPr bwMode="auto">
          <a:xfrm>
            <a:off x="4368800" y="615950"/>
            <a:ext cx="146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63" name="Line 175"/>
          <p:cNvSpPr>
            <a:spLocks noChangeShapeType="1"/>
          </p:cNvSpPr>
          <p:nvPr/>
        </p:nvSpPr>
        <p:spPr bwMode="auto">
          <a:xfrm>
            <a:off x="4508500" y="615950"/>
            <a:ext cx="0" cy="24288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64" name="Line 176"/>
          <p:cNvSpPr>
            <a:spLocks noChangeShapeType="1"/>
          </p:cNvSpPr>
          <p:nvPr/>
        </p:nvSpPr>
        <p:spPr bwMode="auto">
          <a:xfrm>
            <a:off x="4508500" y="3048000"/>
            <a:ext cx="101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65" name="Rectangle 177"/>
          <p:cNvSpPr>
            <a:spLocks noChangeArrowheads="1"/>
          </p:cNvSpPr>
          <p:nvPr/>
        </p:nvSpPr>
        <p:spPr bwMode="auto">
          <a:xfrm>
            <a:off x="4619625" y="3235325"/>
            <a:ext cx="644525" cy="323850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566" name="Line 178"/>
          <p:cNvSpPr>
            <a:spLocks noChangeShapeType="1"/>
          </p:cNvSpPr>
          <p:nvPr/>
        </p:nvSpPr>
        <p:spPr bwMode="auto">
          <a:xfrm>
            <a:off x="4619625" y="3354388"/>
            <a:ext cx="6477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67" name="Text Box 179"/>
          <p:cNvSpPr txBox="1">
            <a:spLocks noChangeArrowheads="1"/>
          </p:cNvSpPr>
          <p:nvPr/>
        </p:nvSpPr>
        <p:spPr bwMode="auto">
          <a:xfrm>
            <a:off x="4730750" y="3246438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3S(3,0)</a:t>
            </a:r>
          </a:p>
        </p:txBody>
      </p:sp>
      <p:sp>
        <p:nvSpPr>
          <p:cNvPr id="62568" name="Text Box 180"/>
          <p:cNvSpPr txBox="1">
            <a:spLocks noChangeArrowheads="1"/>
          </p:cNvSpPr>
          <p:nvPr/>
        </p:nvSpPr>
        <p:spPr bwMode="auto">
          <a:xfrm>
            <a:off x="4665663" y="3387725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水土保持工程</a:t>
            </a:r>
          </a:p>
        </p:txBody>
      </p:sp>
      <p:grpSp>
        <p:nvGrpSpPr>
          <p:cNvPr id="62569" name="Group 181"/>
          <p:cNvGrpSpPr>
            <a:grpSpLocks/>
          </p:cNvGrpSpPr>
          <p:nvPr/>
        </p:nvGrpSpPr>
        <p:grpSpPr bwMode="auto">
          <a:xfrm>
            <a:off x="4625975" y="615950"/>
            <a:ext cx="647700" cy="323850"/>
            <a:chOff x="1264" y="292"/>
            <a:chExt cx="487" cy="227"/>
          </a:xfrm>
        </p:grpSpPr>
        <p:sp>
          <p:nvSpPr>
            <p:cNvPr id="62753" name="Rectangle 18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54" name="Line 18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55" name="Text Box 18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3S(2,0)X0</a:t>
              </a:r>
            </a:p>
          </p:txBody>
        </p:sp>
        <p:sp>
          <p:nvSpPr>
            <p:cNvPr id="62756" name="Text Box 18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數值分析</a:t>
              </a:r>
            </a:p>
          </p:txBody>
        </p:sp>
      </p:grpSp>
      <p:sp>
        <p:nvSpPr>
          <p:cNvPr id="62570" name="Line 186"/>
          <p:cNvSpPr>
            <a:spLocks noChangeShapeType="1"/>
          </p:cNvSpPr>
          <p:nvPr/>
        </p:nvSpPr>
        <p:spPr bwMode="auto">
          <a:xfrm>
            <a:off x="1746250" y="781050"/>
            <a:ext cx="2882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2571" name="Group 187"/>
          <p:cNvGrpSpPr>
            <a:grpSpLocks/>
          </p:cNvGrpSpPr>
          <p:nvPr/>
        </p:nvGrpSpPr>
        <p:grpSpPr bwMode="auto">
          <a:xfrm>
            <a:off x="4625975" y="3594100"/>
            <a:ext cx="647700" cy="323850"/>
            <a:chOff x="1264" y="292"/>
            <a:chExt cx="487" cy="227"/>
          </a:xfrm>
        </p:grpSpPr>
        <p:sp>
          <p:nvSpPr>
            <p:cNvPr id="62749" name="Rectangle 18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50" name="Line 18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51" name="Text Box 19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3S(3,0)</a:t>
              </a:r>
            </a:p>
          </p:txBody>
        </p:sp>
        <p:sp>
          <p:nvSpPr>
            <p:cNvPr id="62752" name="Text Box 19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應用水文學</a:t>
              </a:r>
            </a:p>
          </p:txBody>
        </p:sp>
      </p:grpSp>
      <p:sp>
        <p:nvSpPr>
          <p:cNvPr id="62572" name="Line 192"/>
          <p:cNvSpPr>
            <a:spLocks noChangeShapeType="1"/>
          </p:cNvSpPr>
          <p:nvPr/>
        </p:nvSpPr>
        <p:spPr bwMode="auto">
          <a:xfrm>
            <a:off x="3505200" y="3022600"/>
            <a:ext cx="222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73" name="Line 193"/>
          <p:cNvSpPr>
            <a:spLocks noChangeShapeType="1"/>
          </p:cNvSpPr>
          <p:nvPr/>
        </p:nvSpPr>
        <p:spPr bwMode="auto">
          <a:xfrm>
            <a:off x="3530600" y="3022600"/>
            <a:ext cx="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74" name="Line 194"/>
          <p:cNvSpPr>
            <a:spLocks noChangeShapeType="1"/>
          </p:cNvSpPr>
          <p:nvPr/>
        </p:nvSpPr>
        <p:spPr bwMode="auto">
          <a:xfrm>
            <a:off x="3536950" y="3784600"/>
            <a:ext cx="1085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75" name="Line 195"/>
          <p:cNvSpPr>
            <a:spLocks noChangeShapeType="1"/>
          </p:cNvSpPr>
          <p:nvPr/>
        </p:nvSpPr>
        <p:spPr bwMode="auto">
          <a:xfrm>
            <a:off x="3505200" y="603250"/>
            <a:ext cx="69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76" name="Line 196"/>
          <p:cNvSpPr>
            <a:spLocks noChangeShapeType="1"/>
          </p:cNvSpPr>
          <p:nvPr/>
        </p:nvSpPr>
        <p:spPr bwMode="auto">
          <a:xfrm>
            <a:off x="3568700" y="603250"/>
            <a:ext cx="0" cy="31432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77" name="Line 197"/>
          <p:cNvSpPr>
            <a:spLocks noChangeShapeType="1"/>
          </p:cNvSpPr>
          <p:nvPr/>
        </p:nvSpPr>
        <p:spPr bwMode="auto">
          <a:xfrm>
            <a:off x="3562350" y="3740150"/>
            <a:ext cx="10604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78" name="Rectangle 198"/>
          <p:cNvSpPr>
            <a:spLocks noChangeArrowheads="1"/>
          </p:cNvSpPr>
          <p:nvPr/>
        </p:nvSpPr>
        <p:spPr bwMode="auto">
          <a:xfrm>
            <a:off x="4594225" y="5940425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579" name="Line 199"/>
          <p:cNvSpPr>
            <a:spLocks noChangeShapeType="1"/>
          </p:cNvSpPr>
          <p:nvPr/>
        </p:nvSpPr>
        <p:spPr bwMode="auto">
          <a:xfrm>
            <a:off x="4594225" y="6059488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80" name="Text Box 200"/>
          <p:cNvSpPr txBox="1">
            <a:spLocks noChangeArrowheads="1"/>
          </p:cNvSpPr>
          <p:nvPr/>
        </p:nvSpPr>
        <p:spPr bwMode="auto">
          <a:xfrm>
            <a:off x="4705350" y="5951538"/>
            <a:ext cx="422275" cy="1063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3S(3,0)</a:t>
            </a:r>
          </a:p>
        </p:txBody>
      </p:sp>
      <p:sp>
        <p:nvSpPr>
          <p:cNvPr id="62581" name="Text Box 201"/>
          <p:cNvSpPr txBox="1">
            <a:spLocks noChangeArrowheads="1"/>
          </p:cNvSpPr>
          <p:nvPr/>
        </p:nvSpPr>
        <p:spPr bwMode="auto">
          <a:xfrm>
            <a:off x="4640263" y="6092825"/>
            <a:ext cx="539750" cy="1063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營建管理</a:t>
            </a:r>
          </a:p>
        </p:txBody>
      </p:sp>
      <p:grpSp>
        <p:nvGrpSpPr>
          <p:cNvPr id="62582" name="Group 202"/>
          <p:cNvGrpSpPr>
            <a:grpSpLocks/>
          </p:cNvGrpSpPr>
          <p:nvPr/>
        </p:nvGrpSpPr>
        <p:grpSpPr bwMode="auto">
          <a:xfrm>
            <a:off x="5360988" y="4845050"/>
            <a:ext cx="647700" cy="323850"/>
            <a:chOff x="1264" y="292"/>
            <a:chExt cx="487" cy="227"/>
          </a:xfrm>
        </p:grpSpPr>
        <p:sp>
          <p:nvSpPr>
            <p:cNvPr id="62745" name="Rectangle 20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46" name="Line 20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47" name="Text Box 20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3R(0,2)</a:t>
              </a:r>
            </a:p>
          </p:txBody>
        </p:sp>
        <p:sp>
          <p:nvSpPr>
            <p:cNvPr id="62748" name="Text Box 20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港埠工程學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62583" name="Rectangle 207"/>
          <p:cNvSpPr>
            <a:spLocks noChangeArrowheads="1"/>
          </p:cNvSpPr>
          <p:nvPr/>
        </p:nvSpPr>
        <p:spPr bwMode="auto">
          <a:xfrm>
            <a:off x="5367338" y="5200650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584" name="Line 208"/>
          <p:cNvSpPr>
            <a:spLocks noChangeShapeType="1"/>
          </p:cNvSpPr>
          <p:nvPr/>
        </p:nvSpPr>
        <p:spPr bwMode="auto">
          <a:xfrm>
            <a:off x="5367338" y="5319713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85" name="Text Box 209"/>
          <p:cNvSpPr txBox="1">
            <a:spLocks noChangeArrowheads="1"/>
          </p:cNvSpPr>
          <p:nvPr/>
        </p:nvSpPr>
        <p:spPr bwMode="auto">
          <a:xfrm>
            <a:off x="5478463" y="5211763"/>
            <a:ext cx="422275" cy="106362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3R(0,2)</a:t>
            </a:r>
          </a:p>
        </p:txBody>
      </p:sp>
      <p:sp>
        <p:nvSpPr>
          <p:cNvPr id="62586" name="Text Box 210"/>
          <p:cNvSpPr txBox="1">
            <a:spLocks noChangeArrowheads="1"/>
          </p:cNvSpPr>
          <p:nvPr/>
        </p:nvSpPr>
        <p:spPr bwMode="auto">
          <a:xfrm>
            <a:off x="5413375" y="5353050"/>
            <a:ext cx="539750" cy="106363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海岸工程學</a:t>
            </a:r>
          </a:p>
        </p:txBody>
      </p:sp>
      <p:sp>
        <p:nvSpPr>
          <p:cNvPr id="62587" name="Line 211"/>
          <p:cNvSpPr>
            <a:spLocks noChangeShapeType="1"/>
          </p:cNvSpPr>
          <p:nvPr/>
        </p:nvSpPr>
        <p:spPr bwMode="auto">
          <a:xfrm>
            <a:off x="5238750" y="4997450"/>
            <a:ext cx="444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88" name="Line 212"/>
          <p:cNvSpPr>
            <a:spLocks noChangeShapeType="1"/>
          </p:cNvSpPr>
          <p:nvPr/>
        </p:nvSpPr>
        <p:spPr bwMode="auto">
          <a:xfrm>
            <a:off x="5289550" y="4997450"/>
            <a:ext cx="0" cy="406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89" name="Line 213"/>
          <p:cNvSpPr>
            <a:spLocks noChangeShapeType="1"/>
          </p:cNvSpPr>
          <p:nvPr/>
        </p:nvSpPr>
        <p:spPr bwMode="auto">
          <a:xfrm>
            <a:off x="5295900" y="5403850"/>
            <a:ext cx="69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90" name="Rectangle 214"/>
          <p:cNvSpPr>
            <a:spLocks noChangeArrowheads="1"/>
          </p:cNvSpPr>
          <p:nvPr/>
        </p:nvSpPr>
        <p:spPr bwMode="auto">
          <a:xfrm>
            <a:off x="4632325" y="4397375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591" name="Line 215"/>
          <p:cNvSpPr>
            <a:spLocks noChangeShapeType="1"/>
          </p:cNvSpPr>
          <p:nvPr/>
        </p:nvSpPr>
        <p:spPr bwMode="auto">
          <a:xfrm>
            <a:off x="4632325" y="4516438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92" name="Text Box 216"/>
          <p:cNvSpPr txBox="1">
            <a:spLocks noChangeArrowheads="1"/>
          </p:cNvSpPr>
          <p:nvPr/>
        </p:nvSpPr>
        <p:spPr bwMode="auto">
          <a:xfrm>
            <a:off x="4743450" y="4408488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3R(0,3)</a:t>
            </a:r>
          </a:p>
        </p:txBody>
      </p:sp>
      <p:sp>
        <p:nvSpPr>
          <p:cNvPr id="62593" name="Text Box 217"/>
          <p:cNvSpPr txBox="1">
            <a:spLocks noChangeArrowheads="1"/>
          </p:cNvSpPr>
          <p:nvPr/>
        </p:nvSpPr>
        <p:spPr bwMode="auto">
          <a:xfrm>
            <a:off x="4678363" y="4549775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基礎工程</a:t>
            </a:r>
          </a:p>
        </p:txBody>
      </p:sp>
      <p:sp>
        <p:nvSpPr>
          <p:cNvPr id="62594" name="Line 218"/>
          <p:cNvSpPr>
            <a:spLocks noChangeShapeType="1"/>
          </p:cNvSpPr>
          <p:nvPr/>
        </p:nvSpPr>
        <p:spPr bwMode="auto">
          <a:xfrm>
            <a:off x="4953000" y="4330700"/>
            <a:ext cx="0" cy="698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95" name="Line 219"/>
          <p:cNvSpPr>
            <a:spLocks noChangeShapeType="1"/>
          </p:cNvSpPr>
          <p:nvPr/>
        </p:nvSpPr>
        <p:spPr bwMode="auto">
          <a:xfrm>
            <a:off x="3530600" y="635000"/>
            <a:ext cx="19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96" name="Line 220"/>
          <p:cNvSpPr>
            <a:spLocks noChangeShapeType="1"/>
          </p:cNvSpPr>
          <p:nvPr/>
        </p:nvSpPr>
        <p:spPr bwMode="auto">
          <a:xfrm>
            <a:off x="3543300" y="641350"/>
            <a:ext cx="0" cy="39592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97" name="Line 221"/>
          <p:cNvSpPr>
            <a:spLocks noChangeShapeType="1"/>
          </p:cNvSpPr>
          <p:nvPr/>
        </p:nvSpPr>
        <p:spPr bwMode="auto">
          <a:xfrm>
            <a:off x="3536950" y="4597400"/>
            <a:ext cx="1092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598" name="Rectangle 222"/>
          <p:cNvSpPr>
            <a:spLocks noChangeArrowheads="1"/>
          </p:cNvSpPr>
          <p:nvPr/>
        </p:nvSpPr>
        <p:spPr bwMode="auto">
          <a:xfrm>
            <a:off x="5368925" y="2400300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599" name="Line 223"/>
          <p:cNvSpPr>
            <a:spLocks noChangeShapeType="1"/>
          </p:cNvSpPr>
          <p:nvPr/>
        </p:nvSpPr>
        <p:spPr bwMode="auto">
          <a:xfrm>
            <a:off x="5368925" y="2517775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00" name="Text Box 224"/>
          <p:cNvSpPr txBox="1">
            <a:spLocks noChangeArrowheads="1"/>
          </p:cNvSpPr>
          <p:nvPr/>
        </p:nvSpPr>
        <p:spPr bwMode="auto">
          <a:xfrm>
            <a:off x="5480050" y="2411413"/>
            <a:ext cx="422275" cy="106362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3R(0,3)</a:t>
            </a:r>
          </a:p>
        </p:txBody>
      </p:sp>
      <p:sp>
        <p:nvSpPr>
          <p:cNvPr id="62601" name="Text Box 225"/>
          <p:cNvSpPr txBox="1">
            <a:spLocks noChangeArrowheads="1"/>
          </p:cNvSpPr>
          <p:nvPr/>
        </p:nvSpPr>
        <p:spPr bwMode="auto">
          <a:xfrm>
            <a:off x="5414963" y="2552700"/>
            <a:ext cx="539750" cy="106363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鋼筋混凝土學</a:t>
            </a:r>
          </a:p>
        </p:txBody>
      </p:sp>
      <p:sp>
        <p:nvSpPr>
          <p:cNvPr id="62602" name="Line 226"/>
          <p:cNvSpPr>
            <a:spLocks noChangeShapeType="1"/>
          </p:cNvSpPr>
          <p:nvPr/>
        </p:nvSpPr>
        <p:spPr bwMode="auto">
          <a:xfrm>
            <a:off x="5251450" y="2578100"/>
            <a:ext cx="120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2603" name="Group 227"/>
          <p:cNvGrpSpPr>
            <a:grpSpLocks/>
          </p:cNvGrpSpPr>
          <p:nvPr/>
        </p:nvGrpSpPr>
        <p:grpSpPr bwMode="auto">
          <a:xfrm>
            <a:off x="4638675" y="1009650"/>
            <a:ext cx="647700" cy="323850"/>
            <a:chOff x="1264" y="292"/>
            <a:chExt cx="487" cy="227"/>
          </a:xfrm>
        </p:grpSpPr>
        <p:sp>
          <p:nvSpPr>
            <p:cNvPr id="62741" name="Rectangle 22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42" name="Line 22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43" name="Text Box 23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3S(0,2)</a:t>
              </a:r>
            </a:p>
          </p:txBody>
        </p:sp>
        <p:sp>
          <p:nvSpPr>
            <p:cNvPr id="62744" name="Text Box 23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生態工程</a:t>
              </a:r>
            </a:p>
          </p:txBody>
        </p:sp>
      </p:grpSp>
      <p:grpSp>
        <p:nvGrpSpPr>
          <p:cNvPr id="62604" name="Group 232"/>
          <p:cNvGrpSpPr>
            <a:grpSpLocks/>
          </p:cNvGrpSpPr>
          <p:nvPr/>
        </p:nvGrpSpPr>
        <p:grpSpPr bwMode="auto">
          <a:xfrm>
            <a:off x="5368925" y="5953125"/>
            <a:ext cx="647700" cy="323850"/>
            <a:chOff x="1264" y="292"/>
            <a:chExt cx="487" cy="227"/>
          </a:xfrm>
        </p:grpSpPr>
        <p:sp>
          <p:nvSpPr>
            <p:cNvPr id="62737" name="Rectangle 23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38" name="Line 23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39" name="Text Box 23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62740" name="Text Box 23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工程契約</a:t>
              </a:r>
            </a:p>
          </p:txBody>
        </p:sp>
      </p:grpSp>
      <p:grpSp>
        <p:nvGrpSpPr>
          <p:cNvPr id="62605" name="Group 237"/>
          <p:cNvGrpSpPr>
            <a:grpSpLocks/>
          </p:cNvGrpSpPr>
          <p:nvPr/>
        </p:nvGrpSpPr>
        <p:grpSpPr bwMode="auto">
          <a:xfrm>
            <a:off x="5330825" y="609600"/>
            <a:ext cx="647700" cy="323850"/>
            <a:chOff x="1264" y="292"/>
            <a:chExt cx="487" cy="227"/>
          </a:xfrm>
        </p:grpSpPr>
        <p:sp>
          <p:nvSpPr>
            <p:cNvPr id="62733" name="Rectangle 23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34" name="Line 23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35" name="Text Box 24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62736" name="Text Box 24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風工程</a:t>
              </a:r>
            </a:p>
          </p:txBody>
        </p:sp>
      </p:grpSp>
      <p:sp>
        <p:nvSpPr>
          <p:cNvPr id="62606" name="Rectangle 242"/>
          <p:cNvSpPr>
            <a:spLocks noChangeArrowheads="1"/>
          </p:cNvSpPr>
          <p:nvPr/>
        </p:nvSpPr>
        <p:spPr bwMode="auto">
          <a:xfrm>
            <a:off x="6048375" y="2000250"/>
            <a:ext cx="644525" cy="323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607" name="Line 243"/>
          <p:cNvSpPr>
            <a:spLocks noChangeShapeType="1"/>
          </p:cNvSpPr>
          <p:nvPr/>
        </p:nvSpPr>
        <p:spPr bwMode="auto">
          <a:xfrm>
            <a:off x="6048375" y="2119313"/>
            <a:ext cx="647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08" name="Text Box 244"/>
          <p:cNvSpPr txBox="1">
            <a:spLocks noChangeArrowheads="1"/>
          </p:cNvSpPr>
          <p:nvPr/>
        </p:nvSpPr>
        <p:spPr bwMode="auto">
          <a:xfrm>
            <a:off x="6159500" y="2011363"/>
            <a:ext cx="422275" cy="106362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3S(0,3)</a:t>
            </a:r>
          </a:p>
        </p:txBody>
      </p:sp>
      <p:sp>
        <p:nvSpPr>
          <p:cNvPr id="62609" name="Text Box 245"/>
          <p:cNvSpPr txBox="1">
            <a:spLocks noChangeArrowheads="1"/>
          </p:cNvSpPr>
          <p:nvPr/>
        </p:nvSpPr>
        <p:spPr bwMode="auto">
          <a:xfrm>
            <a:off x="6094413" y="2152650"/>
            <a:ext cx="539750" cy="106363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鋼結構設計</a:t>
            </a:r>
          </a:p>
        </p:txBody>
      </p:sp>
      <p:sp>
        <p:nvSpPr>
          <p:cNvPr id="62610" name="Line 246"/>
          <p:cNvSpPr>
            <a:spLocks noChangeShapeType="1"/>
          </p:cNvSpPr>
          <p:nvPr/>
        </p:nvSpPr>
        <p:spPr bwMode="auto">
          <a:xfrm>
            <a:off x="5245100" y="2527300"/>
            <a:ext cx="63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11" name="Line 247"/>
          <p:cNvSpPr>
            <a:spLocks noChangeShapeType="1"/>
          </p:cNvSpPr>
          <p:nvPr/>
        </p:nvSpPr>
        <p:spPr bwMode="auto">
          <a:xfrm flipV="1">
            <a:off x="5308600" y="2216150"/>
            <a:ext cx="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12" name="Line 248"/>
          <p:cNvSpPr>
            <a:spLocks noChangeShapeType="1"/>
          </p:cNvSpPr>
          <p:nvPr/>
        </p:nvSpPr>
        <p:spPr bwMode="auto">
          <a:xfrm>
            <a:off x="5314950" y="2216150"/>
            <a:ext cx="723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2613" name="Group 249"/>
          <p:cNvGrpSpPr>
            <a:grpSpLocks/>
          </p:cNvGrpSpPr>
          <p:nvPr/>
        </p:nvGrpSpPr>
        <p:grpSpPr bwMode="auto">
          <a:xfrm>
            <a:off x="4605338" y="5549900"/>
            <a:ext cx="647700" cy="323850"/>
            <a:chOff x="1264" y="292"/>
            <a:chExt cx="487" cy="227"/>
          </a:xfrm>
        </p:grpSpPr>
        <p:sp>
          <p:nvSpPr>
            <p:cNvPr id="62729" name="Rectangle 250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30" name="Line 251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31" name="Text Box 252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62732" name="Text Box 253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海洋工程學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62614" name="Line 254"/>
          <p:cNvSpPr>
            <a:spLocks noChangeShapeType="1"/>
          </p:cNvSpPr>
          <p:nvPr/>
        </p:nvSpPr>
        <p:spPr bwMode="auto">
          <a:xfrm>
            <a:off x="4356100" y="571500"/>
            <a:ext cx="107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15" name="Line 255"/>
          <p:cNvSpPr>
            <a:spLocks noChangeShapeType="1"/>
          </p:cNvSpPr>
          <p:nvPr/>
        </p:nvSpPr>
        <p:spPr bwMode="auto">
          <a:xfrm>
            <a:off x="4451350" y="571500"/>
            <a:ext cx="0" cy="5168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16" name="Line 256"/>
          <p:cNvSpPr>
            <a:spLocks noChangeShapeType="1"/>
          </p:cNvSpPr>
          <p:nvPr/>
        </p:nvSpPr>
        <p:spPr bwMode="auto">
          <a:xfrm>
            <a:off x="4457700" y="5740400"/>
            <a:ext cx="146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2617" name="Group 257"/>
          <p:cNvGrpSpPr>
            <a:grpSpLocks/>
          </p:cNvGrpSpPr>
          <p:nvPr/>
        </p:nvGrpSpPr>
        <p:grpSpPr bwMode="auto">
          <a:xfrm>
            <a:off x="6048375" y="609600"/>
            <a:ext cx="647700" cy="323850"/>
            <a:chOff x="1264" y="292"/>
            <a:chExt cx="487" cy="227"/>
          </a:xfrm>
        </p:grpSpPr>
        <p:sp>
          <p:nvSpPr>
            <p:cNvPr id="62725" name="Rectangle 25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26" name="Line 25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27" name="Text Box 26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3S(2,2)</a:t>
              </a:r>
            </a:p>
          </p:txBody>
        </p:sp>
        <p:sp>
          <p:nvSpPr>
            <p:cNvPr id="62728" name="Text Box 26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專題研究</a:t>
              </a:r>
            </a:p>
          </p:txBody>
        </p:sp>
      </p:grpSp>
      <p:sp>
        <p:nvSpPr>
          <p:cNvPr id="62618" name="Rectangle 262"/>
          <p:cNvSpPr>
            <a:spLocks noChangeArrowheads="1"/>
          </p:cNvSpPr>
          <p:nvPr/>
        </p:nvSpPr>
        <p:spPr bwMode="auto">
          <a:xfrm>
            <a:off x="5305425" y="2860675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619" name="Line 263"/>
          <p:cNvSpPr>
            <a:spLocks noChangeShapeType="1"/>
          </p:cNvSpPr>
          <p:nvPr/>
        </p:nvSpPr>
        <p:spPr bwMode="auto">
          <a:xfrm>
            <a:off x="5305425" y="2979738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20" name="Text Box 264"/>
          <p:cNvSpPr txBox="1">
            <a:spLocks noChangeArrowheads="1"/>
          </p:cNvSpPr>
          <p:nvPr/>
        </p:nvSpPr>
        <p:spPr bwMode="auto">
          <a:xfrm>
            <a:off x="5416550" y="2871788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3S(0,3)</a:t>
            </a:r>
          </a:p>
        </p:txBody>
      </p:sp>
      <p:sp>
        <p:nvSpPr>
          <p:cNvPr id="62621" name="Text Box 265"/>
          <p:cNvSpPr txBox="1">
            <a:spLocks noChangeArrowheads="1"/>
          </p:cNvSpPr>
          <p:nvPr/>
        </p:nvSpPr>
        <p:spPr bwMode="auto">
          <a:xfrm>
            <a:off x="5351463" y="3013075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集水區經營</a:t>
            </a:r>
          </a:p>
        </p:txBody>
      </p:sp>
      <p:grpSp>
        <p:nvGrpSpPr>
          <p:cNvPr id="62622" name="Group 266"/>
          <p:cNvGrpSpPr>
            <a:grpSpLocks/>
          </p:cNvGrpSpPr>
          <p:nvPr/>
        </p:nvGrpSpPr>
        <p:grpSpPr bwMode="auto">
          <a:xfrm>
            <a:off x="5362575" y="5540375"/>
            <a:ext cx="647700" cy="323850"/>
            <a:chOff x="1264" y="292"/>
            <a:chExt cx="487" cy="227"/>
          </a:xfrm>
        </p:grpSpPr>
        <p:sp>
          <p:nvSpPr>
            <p:cNvPr id="62721" name="Rectangle 26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22" name="Line 26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23" name="Text Box 26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62724" name="Text Box 27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港灣設計實例</a:t>
              </a:r>
            </a:p>
          </p:txBody>
        </p:sp>
      </p:grpSp>
      <p:sp>
        <p:nvSpPr>
          <p:cNvPr id="62623" name="Rectangle 271"/>
          <p:cNvSpPr>
            <a:spLocks noChangeArrowheads="1"/>
          </p:cNvSpPr>
          <p:nvPr/>
        </p:nvSpPr>
        <p:spPr bwMode="auto">
          <a:xfrm>
            <a:off x="6784975" y="2873375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624" name="Line 272"/>
          <p:cNvSpPr>
            <a:spLocks noChangeShapeType="1"/>
          </p:cNvSpPr>
          <p:nvPr/>
        </p:nvSpPr>
        <p:spPr bwMode="auto">
          <a:xfrm>
            <a:off x="6784975" y="2992438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25" name="Text Box 273"/>
          <p:cNvSpPr txBox="1">
            <a:spLocks noChangeArrowheads="1"/>
          </p:cNvSpPr>
          <p:nvPr/>
        </p:nvSpPr>
        <p:spPr bwMode="auto">
          <a:xfrm>
            <a:off x="6896100" y="2884488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4S(3,0)</a:t>
            </a:r>
          </a:p>
        </p:txBody>
      </p:sp>
      <p:sp>
        <p:nvSpPr>
          <p:cNvPr id="62626" name="Text Box 274"/>
          <p:cNvSpPr txBox="1">
            <a:spLocks noChangeArrowheads="1"/>
          </p:cNvSpPr>
          <p:nvPr/>
        </p:nvSpPr>
        <p:spPr bwMode="auto">
          <a:xfrm>
            <a:off x="6831013" y="3025775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水資源工程</a:t>
            </a:r>
          </a:p>
        </p:txBody>
      </p:sp>
      <p:grpSp>
        <p:nvGrpSpPr>
          <p:cNvPr id="62627" name="Group 275"/>
          <p:cNvGrpSpPr>
            <a:grpSpLocks/>
          </p:cNvGrpSpPr>
          <p:nvPr/>
        </p:nvGrpSpPr>
        <p:grpSpPr bwMode="auto">
          <a:xfrm>
            <a:off x="6794500" y="5210175"/>
            <a:ext cx="647700" cy="323850"/>
            <a:chOff x="648" y="196"/>
            <a:chExt cx="487" cy="219"/>
          </a:xfrm>
        </p:grpSpPr>
        <p:sp>
          <p:nvSpPr>
            <p:cNvPr id="62717" name="Rectangle 276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62718" name="Line 277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2719" name="Text Box 278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4S(2,0)</a:t>
              </a:r>
            </a:p>
          </p:txBody>
        </p:sp>
        <p:sp>
          <p:nvSpPr>
            <p:cNvPr id="62720" name="Text Box 279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海岸保護與規劃</a:t>
              </a:r>
            </a:p>
          </p:txBody>
        </p:sp>
      </p:grpSp>
      <p:sp>
        <p:nvSpPr>
          <p:cNvPr id="62628" name="Line 280"/>
          <p:cNvSpPr>
            <a:spLocks noChangeShapeType="1"/>
          </p:cNvSpPr>
          <p:nvPr/>
        </p:nvSpPr>
        <p:spPr bwMode="auto">
          <a:xfrm>
            <a:off x="6013450" y="5365750"/>
            <a:ext cx="781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2629" name="Group 281"/>
          <p:cNvGrpSpPr>
            <a:grpSpLocks/>
          </p:cNvGrpSpPr>
          <p:nvPr/>
        </p:nvGrpSpPr>
        <p:grpSpPr bwMode="auto">
          <a:xfrm>
            <a:off x="6791325" y="1638300"/>
            <a:ext cx="647700" cy="323850"/>
            <a:chOff x="1264" y="292"/>
            <a:chExt cx="487" cy="227"/>
          </a:xfrm>
        </p:grpSpPr>
        <p:sp>
          <p:nvSpPr>
            <p:cNvPr id="62713" name="Rectangle 28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14" name="Line 28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15" name="Text Box 28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4S(3,0)</a:t>
              </a:r>
            </a:p>
          </p:txBody>
        </p:sp>
        <p:sp>
          <p:nvSpPr>
            <p:cNvPr id="62716" name="Text Box 28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結構矩陣分析</a:t>
              </a:r>
            </a:p>
          </p:txBody>
        </p:sp>
      </p:grpSp>
      <p:grpSp>
        <p:nvGrpSpPr>
          <p:cNvPr id="62630" name="Group 286"/>
          <p:cNvGrpSpPr>
            <a:grpSpLocks/>
          </p:cNvGrpSpPr>
          <p:nvPr/>
        </p:nvGrpSpPr>
        <p:grpSpPr bwMode="auto">
          <a:xfrm>
            <a:off x="1768475" y="2168525"/>
            <a:ext cx="647700" cy="323850"/>
            <a:chOff x="1264" y="292"/>
            <a:chExt cx="487" cy="227"/>
          </a:xfrm>
        </p:grpSpPr>
        <p:sp>
          <p:nvSpPr>
            <p:cNvPr id="62709" name="Rectangle 28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10" name="Line 28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11" name="Text Box 28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1R(0,3)</a:t>
              </a:r>
            </a:p>
          </p:txBody>
        </p:sp>
        <p:sp>
          <p:nvSpPr>
            <p:cNvPr id="62712" name="Text Box 29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靜力學</a:t>
              </a:r>
            </a:p>
          </p:txBody>
        </p:sp>
      </p:grpSp>
      <p:sp>
        <p:nvSpPr>
          <p:cNvPr id="62631" name="Line 291"/>
          <p:cNvSpPr>
            <a:spLocks noChangeShapeType="1"/>
          </p:cNvSpPr>
          <p:nvPr/>
        </p:nvSpPr>
        <p:spPr bwMode="auto">
          <a:xfrm>
            <a:off x="5251450" y="2470150"/>
            <a:ext cx="381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32" name="Line 292"/>
          <p:cNvSpPr>
            <a:spLocks noChangeShapeType="1"/>
          </p:cNvSpPr>
          <p:nvPr/>
        </p:nvSpPr>
        <p:spPr bwMode="auto">
          <a:xfrm flipV="1">
            <a:off x="5289550" y="1828800"/>
            <a:ext cx="0" cy="647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33" name="Line 293"/>
          <p:cNvSpPr>
            <a:spLocks noChangeShapeType="1"/>
          </p:cNvSpPr>
          <p:nvPr/>
        </p:nvSpPr>
        <p:spPr bwMode="auto">
          <a:xfrm>
            <a:off x="5289550" y="1835150"/>
            <a:ext cx="1504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2634" name="Group 294"/>
          <p:cNvGrpSpPr>
            <a:grpSpLocks/>
          </p:cNvGrpSpPr>
          <p:nvPr/>
        </p:nvGrpSpPr>
        <p:grpSpPr bwMode="auto">
          <a:xfrm>
            <a:off x="6802438" y="4838700"/>
            <a:ext cx="647700" cy="323850"/>
            <a:chOff x="1264" y="292"/>
            <a:chExt cx="487" cy="227"/>
          </a:xfrm>
        </p:grpSpPr>
        <p:sp>
          <p:nvSpPr>
            <p:cNvPr id="62705" name="Rectangle 29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06" name="Line 29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07" name="Text Box 29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4S(2,0)</a:t>
              </a:r>
            </a:p>
          </p:txBody>
        </p:sp>
        <p:sp>
          <p:nvSpPr>
            <p:cNvPr id="62708" name="Text Box 29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港灣工程規劃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62635" name="Line 299"/>
          <p:cNvSpPr>
            <a:spLocks noChangeShapeType="1"/>
          </p:cNvSpPr>
          <p:nvPr/>
        </p:nvSpPr>
        <p:spPr bwMode="auto">
          <a:xfrm>
            <a:off x="5994400" y="5022850"/>
            <a:ext cx="8001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2636" name="Group 300"/>
          <p:cNvGrpSpPr>
            <a:grpSpLocks/>
          </p:cNvGrpSpPr>
          <p:nvPr/>
        </p:nvGrpSpPr>
        <p:grpSpPr bwMode="auto">
          <a:xfrm>
            <a:off x="6789738" y="5568950"/>
            <a:ext cx="647700" cy="323850"/>
            <a:chOff x="1264" y="292"/>
            <a:chExt cx="487" cy="227"/>
          </a:xfrm>
        </p:grpSpPr>
        <p:sp>
          <p:nvSpPr>
            <p:cNvPr id="62701" name="Rectangle 301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702" name="Line 302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03" name="Text Box 303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4S(2,0)</a:t>
              </a:r>
            </a:p>
          </p:txBody>
        </p:sp>
        <p:sp>
          <p:nvSpPr>
            <p:cNvPr id="62704" name="Text Box 304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漁港工程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62637" name="Line 305"/>
          <p:cNvSpPr>
            <a:spLocks noChangeShapeType="1"/>
          </p:cNvSpPr>
          <p:nvPr/>
        </p:nvSpPr>
        <p:spPr bwMode="auto">
          <a:xfrm>
            <a:off x="6013450" y="5073650"/>
            <a:ext cx="44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38" name="Line 306"/>
          <p:cNvSpPr>
            <a:spLocks noChangeShapeType="1"/>
          </p:cNvSpPr>
          <p:nvPr/>
        </p:nvSpPr>
        <p:spPr bwMode="auto">
          <a:xfrm>
            <a:off x="6457950" y="5073650"/>
            <a:ext cx="0" cy="584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39" name="Line 307"/>
          <p:cNvSpPr>
            <a:spLocks noChangeShapeType="1"/>
          </p:cNvSpPr>
          <p:nvPr/>
        </p:nvSpPr>
        <p:spPr bwMode="auto">
          <a:xfrm>
            <a:off x="6457950" y="5657850"/>
            <a:ext cx="323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40" name="Line 308"/>
          <p:cNvSpPr>
            <a:spLocks noChangeShapeType="1"/>
          </p:cNvSpPr>
          <p:nvPr/>
        </p:nvSpPr>
        <p:spPr bwMode="auto">
          <a:xfrm>
            <a:off x="6000750" y="5416550"/>
            <a:ext cx="374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41" name="Line 309"/>
          <p:cNvSpPr>
            <a:spLocks noChangeShapeType="1"/>
          </p:cNvSpPr>
          <p:nvPr/>
        </p:nvSpPr>
        <p:spPr bwMode="auto">
          <a:xfrm>
            <a:off x="6381750" y="5416550"/>
            <a:ext cx="0" cy="2921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42" name="Line 310"/>
          <p:cNvSpPr>
            <a:spLocks noChangeShapeType="1"/>
          </p:cNvSpPr>
          <p:nvPr/>
        </p:nvSpPr>
        <p:spPr bwMode="auto">
          <a:xfrm>
            <a:off x="6375400" y="5708650"/>
            <a:ext cx="4127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2643" name="Group 311"/>
          <p:cNvGrpSpPr>
            <a:grpSpLocks/>
          </p:cNvGrpSpPr>
          <p:nvPr/>
        </p:nvGrpSpPr>
        <p:grpSpPr bwMode="auto">
          <a:xfrm>
            <a:off x="6772275" y="4010025"/>
            <a:ext cx="647700" cy="323850"/>
            <a:chOff x="1264" y="292"/>
            <a:chExt cx="487" cy="227"/>
          </a:xfrm>
        </p:grpSpPr>
        <p:sp>
          <p:nvSpPr>
            <p:cNvPr id="62697" name="Rectangle 31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698" name="Line 31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99" name="Text Box 31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4S(0,3)</a:t>
              </a:r>
            </a:p>
          </p:txBody>
        </p:sp>
        <p:sp>
          <p:nvSpPr>
            <p:cNvPr id="62700" name="Text Box 31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地下水與滲流</a:t>
              </a:r>
            </a:p>
          </p:txBody>
        </p:sp>
      </p:grpSp>
      <p:sp>
        <p:nvSpPr>
          <p:cNvPr id="62644" name="Line 316"/>
          <p:cNvSpPr>
            <a:spLocks noChangeShapeType="1"/>
          </p:cNvSpPr>
          <p:nvPr/>
        </p:nvSpPr>
        <p:spPr bwMode="auto">
          <a:xfrm>
            <a:off x="5276850" y="4165600"/>
            <a:ext cx="14922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2645" name="Group 317"/>
          <p:cNvGrpSpPr>
            <a:grpSpLocks/>
          </p:cNvGrpSpPr>
          <p:nvPr/>
        </p:nvGrpSpPr>
        <p:grpSpPr bwMode="auto">
          <a:xfrm>
            <a:off x="6791325" y="2343150"/>
            <a:ext cx="647700" cy="323850"/>
            <a:chOff x="1264" y="292"/>
            <a:chExt cx="487" cy="227"/>
          </a:xfrm>
        </p:grpSpPr>
        <p:sp>
          <p:nvSpPr>
            <p:cNvPr id="62693" name="Rectangle 31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694" name="Line 31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95" name="Text Box 32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4S(0,2)</a:t>
              </a:r>
            </a:p>
          </p:txBody>
        </p:sp>
        <p:sp>
          <p:nvSpPr>
            <p:cNvPr id="62696" name="Text Box 32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振動學</a:t>
              </a:r>
            </a:p>
          </p:txBody>
        </p:sp>
      </p:grpSp>
      <p:sp>
        <p:nvSpPr>
          <p:cNvPr id="62646" name="Line 322"/>
          <p:cNvSpPr>
            <a:spLocks noChangeShapeType="1"/>
          </p:cNvSpPr>
          <p:nvPr/>
        </p:nvSpPr>
        <p:spPr bwMode="auto">
          <a:xfrm>
            <a:off x="3511550" y="508000"/>
            <a:ext cx="1587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47" name="Line 323"/>
          <p:cNvSpPr>
            <a:spLocks noChangeShapeType="1"/>
          </p:cNvSpPr>
          <p:nvPr/>
        </p:nvSpPr>
        <p:spPr bwMode="auto">
          <a:xfrm>
            <a:off x="3663950" y="501650"/>
            <a:ext cx="0" cy="9969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48" name="Line 324"/>
          <p:cNvSpPr>
            <a:spLocks noChangeShapeType="1"/>
          </p:cNvSpPr>
          <p:nvPr/>
        </p:nvSpPr>
        <p:spPr bwMode="auto">
          <a:xfrm>
            <a:off x="3657600" y="1498600"/>
            <a:ext cx="3048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49" name="Line 325"/>
          <p:cNvSpPr>
            <a:spLocks noChangeShapeType="1"/>
          </p:cNvSpPr>
          <p:nvPr/>
        </p:nvSpPr>
        <p:spPr bwMode="auto">
          <a:xfrm>
            <a:off x="6699250" y="1492250"/>
            <a:ext cx="0" cy="1066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50" name="Line 326"/>
          <p:cNvSpPr>
            <a:spLocks noChangeShapeType="1"/>
          </p:cNvSpPr>
          <p:nvPr/>
        </p:nvSpPr>
        <p:spPr bwMode="auto">
          <a:xfrm>
            <a:off x="6705600" y="2559050"/>
            <a:ext cx="88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2651" name="Group 327"/>
          <p:cNvGrpSpPr>
            <a:grpSpLocks/>
          </p:cNvGrpSpPr>
          <p:nvPr/>
        </p:nvGrpSpPr>
        <p:grpSpPr bwMode="auto">
          <a:xfrm>
            <a:off x="6797675" y="444500"/>
            <a:ext cx="647700" cy="323850"/>
            <a:chOff x="1264" y="292"/>
            <a:chExt cx="487" cy="227"/>
          </a:xfrm>
        </p:grpSpPr>
        <p:sp>
          <p:nvSpPr>
            <p:cNvPr id="62689" name="Rectangle 32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690" name="Line 32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91" name="Text Box 33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4S(0,3)</a:t>
              </a:r>
            </a:p>
          </p:txBody>
        </p:sp>
        <p:sp>
          <p:nvSpPr>
            <p:cNvPr id="62692" name="Text Box 33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綠建築概論</a:t>
              </a:r>
            </a:p>
          </p:txBody>
        </p:sp>
      </p:grpSp>
      <p:grpSp>
        <p:nvGrpSpPr>
          <p:cNvPr id="62652" name="Group 332"/>
          <p:cNvGrpSpPr>
            <a:grpSpLocks/>
          </p:cNvGrpSpPr>
          <p:nvPr/>
        </p:nvGrpSpPr>
        <p:grpSpPr bwMode="auto">
          <a:xfrm>
            <a:off x="7708900" y="6397625"/>
            <a:ext cx="647700" cy="323850"/>
            <a:chOff x="648" y="196"/>
            <a:chExt cx="487" cy="219"/>
          </a:xfrm>
        </p:grpSpPr>
        <p:sp>
          <p:nvSpPr>
            <p:cNvPr id="62685" name="Rectangle 333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62686" name="Line 334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2687" name="Text Box 335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4S(0,2)</a:t>
              </a:r>
            </a:p>
          </p:txBody>
        </p:sp>
        <p:sp>
          <p:nvSpPr>
            <p:cNvPr id="62688" name="Text Box 336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港埠運輸系統規劃</a:t>
              </a:r>
            </a:p>
          </p:txBody>
        </p:sp>
      </p:grpSp>
      <p:sp>
        <p:nvSpPr>
          <p:cNvPr id="62653" name="Line 337"/>
          <p:cNvSpPr>
            <a:spLocks noChangeShapeType="1"/>
          </p:cNvSpPr>
          <p:nvPr/>
        </p:nvSpPr>
        <p:spPr bwMode="auto">
          <a:xfrm>
            <a:off x="7448550" y="5016500"/>
            <a:ext cx="146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54" name="Line 338"/>
          <p:cNvSpPr>
            <a:spLocks noChangeShapeType="1"/>
          </p:cNvSpPr>
          <p:nvPr/>
        </p:nvSpPr>
        <p:spPr bwMode="auto">
          <a:xfrm>
            <a:off x="7594600" y="5016500"/>
            <a:ext cx="0" cy="15827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55" name="Line 339"/>
          <p:cNvSpPr>
            <a:spLocks noChangeShapeType="1"/>
          </p:cNvSpPr>
          <p:nvPr/>
        </p:nvSpPr>
        <p:spPr bwMode="auto">
          <a:xfrm>
            <a:off x="7600950" y="6597650"/>
            <a:ext cx="107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56" name="Rectangle 340"/>
          <p:cNvSpPr>
            <a:spLocks noChangeArrowheads="1"/>
          </p:cNvSpPr>
          <p:nvPr/>
        </p:nvSpPr>
        <p:spPr bwMode="auto">
          <a:xfrm>
            <a:off x="5368925" y="4397375"/>
            <a:ext cx="644525" cy="3238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657" name="Line 341"/>
          <p:cNvSpPr>
            <a:spLocks noChangeShapeType="1"/>
          </p:cNvSpPr>
          <p:nvPr/>
        </p:nvSpPr>
        <p:spPr bwMode="auto">
          <a:xfrm>
            <a:off x="5368925" y="4516438"/>
            <a:ext cx="6477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658" name="Text Box 342"/>
          <p:cNvSpPr txBox="1">
            <a:spLocks noChangeArrowheads="1"/>
          </p:cNvSpPr>
          <p:nvPr/>
        </p:nvSpPr>
        <p:spPr bwMode="auto">
          <a:xfrm>
            <a:off x="5480050" y="4408488"/>
            <a:ext cx="4222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700"/>
              <a:t>3S(0,2)</a:t>
            </a:r>
          </a:p>
        </p:txBody>
      </p:sp>
      <p:sp>
        <p:nvSpPr>
          <p:cNvPr id="62659" name="Text Box 343"/>
          <p:cNvSpPr txBox="1">
            <a:spLocks noChangeArrowheads="1"/>
          </p:cNvSpPr>
          <p:nvPr/>
        </p:nvSpPr>
        <p:spPr bwMode="auto">
          <a:xfrm>
            <a:off x="5414963" y="4549775"/>
            <a:ext cx="5397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00">
                <a:ea typeface="華康中圓體" pitchFamily="49" charset="-120"/>
              </a:rPr>
              <a:t>工程地質</a:t>
            </a:r>
          </a:p>
        </p:txBody>
      </p:sp>
      <p:sp>
        <p:nvSpPr>
          <p:cNvPr id="62660" name="Line 344"/>
          <p:cNvSpPr>
            <a:spLocks noChangeShapeType="1"/>
          </p:cNvSpPr>
          <p:nvPr/>
        </p:nvSpPr>
        <p:spPr bwMode="auto">
          <a:xfrm>
            <a:off x="1746250" y="730250"/>
            <a:ext cx="0" cy="476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2661" name="Group 345"/>
          <p:cNvGrpSpPr>
            <a:grpSpLocks/>
          </p:cNvGrpSpPr>
          <p:nvPr/>
        </p:nvGrpSpPr>
        <p:grpSpPr bwMode="auto">
          <a:xfrm>
            <a:off x="2105025" y="419100"/>
            <a:ext cx="647700" cy="323850"/>
            <a:chOff x="1264" y="292"/>
            <a:chExt cx="487" cy="227"/>
          </a:xfrm>
        </p:grpSpPr>
        <p:sp>
          <p:nvSpPr>
            <p:cNvPr id="62681" name="Rectangle 346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682" name="Line 347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83" name="Text Box 348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1S(2,0)</a:t>
              </a:r>
            </a:p>
          </p:txBody>
        </p:sp>
        <p:sp>
          <p:nvSpPr>
            <p:cNvPr id="62684" name="Text Box 349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福傳程式語言</a:t>
              </a:r>
            </a:p>
          </p:txBody>
        </p:sp>
      </p:grpSp>
      <p:sp>
        <p:nvSpPr>
          <p:cNvPr id="62662" name="AutoShape 350"/>
          <p:cNvSpPr>
            <a:spLocks noChangeArrowheads="1"/>
          </p:cNvSpPr>
          <p:nvPr/>
        </p:nvSpPr>
        <p:spPr bwMode="auto">
          <a:xfrm>
            <a:off x="828675" y="5010150"/>
            <a:ext cx="1800225" cy="13938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663" name="Text Box 351"/>
          <p:cNvSpPr txBox="1">
            <a:spLocks noChangeArrowheads="1"/>
          </p:cNvSpPr>
          <p:nvPr/>
        </p:nvSpPr>
        <p:spPr bwMode="auto">
          <a:xfrm>
            <a:off x="895350" y="5210175"/>
            <a:ext cx="19526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應達學分：</a:t>
            </a:r>
            <a:r>
              <a:rPr lang="en-US" altLang="zh-TW" sz="1400">
                <a:ea typeface="華康中圓體" pitchFamily="49" charset="-120"/>
              </a:rPr>
              <a:t>20 (7</a:t>
            </a:r>
            <a:r>
              <a:rPr lang="zh-TW" altLang="en-US" sz="1400">
                <a:ea typeface="華康中圓體" pitchFamily="49" charset="-120"/>
              </a:rPr>
              <a:t>科</a:t>
            </a:r>
            <a:r>
              <a:rPr lang="en-US" altLang="zh-TW" sz="1400">
                <a:ea typeface="華康中圓體" pitchFamily="49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本系可修習學分：</a:t>
            </a:r>
            <a:r>
              <a:rPr lang="en-US" altLang="zh-TW" sz="1400">
                <a:ea typeface="華康中圓體" pitchFamily="49" charset="-120"/>
              </a:rPr>
              <a:t>31</a:t>
            </a:r>
          </a:p>
        </p:txBody>
      </p:sp>
      <p:sp>
        <p:nvSpPr>
          <p:cNvPr id="62664" name="Rectangle 352"/>
          <p:cNvSpPr>
            <a:spLocks noChangeArrowheads="1"/>
          </p:cNvSpPr>
          <p:nvPr/>
        </p:nvSpPr>
        <p:spPr bwMode="auto">
          <a:xfrm>
            <a:off x="927100" y="5721350"/>
            <a:ext cx="406400" cy="1333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665" name="Text Box 353"/>
          <p:cNvSpPr txBox="1">
            <a:spLocks noChangeArrowheads="1"/>
          </p:cNvSpPr>
          <p:nvPr/>
        </p:nvSpPr>
        <p:spPr bwMode="auto">
          <a:xfrm>
            <a:off x="1384300" y="570230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應考資格需修習科目</a:t>
            </a:r>
          </a:p>
        </p:txBody>
      </p:sp>
      <p:sp>
        <p:nvSpPr>
          <p:cNvPr id="62666" name="Rectangle 354"/>
          <p:cNvSpPr>
            <a:spLocks noChangeArrowheads="1"/>
          </p:cNvSpPr>
          <p:nvPr/>
        </p:nvSpPr>
        <p:spPr bwMode="auto">
          <a:xfrm>
            <a:off x="933450" y="5918200"/>
            <a:ext cx="406400" cy="133350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667" name="Text Box 355"/>
          <p:cNvSpPr txBox="1">
            <a:spLocks noChangeArrowheads="1"/>
          </p:cNvSpPr>
          <p:nvPr/>
        </p:nvSpPr>
        <p:spPr bwMode="auto">
          <a:xfrm>
            <a:off x="1390650" y="589915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應考資格必修習科目</a:t>
            </a:r>
          </a:p>
        </p:txBody>
      </p:sp>
      <p:pic>
        <p:nvPicPr>
          <p:cNvPr id="62668" name="Picture 356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7302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69" name="Picture 357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1750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670" name="Text Box 358"/>
          <p:cNvSpPr txBox="1">
            <a:spLocks noChangeArrowheads="1"/>
          </p:cNvSpPr>
          <p:nvPr/>
        </p:nvSpPr>
        <p:spPr bwMode="auto">
          <a:xfrm>
            <a:off x="1390650" y="611505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考試科目</a:t>
            </a:r>
          </a:p>
        </p:txBody>
      </p:sp>
      <p:pic>
        <p:nvPicPr>
          <p:cNvPr id="62671" name="Picture 359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61150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672" name="AutoShape 360"/>
          <p:cNvSpPr>
            <a:spLocks noChangeArrowheads="1"/>
          </p:cNvSpPr>
          <p:nvPr/>
        </p:nvSpPr>
        <p:spPr bwMode="auto">
          <a:xfrm>
            <a:off x="822325" y="3314700"/>
            <a:ext cx="1857375" cy="32797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673" name="Text Box 361"/>
          <p:cNvSpPr txBox="1">
            <a:spLocks noChangeArrowheads="1"/>
          </p:cNvSpPr>
          <p:nvPr/>
        </p:nvSpPr>
        <p:spPr bwMode="auto">
          <a:xfrm>
            <a:off x="889000" y="3514725"/>
            <a:ext cx="19526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應達學分：</a:t>
            </a:r>
            <a:r>
              <a:rPr lang="en-US" altLang="zh-TW" sz="1400">
                <a:ea typeface="華康中圓體" pitchFamily="49" charset="-120"/>
              </a:rPr>
              <a:t>20 (7</a:t>
            </a:r>
            <a:r>
              <a:rPr lang="zh-TW" altLang="en-US" sz="1400">
                <a:ea typeface="華康中圓體" pitchFamily="49" charset="-120"/>
              </a:rPr>
              <a:t>科</a:t>
            </a:r>
            <a:r>
              <a:rPr lang="en-US" altLang="zh-TW" sz="1400">
                <a:ea typeface="華康中圓體" pitchFamily="49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本系可修習學分：</a:t>
            </a:r>
            <a:r>
              <a:rPr lang="en-US" altLang="zh-TW" sz="1400">
                <a:ea typeface="華康中圓體" pitchFamily="49" charset="-120"/>
              </a:rPr>
              <a:t>31</a:t>
            </a:r>
          </a:p>
        </p:txBody>
      </p:sp>
      <p:sp>
        <p:nvSpPr>
          <p:cNvPr id="62674" name="Rectangle 362"/>
          <p:cNvSpPr>
            <a:spLocks noChangeArrowheads="1"/>
          </p:cNvSpPr>
          <p:nvPr/>
        </p:nvSpPr>
        <p:spPr bwMode="auto">
          <a:xfrm>
            <a:off x="920750" y="4025900"/>
            <a:ext cx="406400" cy="1333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675" name="Text Box 363"/>
          <p:cNvSpPr txBox="1">
            <a:spLocks noChangeArrowheads="1"/>
          </p:cNvSpPr>
          <p:nvPr/>
        </p:nvSpPr>
        <p:spPr bwMode="auto">
          <a:xfrm>
            <a:off x="1377950" y="400685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應考資格需修習科目</a:t>
            </a:r>
          </a:p>
        </p:txBody>
      </p:sp>
      <p:sp>
        <p:nvSpPr>
          <p:cNvPr id="62676" name="Rectangle 364"/>
          <p:cNvSpPr>
            <a:spLocks noChangeArrowheads="1"/>
          </p:cNvSpPr>
          <p:nvPr/>
        </p:nvSpPr>
        <p:spPr bwMode="auto">
          <a:xfrm>
            <a:off x="927100" y="4222750"/>
            <a:ext cx="406400" cy="133350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677" name="Text Box 365"/>
          <p:cNvSpPr txBox="1">
            <a:spLocks noChangeArrowheads="1"/>
          </p:cNvSpPr>
          <p:nvPr/>
        </p:nvSpPr>
        <p:spPr bwMode="auto">
          <a:xfrm>
            <a:off x="1384300" y="420370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應考資格必修習科目</a:t>
            </a:r>
          </a:p>
        </p:txBody>
      </p:sp>
      <p:sp>
        <p:nvSpPr>
          <p:cNvPr id="62678" name="Text Box 366"/>
          <p:cNvSpPr txBox="1">
            <a:spLocks noChangeArrowheads="1"/>
          </p:cNvSpPr>
          <p:nvPr/>
        </p:nvSpPr>
        <p:spPr bwMode="auto">
          <a:xfrm>
            <a:off x="1384300" y="441960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考試科目</a:t>
            </a:r>
          </a:p>
        </p:txBody>
      </p:sp>
      <p:pic>
        <p:nvPicPr>
          <p:cNvPr id="62679" name="Picture 367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44196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680" name="Text Box 368"/>
          <p:cNvSpPr txBox="1">
            <a:spLocks noChangeArrowheads="1"/>
          </p:cNvSpPr>
          <p:nvPr/>
        </p:nvSpPr>
        <p:spPr bwMode="auto">
          <a:xfrm>
            <a:off x="971550" y="4572000"/>
            <a:ext cx="1574800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1.</a:t>
            </a:r>
            <a:r>
              <a:rPr lang="zh-TW" altLang="en-US" sz="1000">
                <a:ea typeface="華康中圓體" pitchFamily="49" charset="-120"/>
              </a:rPr>
              <a:t>土壤物理與沖蝕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2.</a:t>
            </a:r>
            <a:r>
              <a:rPr lang="zh-TW" altLang="en-US" sz="1000">
                <a:ea typeface="華康中圓體" pitchFamily="49" charset="-120"/>
              </a:rPr>
              <a:t>水土保持工程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3.</a:t>
            </a:r>
            <a:r>
              <a:rPr lang="zh-TW" altLang="en-US" sz="1000">
                <a:ea typeface="華康中圓體" pitchFamily="49" charset="-120"/>
              </a:rPr>
              <a:t>水土保持規劃設計</a:t>
            </a:r>
            <a:r>
              <a:rPr lang="en-US" altLang="zh-TW" sz="1000">
                <a:ea typeface="華康中圓體" pitchFamily="49" charset="-120"/>
              </a:rPr>
              <a:t>(</a:t>
            </a:r>
            <a:r>
              <a:rPr lang="zh-TW" altLang="en-US" sz="1000">
                <a:ea typeface="華康中圓體" pitchFamily="49" charset="-120"/>
              </a:rPr>
              <a:t>包	括水土保持法規</a:t>
            </a:r>
            <a:r>
              <a:rPr lang="en-US" altLang="zh-TW" sz="1000">
                <a:ea typeface="華康中圓體" pitchFamily="49" charset="-120"/>
              </a:rPr>
              <a:t>)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4.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測量學</a:t>
            </a:r>
            <a:r>
              <a:rPr lang="en-US" altLang="zh-TW" sz="1000">
                <a:ea typeface="華康中圓體" pitchFamily="49" charset="-120"/>
              </a:rPr>
              <a:t>(</a:t>
            </a:r>
            <a:r>
              <a:rPr lang="zh-TW" altLang="en-US" sz="1000">
                <a:ea typeface="華康中圓體" pitchFamily="49" charset="-120"/>
              </a:rPr>
              <a:t>包括平面測	量、地形測量與航照判	釋</a:t>
            </a:r>
            <a:r>
              <a:rPr lang="en-US" altLang="zh-TW" sz="1000">
                <a:ea typeface="華康中圓體" pitchFamily="49" charset="-12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5.</a:t>
            </a:r>
            <a:r>
              <a:rPr lang="zh-TW" altLang="en-US" sz="1000">
                <a:ea typeface="華康中圓體" pitchFamily="49" charset="-120"/>
              </a:rPr>
              <a:t>坡地水文學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6.</a:t>
            </a:r>
            <a:r>
              <a:rPr lang="zh-TW" altLang="en-US" sz="1000">
                <a:ea typeface="華康中圓體" pitchFamily="49" charset="-120"/>
              </a:rPr>
              <a:t>植生工程</a:t>
            </a:r>
            <a:endParaRPr lang="zh-TW" altLang="en-US" sz="100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105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" descr="網路照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9144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643293A-6F6B-4E69-BD62-6F5FEE5E3E5F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219140" name="AutoShape 4"/>
          <p:cNvSpPr>
            <a:spLocks noChangeArrowheads="1"/>
          </p:cNvSpPr>
          <p:nvPr/>
        </p:nvSpPr>
        <p:spPr bwMode="auto">
          <a:xfrm>
            <a:off x="1763688" y="1052736"/>
            <a:ext cx="5665787" cy="1150937"/>
          </a:xfrm>
          <a:prstGeom prst="roundRect">
            <a:avLst>
              <a:gd name="adj" fmla="val 16667"/>
            </a:avLst>
          </a:prstGeom>
          <a:solidFill>
            <a:srgbClr val="99CCFF">
              <a:alpha val="30000"/>
            </a:srgbClr>
          </a:solidFill>
          <a:ln w="44450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1907704" y="1348011"/>
            <a:ext cx="558909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zh-TW" altLang="en-US" sz="2600" dirty="0" smtClean="0">
                <a:solidFill>
                  <a:srgbClr val="FF6600"/>
                </a:solidFill>
                <a:ea typeface="華康中圓體" pitchFamily="49" charset="-120"/>
              </a:rPr>
              <a:t>本系之「</a:t>
            </a:r>
            <a:r>
              <a:rPr lang="zh-TW" altLang="en-US" sz="2600" dirty="0">
                <a:solidFill>
                  <a:srgbClr val="FF6600"/>
                </a:solidFill>
                <a:ea typeface="華康中圓體" pitchFamily="49" charset="-120"/>
              </a:rPr>
              <a:t>大學生教學持續改善計畫書」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zh-TW" altLang="en-US" sz="2000" dirty="0">
                <a:solidFill>
                  <a:srgbClr val="FF6600"/>
                </a:solidFill>
                <a:ea typeface="華康中圓體" pitchFamily="49" charset="-120"/>
              </a:rPr>
              <a:t>擬定更具體愈明確之執行方式</a:t>
            </a:r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>
            <a:off x="4534273" y="2205261"/>
            <a:ext cx="0" cy="2873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>
            <a:off x="900485" y="2510061"/>
            <a:ext cx="7272338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>
            <a:off x="911598" y="2498948"/>
            <a:ext cx="0" cy="2873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>
            <a:off x="8172823" y="2498948"/>
            <a:ext cx="0" cy="2873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9146" name="Line 10"/>
          <p:cNvSpPr>
            <a:spLocks noChangeShapeType="1"/>
          </p:cNvSpPr>
          <p:nvPr/>
        </p:nvSpPr>
        <p:spPr bwMode="auto">
          <a:xfrm>
            <a:off x="2889623" y="2503711"/>
            <a:ext cx="0" cy="2873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9147" name="Line 11"/>
          <p:cNvSpPr>
            <a:spLocks noChangeShapeType="1"/>
          </p:cNvSpPr>
          <p:nvPr/>
        </p:nvSpPr>
        <p:spPr bwMode="auto">
          <a:xfrm>
            <a:off x="2218110" y="2503711"/>
            <a:ext cx="0" cy="2873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9148" name="Line 12"/>
          <p:cNvSpPr>
            <a:spLocks noChangeShapeType="1"/>
          </p:cNvSpPr>
          <p:nvPr/>
        </p:nvSpPr>
        <p:spPr bwMode="auto">
          <a:xfrm>
            <a:off x="1548185" y="2503711"/>
            <a:ext cx="0" cy="2873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9149" name="Line 13"/>
          <p:cNvSpPr>
            <a:spLocks noChangeShapeType="1"/>
          </p:cNvSpPr>
          <p:nvPr/>
        </p:nvSpPr>
        <p:spPr bwMode="auto">
          <a:xfrm>
            <a:off x="4212010" y="2510061"/>
            <a:ext cx="0" cy="2873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9150" name="Line 14"/>
          <p:cNvSpPr>
            <a:spLocks noChangeShapeType="1"/>
          </p:cNvSpPr>
          <p:nvPr/>
        </p:nvSpPr>
        <p:spPr bwMode="auto">
          <a:xfrm>
            <a:off x="3545260" y="2508473"/>
            <a:ext cx="0" cy="2873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9151" name="Line 15"/>
          <p:cNvSpPr>
            <a:spLocks noChangeShapeType="1"/>
          </p:cNvSpPr>
          <p:nvPr/>
        </p:nvSpPr>
        <p:spPr bwMode="auto">
          <a:xfrm>
            <a:off x="4875585" y="2510061"/>
            <a:ext cx="0" cy="2873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9152" name="Line 16"/>
          <p:cNvSpPr>
            <a:spLocks noChangeShapeType="1"/>
          </p:cNvSpPr>
          <p:nvPr/>
        </p:nvSpPr>
        <p:spPr bwMode="auto">
          <a:xfrm>
            <a:off x="5539160" y="2508473"/>
            <a:ext cx="0" cy="2873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9153" name="Line 17"/>
          <p:cNvSpPr>
            <a:spLocks noChangeShapeType="1"/>
          </p:cNvSpPr>
          <p:nvPr/>
        </p:nvSpPr>
        <p:spPr bwMode="auto">
          <a:xfrm>
            <a:off x="6188448" y="2508473"/>
            <a:ext cx="0" cy="2873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9154" name="Line 18"/>
          <p:cNvSpPr>
            <a:spLocks noChangeShapeType="1"/>
          </p:cNvSpPr>
          <p:nvPr/>
        </p:nvSpPr>
        <p:spPr bwMode="auto">
          <a:xfrm>
            <a:off x="6852023" y="2508473"/>
            <a:ext cx="0" cy="2873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9155" name="Line 19"/>
          <p:cNvSpPr>
            <a:spLocks noChangeShapeType="1"/>
          </p:cNvSpPr>
          <p:nvPr/>
        </p:nvSpPr>
        <p:spPr bwMode="auto">
          <a:xfrm>
            <a:off x="7509248" y="2508473"/>
            <a:ext cx="0" cy="2873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219191" name="Group 55"/>
          <p:cNvGrpSpPr>
            <a:grpSpLocks/>
          </p:cNvGrpSpPr>
          <p:nvPr/>
        </p:nvGrpSpPr>
        <p:grpSpPr bwMode="auto">
          <a:xfrm>
            <a:off x="611560" y="2781523"/>
            <a:ext cx="576263" cy="2592388"/>
            <a:chOff x="612" y="1888"/>
            <a:chExt cx="363" cy="1633"/>
          </a:xfrm>
        </p:grpSpPr>
        <p:sp>
          <p:nvSpPr>
            <p:cNvPr id="219156" name="AutoShape 20"/>
            <p:cNvSpPr>
              <a:spLocks noChangeArrowheads="1"/>
            </p:cNvSpPr>
            <p:nvPr/>
          </p:nvSpPr>
          <p:spPr bwMode="auto">
            <a:xfrm>
              <a:off x="612" y="1888"/>
              <a:ext cx="363" cy="1633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0000"/>
              </a:srgbClr>
            </a:solidFill>
            <a:ln w="381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9157" name="Text Box 2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41" y="1950"/>
              <a:ext cx="308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9900"/>
                  </a:solidFill>
                  <a:ea typeface="華康中圓體" pitchFamily="49" charset="-120"/>
                </a:rPr>
                <a:t>網路輔助教學</a:t>
              </a:r>
            </a:p>
          </p:txBody>
        </p:sp>
      </p:grpSp>
      <p:grpSp>
        <p:nvGrpSpPr>
          <p:cNvPr id="219181" name="Group 45"/>
          <p:cNvGrpSpPr>
            <a:grpSpLocks/>
          </p:cNvGrpSpPr>
          <p:nvPr/>
        </p:nvGrpSpPr>
        <p:grpSpPr bwMode="auto">
          <a:xfrm>
            <a:off x="1276723" y="2781523"/>
            <a:ext cx="576262" cy="2592388"/>
            <a:chOff x="1031" y="1888"/>
            <a:chExt cx="363" cy="1633"/>
          </a:xfrm>
        </p:grpSpPr>
        <p:sp>
          <p:nvSpPr>
            <p:cNvPr id="219158" name="AutoShap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31" y="1888"/>
              <a:ext cx="363" cy="1633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0000"/>
              </a:srgbClr>
            </a:solidFill>
            <a:ln w="381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9159" name="Text Box 2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045" y="1935"/>
              <a:ext cx="308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9900"/>
                  </a:solidFill>
                  <a:ea typeface="華康中圓體" pitchFamily="49" charset="-120"/>
                </a:rPr>
                <a:t>創意教學計劃</a:t>
              </a:r>
            </a:p>
          </p:txBody>
        </p:sp>
      </p:grpSp>
      <p:grpSp>
        <p:nvGrpSpPr>
          <p:cNvPr id="219192" name="Group 56"/>
          <p:cNvGrpSpPr>
            <a:grpSpLocks/>
          </p:cNvGrpSpPr>
          <p:nvPr/>
        </p:nvGrpSpPr>
        <p:grpSpPr bwMode="auto">
          <a:xfrm>
            <a:off x="1951410" y="2745011"/>
            <a:ext cx="576263" cy="2628900"/>
            <a:chOff x="1456" y="1865"/>
            <a:chExt cx="363" cy="1656"/>
          </a:xfrm>
        </p:grpSpPr>
        <p:sp>
          <p:nvSpPr>
            <p:cNvPr id="219160" name="AutoShape 2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456" y="1888"/>
              <a:ext cx="363" cy="1633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0000"/>
              </a:srgbClr>
            </a:solidFill>
            <a:ln w="381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9161" name="Text Box 25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470" y="1865"/>
              <a:ext cx="308" cy="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9900"/>
                  </a:solidFill>
                  <a:ea typeface="華康中圓體" pitchFamily="49" charset="-120"/>
                </a:rPr>
                <a:t>課程融入考核重點</a:t>
              </a:r>
            </a:p>
          </p:txBody>
        </p:sp>
      </p:grpSp>
      <p:grpSp>
        <p:nvGrpSpPr>
          <p:cNvPr id="219182" name="Group 46"/>
          <p:cNvGrpSpPr>
            <a:grpSpLocks/>
          </p:cNvGrpSpPr>
          <p:nvPr/>
        </p:nvGrpSpPr>
        <p:grpSpPr bwMode="auto">
          <a:xfrm>
            <a:off x="2600698" y="2781523"/>
            <a:ext cx="576262" cy="2592388"/>
            <a:chOff x="1865" y="1888"/>
            <a:chExt cx="363" cy="1633"/>
          </a:xfrm>
        </p:grpSpPr>
        <p:sp>
          <p:nvSpPr>
            <p:cNvPr id="219162" name="AutoShape 2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65" y="1888"/>
              <a:ext cx="363" cy="1633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0000"/>
              </a:srgbClr>
            </a:solidFill>
            <a:ln w="381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9163" name="Text Box 27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879" y="1935"/>
              <a:ext cx="308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9900"/>
                  </a:solidFill>
                  <a:ea typeface="華康中圓體" pitchFamily="49" charset="-120"/>
                </a:rPr>
                <a:t>教師成長社群</a:t>
              </a:r>
            </a:p>
          </p:txBody>
        </p:sp>
      </p:grpSp>
      <p:grpSp>
        <p:nvGrpSpPr>
          <p:cNvPr id="219184" name="Group 48"/>
          <p:cNvGrpSpPr>
            <a:grpSpLocks/>
          </p:cNvGrpSpPr>
          <p:nvPr/>
        </p:nvGrpSpPr>
        <p:grpSpPr bwMode="auto">
          <a:xfrm>
            <a:off x="3275385" y="2756123"/>
            <a:ext cx="576263" cy="2617788"/>
            <a:chOff x="2290" y="1872"/>
            <a:chExt cx="363" cy="1649"/>
          </a:xfrm>
        </p:grpSpPr>
        <p:sp>
          <p:nvSpPr>
            <p:cNvPr id="219164" name="AutoShape 2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290" y="1888"/>
              <a:ext cx="363" cy="1633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0000"/>
              </a:srgbClr>
            </a:solidFill>
            <a:ln w="381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9165" name="Text Box 29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301" y="1872"/>
              <a:ext cx="308" cy="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9900"/>
                  </a:solidFill>
                  <a:ea typeface="華康中圓體" pitchFamily="49" charset="-120"/>
                </a:rPr>
                <a:t>學生暑期學習計畫</a:t>
              </a:r>
            </a:p>
          </p:txBody>
        </p:sp>
      </p:grpSp>
      <p:grpSp>
        <p:nvGrpSpPr>
          <p:cNvPr id="219183" name="Group 47"/>
          <p:cNvGrpSpPr>
            <a:grpSpLocks/>
          </p:cNvGrpSpPr>
          <p:nvPr/>
        </p:nvGrpSpPr>
        <p:grpSpPr bwMode="auto">
          <a:xfrm>
            <a:off x="3929435" y="2781523"/>
            <a:ext cx="576263" cy="2592388"/>
            <a:chOff x="2702" y="1888"/>
            <a:chExt cx="363" cy="1633"/>
          </a:xfrm>
        </p:grpSpPr>
        <p:sp>
          <p:nvSpPr>
            <p:cNvPr id="219166" name="AutoShape 30"/>
            <p:cNvSpPr>
              <a:spLocks noChangeArrowheads="1"/>
            </p:cNvSpPr>
            <p:nvPr/>
          </p:nvSpPr>
          <p:spPr bwMode="auto">
            <a:xfrm>
              <a:off x="2702" y="1888"/>
              <a:ext cx="363" cy="1633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0000"/>
              </a:srgbClr>
            </a:solidFill>
            <a:ln w="381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9167" name="Text Box 31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716" y="1900"/>
              <a:ext cx="308" cy="1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9900"/>
                  </a:solidFill>
                  <a:ea typeface="華康中圓體" pitchFamily="49" charset="-120"/>
                </a:rPr>
                <a:t>學習歷程檔案之施作</a:t>
              </a:r>
            </a:p>
          </p:txBody>
        </p:sp>
      </p:grpSp>
      <p:grpSp>
        <p:nvGrpSpPr>
          <p:cNvPr id="219185" name="Group 49"/>
          <p:cNvGrpSpPr>
            <a:grpSpLocks/>
          </p:cNvGrpSpPr>
          <p:nvPr/>
        </p:nvGrpSpPr>
        <p:grpSpPr bwMode="auto">
          <a:xfrm>
            <a:off x="4594598" y="2786286"/>
            <a:ext cx="576262" cy="2587625"/>
            <a:chOff x="3121" y="1891"/>
            <a:chExt cx="363" cy="1630"/>
          </a:xfrm>
        </p:grpSpPr>
        <p:sp>
          <p:nvSpPr>
            <p:cNvPr id="219168" name="AutoShape 3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21" y="1891"/>
              <a:ext cx="363" cy="163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0000"/>
              </a:srgbClr>
            </a:solidFill>
            <a:ln w="381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9169" name="Text Box 3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135" y="1903"/>
              <a:ext cx="308" cy="1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9900"/>
                  </a:solidFill>
                  <a:ea typeface="華康中圓體" pitchFamily="49" charset="-120"/>
                </a:rPr>
                <a:t>同儕學習計畫</a:t>
              </a:r>
            </a:p>
          </p:txBody>
        </p:sp>
      </p:grpSp>
      <p:grpSp>
        <p:nvGrpSpPr>
          <p:cNvPr id="219186" name="Group 50"/>
          <p:cNvGrpSpPr>
            <a:grpSpLocks/>
          </p:cNvGrpSpPr>
          <p:nvPr/>
        </p:nvGrpSpPr>
        <p:grpSpPr bwMode="auto">
          <a:xfrm>
            <a:off x="5269285" y="2781523"/>
            <a:ext cx="576263" cy="2592388"/>
            <a:chOff x="3546" y="1888"/>
            <a:chExt cx="363" cy="1633"/>
          </a:xfrm>
        </p:grpSpPr>
        <p:sp>
          <p:nvSpPr>
            <p:cNvPr id="219170" name="AutoShape 3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546" y="1888"/>
              <a:ext cx="363" cy="1633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0000"/>
              </a:srgbClr>
            </a:solidFill>
            <a:ln w="381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9171" name="Text Box 35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560" y="1900"/>
              <a:ext cx="308" cy="1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9900"/>
                  </a:solidFill>
                  <a:ea typeface="華康中圓體" pitchFamily="49" charset="-120"/>
                </a:rPr>
                <a:t>積極補強教學</a:t>
              </a:r>
            </a:p>
          </p:txBody>
        </p:sp>
      </p:grpSp>
      <p:grpSp>
        <p:nvGrpSpPr>
          <p:cNvPr id="219187" name="Group 51"/>
          <p:cNvGrpSpPr>
            <a:grpSpLocks/>
          </p:cNvGrpSpPr>
          <p:nvPr/>
        </p:nvGrpSpPr>
        <p:grpSpPr bwMode="auto">
          <a:xfrm>
            <a:off x="5901110" y="2781523"/>
            <a:ext cx="576263" cy="2592388"/>
            <a:chOff x="3944" y="1888"/>
            <a:chExt cx="363" cy="1633"/>
          </a:xfrm>
        </p:grpSpPr>
        <p:sp>
          <p:nvSpPr>
            <p:cNvPr id="219172" name="AutoShape 3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44" y="1888"/>
              <a:ext cx="363" cy="1633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0000"/>
              </a:srgbClr>
            </a:solidFill>
            <a:ln w="381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9173" name="Text Box 37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958" y="1900"/>
              <a:ext cx="308" cy="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9900"/>
                  </a:solidFill>
                  <a:ea typeface="華康中圓體" pitchFamily="49" charset="-120"/>
                </a:rPr>
                <a:t>多元化生活學習</a:t>
              </a:r>
            </a:p>
          </p:txBody>
        </p:sp>
      </p:grpSp>
      <p:grpSp>
        <p:nvGrpSpPr>
          <p:cNvPr id="219188" name="Group 52"/>
          <p:cNvGrpSpPr>
            <a:grpSpLocks/>
          </p:cNvGrpSpPr>
          <p:nvPr/>
        </p:nvGrpSpPr>
        <p:grpSpPr bwMode="auto">
          <a:xfrm>
            <a:off x="6561510" y="2781523"/>
            <a:ext cx="576263" cy="2592388"/>
            <a:chOff x="4360" y="1888"/>
            <a:chExt cx="363" cy="1633"/>
          </a:xfrm>
        </p:grpSpPr>
        <p:sp>
          <p:nvSpPr>
            <p:cNvPr id="219174" name="AutoShape 3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360" y="1888"/>
              <a:ext cx="363" cy="1633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0000"/>
              </a:srgbClr>
            </a:solidFill>
            <a:ln w="381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9175" name="Text Box 39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377" y="1900"/>
              <a:ext cx="308" cy="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9900"/>
                  </a:solidFill>
                  <a:ea typeface="華康中圓體" pitchFamily="49" charset="-120"/>
                </a:rPr>
                <a:t>預警制度之建立</a:t>
              </a:r>
            </a:p>
          </p:txBody>
        </p:sp>
      </p:grpSp>
      <p:grpSp>
        <p:nvGrpSpPr>
          <p:cNvPr id="219189" name="Group 53"/>
          <p:cNvGrpSpPr>
            <a:grpSpLocks/>
          </p:cNvGrpSpPr>
          <p:nvPr/>
        </p:nvGrpSpPr>
        <p:grpSpPr bwMode="auto">
          <a:xfrm>
            <a:off x="7231435" y="2781523"/>
            <a:ext cx="576263" cy="2663825"/>
            <a:chOff x="4782" y="1888"/>
            <a:chExt cx="363" cy="1678"/>
          </a:xfrm>
        </p:grpSpPr>
        <p:sp>
          <p:nvSpPr>
            <p:cNvPr id="219176" name="AutoShape 40"/>
            <p:cNvSpPr>
              <a:spLocks noChangeArrowheads="1"/>
            </p:cNvSpPr>
            <p:nvPr/>
          </p:nvSpPr>
          <p:spPr bwMode="auto">
            <a:xfrm>
              <a:off x="4782" y="1888"/>
              <a:ext cx="363" cy="1633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0000"/>
              </a:srgbClr>
            </a:solidFill>
            <a:ln w="381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9177" name="Text Box 41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796" y="1900"/>
              <a:ext cx="308" cy="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9900"/>
                  </a:solidFill>
                  <a:ea typeface="華康中圓體" pitchFamily="49" charset="-120"/>
                </a:rPr>
                <a:t>網路教學評鑑改善機制</a:t>
              </a:r>
            </a:p>
          </p:txBody>
        </p:sp>
      </p:grpSp>
      <p:grpSp>
        <p:nvGrpSpPr>
          <p:cNvPr id="219190" name="Group 54"/>
          <p:cNvGrpSpPr>
            <a:grpSpLocks/>
          </p:cNvGrpSpPr>
          <p:nvPr/>
        </p:nvGrpSpPr>
        <p:grpSpPr bwMode="auto">
          <a:xfrm>
            <a:off x="7883898" y="2808511"/>
            <a:ext cx="576262" cy="2565400"/>
            <a:chOff x="5193" y="1905"/>
            <a:chExt cx="363" cy="1616"/>
          </a:xfrm>
        </p:grpSpPr>
        <p:sp>
          <p:nvSpPr>
            <p:cNvPr id="219178" name="AutoShape 4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5193" y="1905"/>
              <a:ext cx="363" cy="1616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0000"/>
              </a:srgbClr>
            </a:solidFill>
            <a:ln w="381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9179" name="Text Box 4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5207" y="1917"/>
              <a:ext cx="308" cy="1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9900"/>
                  </a:solidFill>
                  <a:ea typeface="華康中圓體" pitchFamily="49" charset="-120"/>
                </a:rPr>
                <a:t>問卷調查及分析</a:t>
              </a:r>
              <a:endParaRPr lang="en-US" altLang="zh-TW" sz="2000">
                <a:solidFill>
                  <a:srgbClr val="009900"/>
                </a:solidFill>
                <a:ea typeface="華康中圓體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746734" y="6113041"/>
            <a:ext cx="4689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※</a:t>
            </a:r>
            <a:r>
              <a:rPr lang="zh-TW" altLang="en-US" sz="1200" dirty="0" smtClean="0"/>
              <a:t>以上措施皆經過</a:t>
            </a:r>
            <a:r>
              <a:rPr lang="en-US" altLang="zh-TW" sz="1200" dirty="0" smtClean="0"/>
              <a:t>IEET</a:t>
            </a:r>
            <a:r>
              <a:rPr lang="zh-TW" altLang="en-US" sz="1200" dirty="0" smtClean="0"/>
              <a:t>工程及科技教育認證通過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887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 descr="DSC_39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51520" y="1340544"/>
            <a:ext cx="8569895" cy="5256584"/>
          </a:xfrm>
          <a:prstGeom prst="roundRect">
            <a:avLst>
              <a:gd name="adj" fmla="val 8238"/>
            </a:avLst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9009" y="2276747"/>
            <a:ext cx="7559675" cy="4392613"/>
          </a:xfrm>
          <a:noFill/>
        </p:spPr>
        <p:txBody>
          <a:bodyPr lIns="0" tIns="0" rIns="0" bIns="0"/>
          <a:lstStyle/>
          <a:p>
            <a:pPr marL="176213" indent="0" defTabSz="881063">
              <a:tabLst>
                <a:tab pos="363538" algn="l"/>
              </a:tabLst>
            </a:pPr>
            <a:endParaRPr lang="en-US" altLang="zh-TW" dirty="0">
              <a:ea typeface="華康中圓體" pitchFamily="49" charset="-120"/>
            </a:endParaRPr>
          </a:p>
          <a:p>
            <a:pPr marL="176213" indent="0" defTabSz="881063">
              <a:buFontTx/>
              <a:buNone/>
              <a:tabLst>
                <a:tab pos="363538" algn="l"/>
              </a:tabLst>
            </a:pPr>
            <a:endParaRPr lang="en-US" altLang="zh-TW" dirty="0">
              <a:ea typeface="華康中圓體" pitchFamily="49" charset="-120"/>
            </a:endParaRPr>
          </a:p>
        </p:txBody>
      </p:sp>
      <p:sp>
        <p:nvSpPr>
          <p:cNvPr id="411653" name="AutoShape 30"/>
          <p:cNvSpPr>
            <a:spLocks noChangeArrowheads="1"/>
          </p:cNvSpPr>
          <p:nvPr/>
        </p:nvSpPr>
        <p:spPr bwMode="auto">
          <a:xfrm>
            <a:off x="459484" y="3932510"/>
            <a:ext cx="936625" cy="865187"/>
          </a:xfrm>
          <a:prstGeom prst="roundRect">
            <a:avLst>
              <a:gd name="adj" fmla="val 16667"/>
            </a:avLst>
          </a:prstGeom>
          <a:solidFill>
            <a:schemeClr val="bg1">
              <a:alpha val="10000"/>
            </a:schemeClr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11654" name="Text Box 31"/>
          <p:cNvSpPr txBox="1">
            <a:spLocks noChangeArrowheads="1"/>
          </p:cNvSpPr>
          <p:nvPr/>
        </p:nvSpPr>
        <p:spPr bwMode="auto">
          <a:xfrm>
            <a:off x="251521" y="3997597"/>
            <a:ext cx="11525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dirty="0">
                <a:solidFill>
                  <a:schemeClr val="accent2"/>
                </a:solidFill>
                <a:ea typeface="華康中圓體" pitchFamily="49" charset="-120"/>
              </a:rPr>
              <a:t>  </a:t>
            </a:r>
            <a:r>
              <a:rPr lang="zh-TW" altLang="en-US" dirty="0">
                <a:solidFill>
                  <a:srgbClr val="FF0000"/>
                </a:solidFill>
                <a:ea typeface="華康中圓體" pitchFamily="49" charset="-120"/>
              </a:rPr>
              <a:t>學務處</a:t>
            </a:r>
          </a:p>
          <a:p>
            <a:pPr algn="ctr">
              <a:spcBef>
                <a:spcPct val="50000"/>
              </a:spcBef>
            </a:pPr>
            <a:r>
              <a:rPr lang="zh-TW" altLang="en-US" sz="1500" dirty="0">
                <a:solidFill>
                  <a:srgbClr val="00B0F0"/>
                </a:solidFill>
                <a:ea typeface="華康中圓體" pitchFamily="49" charset="-120"/>
              </a:rPr>
              <a:t>   </a:t>
            </a:r>
            <a:r>
              <a:rPr lang="zh-TW" altLang="en-US" sz="1500" dirty="0">
                <a:solidFill>
                  <a:srgbClr val="0000CC"/>
                </a:solidFill>
                <a:ea typeface="華康中圓體" pitchFamily="49" charset="-120"/>
              </a:rPr>
              <a:t>輔導措施</a:t>
            </a:r>
          </a:p>
        </p:txBody>
      </p:sp>
      <p:sp>
        <p:nvSpPr>
          <p:cNvPr id="411656" name="AutoShape 9"/>
          <p:cNvSpPr>
            <a:spLocks noChangeArrowheads="1"/>
          </p:cNvSpPr>
          <p:nvPr/>
        </p:nvSpPr>
        <p:spPr bwMode="auto">
          <a:xfrm>
            <a:off x="3053459" y="2205310"/>
            <a:ext cx="2449512" cy="1081087"/>
          </a:xfrm>
          <a:prstGeom prst="roundRect">
            <a:avLst>
              <a:gd name="adj" fmla="val 16667"/>
            </a:avLst>
          </a:prstGeom>
          <a:solidFill>
            <a:schemeClr val="bg1">
              <a:alpha val="10000"/>
            </a:schemeClr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11657" name="Text Box 10"/>
          <p:cNvSpPr txBox="1">
            <a:spLocks noChangeArrowheads="1"/>
          </p:cNvSpPr>
          <p:nvPr/>
        </p:nvSpPr>
        <p:spPr bwMode="auto">
          <a:xfrm>
            <a:off x="2916934" y="2278335"/>
            <a:ext cx="255746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ea typeface="華康中圓體" pitchFamily="49" charset="-120"/>
              </a:rPr>
              <a:t>教學單位</a:t>
            </a:r>
          </a:p>
          <a:p>
            <a:pPr algn="ctr">
              <a:spcBef>
                <a:spcPct val="50000"/>
              </a:spcBef>
            </a:pPr>
            <a:r>
              <a:rPr lang="zh-TW" altLang="en-US" sz="1500" dirty="0">
                <a:solidFill>
                  <a:srgbClr val="00B0F0"/>
                </a:solidFill>
                <a:ea typeface="華康中圓體" pitchFamily="49" charset="-120"/>
              </a:rPr>
              <a:t>   </a:t>
            </a:r>
            <a:r>
              <a:rPr lang="zh-TW" altLang="en-US" sz="1500" dirty="0">
                <a:solidFill>
                  <a:srgbClr val="0000CC"/>
                </a:solidFill>
                <a:ea typeface="華康中圓體" pitchFamily="49" charset="-120"/>
              </a:rPr>
              <a:t>系所助教通知並協助各授課教師執行登錄預警作業</a:t>
            </a:r>
          </a:p>
        </p:txBody>
      </p:sp>
      <p:sp>
        <p:nvSpPr>
          <p:cNvPr id="84000" name="Line 32"/>
          <p:cNvSpPr>
            <a:spLocks noChangeShapeType="1"/>
          </p:cNvSpPr>
          <p:nvPr/>
        </p:nvSpPr>
        <p:spPr bwMode="auto">
          <a:xfrm>
            <a:off x="2196209" y="2564085"/>
            <a:ext cx="865187" cy="0"/>
          </a:xfrm>
          <a:prstGeom prst="line">
            <a:avLst/>
          </a:prstGeom>
          <a:noFill/>
          <a:ln w="41275">
            <a:solidFill>
              <a:srgbClr val="FF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663" name="Line 33"/>
          <p:cNvSpPr>
            <a:spLocks noChangeShapeType="1"/>
          </p:cNvSpPr>
          <p:nvPr/>
        </p:nvSpPr>
        <p:spPr bwMode="auto">
          <a:xfrm flipH="1">
            <a:off x="2196209" y="2779985"/>
            <a:ext cx="865187" cy="0"/>
          </a:xfrm>
          <a:prstGeom prst="line">
            <a:avLst/>
          </a:prstGeom>
          <a:noFill/>
          <a:ln w="41275">
            <a:solidFill>
              <a:srgbClr val="FF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666" name="AutoShape 12"/>
          <p:cNvSpPr>
            <a:spLocks noChangeArrowheads="1"/>
          </p:cNvSpPr>
          <p:nvPr/>
        </p:nvSpPr>
        <p:spPr bwMode="auto">
          <a:xfrm>
            <a:off x="5971284" y="2132285"/>
            <a:ext cx="2527300" cy="1223962"/>
          </a:xfrm>
          <a:prstGeom prst="roundRect">
            <a:avLst>
              <a:gd name="adj" fmla="val 16667"/>
            </a:avLst>
          </a:prstGeom>
          <a:solidFill>
            <a:schemeClr val="bg1">
              <a:alpha val="10000"/>
            </a:schemeClr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11667" name="Text Box 13"/>
          <p:cNvSpPr txBox="1">
            <a:spLocks noChangeArrowheads="1"/>
          </p:cNvSpPr>
          <p:nvPr/>
        </p:nvSpPr>
        <p:spPr bwMode="auto">
          <a:xfrm>
            <a:off x="5797080" y="2132632"/>
            <a:ext cx="2735263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ea typeface="華康中圓體" pitchFamily="49" charset="-120"/>
              </a:rPr>
              <a:t>教務處註課組</a:t>
            </a:r>
          </a:p>
          <a:p>
            <a:pPr algn="ctr">
              <a:spcBef>
                <a:spcPct val="50000"/>
              </a:spcBef>
            </a:pPr>
            <a:r>
              <a:rPr lang="zh-TW" altLang="en-US" sz="1500" dirty="0">
                <a:solidFill>
                  <a:srgbClr val="00B0F0"/>
                </a:solidFill>
                <a:ea typeface="華康中圓體" pitchFamily="49" charset="-120"/>
              </a:rPr>
              <a:t>   </a:t>
            </a:r>
            <a:r>
              <a:rPr lang="zh-TW" altLang="en-US" sz="1500" dirty="0">
                <a:solidFill>
                  <a:srgbClr val="0000CC"/>
                </a:solidFill>
                <a:ea typeface="華康中圓體" pitchFamily="49" charset="-120"/>
              </a:rPr>
              <a:t>期中公告預警時限，</a:t>
            </a:r>
            <a:r>
              <a:rPr lang="zh-TW" altLang="en-US" sz="1500" dirty="0">
                <a:solidFill>
                  <a:srgbClr val="FF0000"/>
                </a:solidFill>
                <a:ea typeface="華康中圓體" pitchFamily="49" charset="-120"/>
              </a:rPr>
              <a:t>授課教師於其中考後兩週內上網登錄學生學習狀況以為警示</a:t>
            </a:r>
          </a:p>
        </p:txBody>
      </p:sp>
      <p:sp>
        <p:nvSpPr>
          <p:cNvPr id="411668" name="Line 34"/>
          <p:cNvSpPr>
            <a:spLocks noChangeShapeType="1"/>
          </p:cNvSpPr>
          <p:nvPr/>
        </p:nvSpPr>
        <p:spPr bwMode="auto">
          <a:xfrm flipH="1">
            <a:off x="5509321" y="2708547"/>
            <a:ext cx="431800" cy="0"/>
          </a:xfrm>
          <a:prstGeom prst="line">
            <a:avLst/>
          </a:prstGeom>
          <a:noFill/>
          <a:ln w="41275">
            <a:solidFill>
              <a:srgbClr val="FF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671" name="AutoShape 18"/>
          <p:cNvSpPr>
            <a:spLocks noChangeArrowheads="1"/>
          </p:cNvSpPr>
          <p:nvPr/>
        </p:nvSpPr>
        <p:spPr bwMode="auto">
          <a:xfrm>
            <a:off x="3670996" y="5331098"/>
            <a:ext cx="2449513" cy="865188"/>
          </a:xfrm>
          <a:prstGeom prst="roundRect">
            <a:avLst>
              <a:gd name="adj" fmla="val 16667"/>
            </a:avLst>
          </a:prstGeom>
          <a:solidFill>
            <a:schemeClr val="bg1">
              <a:alpha val="10000"/>
            </a:schemeClr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11672" name="Text Box 19"/>
          <p:cNvSpPr txBox="1">
            <a:spLocks noChangeArrowheads="1"/>
          </p:cNvSpPr>
          <p:nvPr/>
        </p:nvSpPr>
        <p:spPr bwMode="auto">
          <a:xfrm>
            <a:off x="3680521" y="5298875"/>
            <a:ext cx="255746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ea typeface="華康中圓體" pitchFamily="49" charset="-120"/>
              </a:rPr>
              <a:t>教務處註課組</a:t>
            </a:r>
          </a:p>
          <a:p>
            <a:pPr algn="ctr">
              <a:spcBef>
                <a:spcPct val="50000"/>
              </a:spcBef>
            </a:pPr>
            <a:r>
              <a:rPr lang="zh-TW" altLang="en-US" sz="1500" dirty="0">
                <a:solidFill>
                  <a:srgbClr val="0000CC"/>
                </a:solidFill>
                <a:ea typeface="華康中圓體" pitchFamily="49" charset="-120"/>
              </a:rPr>
              <a:t>統計被預警有二分之ㄧ學分之學生</a:t>
            </a:r>
          </a:p>
        </p:txBody>
      </p:sp>
      <p:sp>
        <p:nvSpPr>
          <p:cNvPr id="411674" name="AutoShape 21"/>
          <p:cNvSpPr>
            <a:spLocks noChangeArrowheads="1"/>
          </p:cNvSpPr>
          <p:nvPr/>
        </p:nvSpPr>
        <p:spPr bwMode="auto">
          <a:xfrm>
            <a:off x="6623746" y="5299348"/>
            <a:ext cx="1908175" cy="865188"/>
          </a:xfrm>
          <a:prstGeom prst="roundRect">
            <a:avLst>
              <a:gd name="adj" fmla="val 16667"/>
            </a:avLst>
          </a:prstGeom>
          <a:solidFill>
            <a:schemeClr val="bg1">
              <a:alpha val="10000"/>
            </a:schemeClr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11675" name="Text Box 22"/>
          <p:cNvSpPr txBox="1">
            <a:spLocks noChangeArrowheads="1"/>
          </p:cNvSpPr>
          <p:nvPr/>
        </p:nvSpPr>
        <p:spPr bwMode="auto">
          <a:xfrm>
            <a:off x="6588821" y="5372373"/>
            <a:ext cx="19431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ea typeface="華康中圓體" pitchFamily="49" charset="-120"/>
              </a:rPr>
              <a:t>電算中心</a:t>
            </a:r>
          </a:p>
          <a:p>
            <a:pPr algn="ctr">
              <a:spcBef>
                <a:spcPct val="50000"/>
              </a:spcBef>
            </a:pPr>
            <a:r>
              <a:rPr lang="zh-TW" altLang="en-US" sz="1500" dirty="0">
                <a:solidFill>
                  <a:srgbClr val="FF0000"/>
                </a:solidFill>
                <a:ea typeface="華康中圓體" pitchFamily="49" charset="-120"/>
              </a:rPr>
              <a:t>   以</a:t>
            </a:r>
            <a:r>
              <a:rPr lang="en-US" altLang="zh-TW" sz="1500" dirty="0">
                <a:solidFill>
                  <a:srgbClr val="FF0000"/>
                </a:solidFill>
                <a:ea typeface="華康中圓體" pitchFamily="49" charset="-120"/>
              </a:rPr>
              <a:t>e-mail</a:t>
            </a:r>
            <a:r>
              <a:rPr lang="zh-TW" altLang="en-US" sz="1500" dirty="0">
                <a:solidFill>
                  <a:srgbClr val="FF0000"/>
                </a:solidFill>
                <a:ea typeface="華康中圓體" pitchFamily="49" charset="-120"/>
              </a:rPr>
              <a:t>通知學生</a:t>
            </a:r>
          </a:p>
        </p:txBody>
      </p:sp>
      <p:sp>
        <p:nvSpPr>
          <p:cNvPr id="411676" name="Line 40"/>
          <p:cNvSpPr>
            <a:spLocks noChangeShapeType="1"/>
          </p:cNvSpPr>
          <p:nvPr/>
        </p:nvSpPr>
        <p:spPr bwMode="auto">
          <a:xfrm>
            <a:off x="4788596" y="5156473"/>
            <a:ext cx="2881313" cy="0"/>
          </a:xfrm>
          <a:prstGeom prst="line">
            <a:avLst/>
          </a:prstGeom>
          <a:noFill/>
          <a:ln w="4127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677" name="Line 41"/>
          <p:cNvSpPr>
            <a:spLocks noChangeShapeType="1"/>
          </p:cNvSpPr>
          <p:nvPr/>
        </p:nvSpPr>
        <p:spPr bwMode="auto">
          <a:xfrm>
            <a:off x="4788596" y="5156473"/>
            <a:ext cx="0" cy="144463"/>
          </a:xfrm>
          <a:prstGeom prst="line">
            <a:avLst/>
          </a:prstGeom>
          <a:noFill/>
          <a:ln w="41275">
            <a:solidFill>
              <a:srgbClr val="FF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678" name="Line 42"/>
          <p:cNvSpPr>
            <a:spLocks noChangeShapeType="1"/>
          </p:cNvSpPr>
          <p:nvPr/>
        </p:nvSpPr>
        <p:spPr bwMode="auto">
          <a:xfrm>
            <a:off x="7669909" y="5156473"/>
            <a:ext cx="0" cy="144463"/>
          </a:xfrm>
          <a:prstGeom prst="line">
            <a:avLst/>
          </a:prstGeom>
          <a:noFill/>
          <a:ln w="41275">
            <a:solidFill>
              <a:srgbClr val="FF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679" name="Line 43"/>
          <p:cNvSpPr>
            <a:spLocks noChangeShapeType="1"/>
          </p:cNvSpPr>
          <p:nvPr/>
        </p:nvSpPr>
        <p:spPr bwMode="auto">
          <a:xfrm>
            <a:off x="6012559" y="4869135"/>
            <a:ext cx="0" cy="287338"/>
          </a:xfrm>
          <a:prstGeom prst="line">
            <a:avLst/>
          </a:prstGeom>
          <a:noFill/>
          <a:ln w="4127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684" name="Line 44"/>
          <p:cNvSpPr>
            <a:spLocks noChangeShapeType="1"/>
          </p:cNvSpPr>
          <p:nvPr/>
        </p:nvSpPr>
        <p:spPr bwMode="auto">
          <a:xfrm flipH="1" flipV="1">
            <a:off x="3393184" y="4869135"/>
            <a:ext cx="26987" cy="936625"/>
          </a:xfrm>
          <a:prstGeom prst="line">
            <a:avLst/>
          </a:prstGeom>
          <a:noFill/>
          <a:ln w="41275">
            <a:solidFill>
              <a:srgbClr val="FF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11685" name="Group 26"/>
          <p:cNvGrpSpPr>
            <a:grpSpLocks/>
          </p:cNvGrpSpPr>
          <p:nvPr/>
        </p:nvGrpSpPr>
        <p:grpSpPr bwMode="auto">
          <a:xfrm>
            <a:off x="1116709" y="5353322"/>
            <a:ext cx="1943100" cy="865188"/>
            <a:chOff x="3678" y="3157"/>
            <a:chExt cx="1224" cy="545"/>
          </a:xfrm>
        </p:grpSpPr>
        <p:sp>
          <p:nvSpPr>
            <p:cNvPr id="411686" name="AutoShape 27"/>
            <p:cNvSpPr>
              <a:spLocks noChangeArrowheads="1"/>
            </p:cNvSpPr>
            <p:nvPr/>
          </p:nvSpPr>
          <p:spPr bwMode="auto">
            <a:xfrm>
              <a:off x="3787" y="3157"/>
              <a:ext cx="1089" cy="545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10000"/>
              </a:schemeClr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411687" name="Text Box 28"/>
            <p:cNvSpPr txBox="1">
              <a:spLocks noChangeArrowheads="1"/>
            </p:cNvSpPr>
            <p:nvPr/>
          </p:nvSpPr>
          <p:spPr bwMode="auto">
            <a:xfrm>
              <a:off x="3678" y="3203"/>
              <a:ext cx="1224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0975" indent="-180975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TW" altLang="en-US" dirty="0">
                  <a:solidFill>
                    <a:srgbClr val="FF0000"/>
                  </a:solidFill>
                  <a:ea typeface="華康中圓體" pitchFamily="49" charset="-120"/>
                </a:rPr>
                <a:t>教務處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1500" dirty="0">
                  <a:solidFill>
                    <a:srgbClr val="FF0000"/>
                  </a:solidFill>
                  <a:ea typeface="華康中圓體" pitchFamily="49" charset="-120"/>
                </a:rPr>
                <a:t>   寄發專函通知家長</a:t>
              </a:r>
            </a:p>
          </p:txBody>
        </p:sp>
      </p:grpSp>
      <p:sp>
        <p:nvSpPr>
          <p:cNvPr id="411688" name="Line 45"/>
          <p:cNvSpPr>
            <a:spLocks noChangeShapeType="1"/>
          </p:cNvSpPr>
          <p:nvPr/>
        </p:nvSpPr>
        <p:spPr bwMode="auto">
          <a:xfrm flipH="1">
            <a:off x="3032821" y="5805760"/>
            <a:ext cx="360362" cy="0"/>
          </a:xfrm>
          <a:prstGeom prst="line">
            <a:avLst/>
          </a:prstGeom>
          <a:noFill/>
          <a:ln w="41275">
            <a:solidFill>
              <a:srgbClr val="FF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689" name="Line 46"/>
          <p:cNvSpPr>
            <a:spLocks noChangeShapeType="1"/>
          </p:cNvSpPr>
          <p:nvPr/>
        </p:nvSpPr>
        <p:spPr bwMode="auto">
          <a:xfrm>
            <a:off x="3393184" y="5588272"/>
            <a:ext cx="287337" cy="0"/>
          </a:xfrm>
          <a:prstGeom prst="line">
            <a:avLst/>
          </a:prstGeom>
          <a:noFill/>
          <a:ln w="4127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015" name="Line 47"/>
          <p:cNvSpPr>
            <a:spLocks noChangeShapeType="1"/>
          </p:cNvSpPr>
          <p:nvPr/>
        </p:nvSpPr>
        <p:spPr bwMode="auto">
          <a:xfrm flipH="1">
            <a:off x="1404046" y="4364310"/>
            <a:ext cx="433388" cy="0"/>
          </a:xfrm>
          <a:prstGeom prst="line">
            <a:avLst/>
          </a:prstGeom>
          <a:noFill/>
          <a:ln w="41275">
            <a:solidFill>
              <a:srgbClr val="FF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694" name="AutoShape 15"/>
          <p:cNvSpPr>
            <a:spLocks noChangeArrowheads="1"/>
          </p:cNvSpPr>
          <p:nvPr/>
        </p:nvSpPr>
        <p:spPr bwMode="auto">
          <a:xfrm>
            <a:off x="4786710" y="4004840"/>
            <a:ext cx="2449513" cy="865188"/>
          </a:xfrm>
          <a:prstGeom prst="roundRect">
            <a:avLst>
              <a:gd name="adj" fmla="val 16667"/>
            </a:avLst>
          </a:prstGeom>
          <a:solidFill>
            <a:schemeClr val="bg1">
              <a:alpha val="10000"/>
            </a:schemeClr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11695" name="Text Box 16"/>
          <p:cNvSpPr txBox="1">
            <a:spLocks noChangeArrowheads="1"/>
          </p:cNvSpPr>
          <p:nvPr/>
        </p:nvSpPr>
        <p:spPr bwMode="auto">
          <a:xfrm>
            <a:off x="4751785" y="4077865"/>
            <a:ext cx="25574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ea typeface="華康中圓體" pitchFamily="49" charset="-120"/>
              </a:rPr>
              <a:t>教務處註課組</a:t>
            </a:r>
          </a:p>
          <a:p>
            <a:pPr algn="ctr">
              <a:spcBef>
                <a:spcPct val="50000"/>
              </a:spcBef>
            </a:pPr>
            <a:r>
              <a:rPr lang="zh-TW" altLang="en-US" sz="1500" dirty="0">
                <a:solidFill>
                  <a:srgbClr val="00B0F0"/>
                </a:solidFill>
                <a:ea typeface="華康中圓體" pitchFamily="49" charset="-120"/>
              </a:rPr>
              <a:t>   </a:t>
            </a:r>
            <a:r>
              <a:rPr lang="zh-TW" altLang="en-US" sz="1500" dirty="0">
                <a:solidFill>
                  <a:srgbClr val="0000CC"/>
                </a:solidFill>
                <a:ea typeface="華康中圓體" pitchFamily="49" charset="-120"/>
              </a:rPr>
              <a:t>統計被預警之學生名單</a:t>
            </a:r>
          </a:p>
        </p:txBody>
      </p:sp>
      <p:sp>
        <p:nvSpPr>
          <p:cNvPr id="411696" name="Line 35"/>
          <p:cNvSpPr>
            <a:spLocks noChangeShapeType="1"/>
          </p:cNvSpPr>
          <p:nvPr/>
        </p:nvSpPr>
        <p:spPr bwMode="auto">
          <a:xfrm>
            <a:off x="4198046" y="3500710"/>
            <a:ext cx="3059113" cy="0"/>
          </a:xfrm>
          <a:prstGeom prst="line">
            <a:avLst/>
          </a:prstGeom>
          <a:noFill/>
          <a:ln w="4127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697" name="Line 36"/>
          <p:cNvSpPr>
            <a:spLocks noChangeShapeType="1"/>
          </p:cNvSpPr>
          <p:nvPr/>
        </p:nvSpPr>
        <p:spPr bwMode="auto">
          <a:xfrm flipV="1">
            <a:off x="4212334" y="3284810"/>
            <a:ext cx="0" cy="215900"/>
          </a:xfrm>
          <a:prstGeom prst="line">
            <a:avLst/>
          </a:prstGeom>
          <a:noFill/>
          <a:ln w="4127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698" name="Line 37"/>
          <p:cNvSpPr>
            <a:spLocks noChangeShapeType="1"/>
          </p:cNvSpPr>
          <p:nvPr/>
        </p:nvSpPr>
        <p:spPr bwMode="auto">
          <a:xfrm flipV="1">
            <a:off x="7236521" y="3356248"/>
            <a:ext cx="0" cy="144463"/>
          </a:xfrm>
          <a:prstGeom prst="line">
            <a:avLst/>
          </a:prstGeom>
          <a:noFill/>
          <a:ln w="4127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699" name="Line 38"/>
          <p:cNvSpPr>
            <a:spLocks noChangeShapeType="1"/>
          </p:cNvSpPr>
          <p:nvPr/>
        </p:nvSpPr>
        <p:spPr bwMode="auto">
          <a:xfrm>
            <a:off x="6157021" y="3500710"/>
            <a:ext cx="0" cy="504825"/>
          </a:xfrm>
          <a:prstGeom prst="line">
            <a:avLst/>
          </a:prstGeom>
          <a:noFill/>
          <a:ln w="41275">
            <a:solidFill>
              <a:srgbClr val="FF00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700" name="Text Box 66"/>
          <p:cNvSpPr txBox="1">
            <a:spLocks noChangeArrowheads="1"/>
          </p:cNvSpPr>
          <p:nvPr/>
        </p:nvSpPr>
        <p:spPr bwMode="auto">
          <a:xfrm>
            <a:off x="6122096" y="350071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66"/>
                </a:solidFill>
                <a:ea typeface="華康中圓體" pitchFamily="49" charset="-120"/>
              </a:rPr>
              <a:t>教師完成預警登錄作業</a:t>
            </a:r>
          </a:p>
        </p:txBody>
      </p:sp>
      <p:sp>
        <p:nvSpPr>
          <p:cNvPr id="411701" name="Rectangle 2"/>
          <p:cNvSpPr>
            <a:spLocks noChangeArrowheads="1"/>
          </p:cNvSpPr>
          <p:nvPr/>
        </p:nvSpPr>
        <p:spPr bwMode="auto">
          <a:xfrm>
            <a:off x="395536" y="273844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2800" dirty="0" smtClean="0">
                <a:solidFill>
                  <a:schemeClr val="bg1"/>
                </a:solidFill>
                <a:ea typeface="華康中黑體" pitchFamily="49" charset="-120"/>
              </a:rPr>
              <a:t>本校課程之期中預警制度</a:t>
            </a:r>
            <a:endParaRPr lang="zh-TW" altLang="en-US" sz="2800" dirty="0">
              <a:solidFill>
                <a:schemeClr val="bg1"/>
              </a:solidFill>
              <a:ea typeface="華康中黑體" pitchFamily="49" charset="-120"/>
            </a:endParaRPr>
          </a:p>
        </p:txBody>
      </p:sp>
      <p:sp>
        <p:nvSpPr>
          <p:cNvPr id="411662" name="AutoShape 6"/>
          <p:cNvSpPr>
            <a:spLocks noChangeArrowheads="1"/>
          </p:cNvSpPr>
          <p:nvPr/>
        </p:nvSpPr>
        <p:spPr bwMode="auto">
          <a:xfrm>
            <a:off x="667446" y="1556022"/>
            <a:ext cx="1512887" cy="1943100"/>
          </a:xfrm>
          <a:prstGeom prst="roundRect">
            <a:avLst>
              <a:gd name="adj" fmla="val 16667"/>
            </a:avLst>
          </a:prstGeom>
          <a:solidFill>
            <a:schemeClr val="bg1">
              <a:alpha val="10000"/>
            </a:schemeClr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11661" name="Text Box 7"/>
          <p:cNvSpPr txBox="1">
            <a:spLocks noChangeArrowheads="1"/>
          </p:cNvSpPr>
          <p:nvPr/>
        </p:nvSpPr>
        <p:spPr bwMode="auto">
          <a:xfrm>
            <a:off x="573784" y="1805260"/>
            <a:ext cx="1655762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ea typeface="華康中圓體" pitchFamily="49" charset="-120"/>
              </a:rPr>
              <a:t>授課教師</a:t>
            </a:r>
          </a:p>
          <a:p>
            <a:pPr algn="ctr">
              <a:spcBef>
                <a:spcPct val="50000"/>
              </a:spcBef>
            </a:pPr>
            <a:r>
              <a:rPr lang="en-US" altLang="zh-TW" sz="1500" dirty="0">
                <a:solidFill>
                  <a:srgbClr val="0000CC"/>
                </a:solidFill>
                <a:ea typeface="華康中圓體" pitchFamily="49" charset="-120"/>
              </a:rPr>
              <a:t>1.</a:t>
            </a:r>
            <a:r>
              <a:rPr lang="zh-TW" altLang="en-US" sz="1500" dirty="0">
                <a:solidFill>
                  <a:srgbClr val="0000CC"/>
                </a:solidFill>
                <a:ea typeface="華康中圓體" pitchFamily="49" charset="-120"/>
              </a:rPr>
              <a:t>加強點名</a:t>
            </a:r>
          </a:p>
          <a:p>
            <a:pPr algn="ctr">
              <a:spcBef>
                <a:spcPct val="50000"/>
              </a:spcBef>
            </a:pPr>
            <a:r>
              <a:rPr lang="en-US" altLang="zh-TW" sz="1500" dirty="0">
                <a:solidFill>
                  <a:srgbClr val="0000CC"/>
                </a:solidFill>
                <a:ea typeface="華康中圓體" pitchFamily="49" charset="-120"/>
              </a:rPr>
              <a:t>2.</a:t>
            </a:r>
            <a:r>
              <a:rPr lang="zh-TW" altLang="en-US" sz="1500" dirty="0">
                <a:solidFill>
                  <a:srgbClr val="0000CC"/>
                </a:solidFill>
                <a:ea typeface="華康中圓體" pitchFamily="49" charset="-120"/>
              </a:rPr>
              <a:t>嚴加監考</a:t>
            </a:r>
          </a:p>
          <a:p>
            <a:pPr algn="ctr">
              <a:spcBef>
                <a:spcPct val="50000"/>
              </a:spcBef>
            </a:pPr>
            <a:r>
              <a:rPr lang="en-US" altLang="zh-TW" sz="1500" dirty="0">
                <a:solidFill>
                  <a:srgbClr val="0000CC"/>
                </a:solidFill>
                <a:ea typeface="華康中圓體" pitchFamily="49" charset="-120"/>
              </a:rPr>
              <a:t>3.</a:t>
            </a:r>
            <a:r>
              <a:rPr lang="zh-TW" altLang="en-US" sz="1500" dirty="0">
                <a:solidFill>
                  <a:srgbClr val="0000CC"/>
                </a:solidFill>
                <a:ea typeface="華康中圓體" pitchFamily="49" charset="-120"/>
              </a:rPr>
              <a:t>提供課後輔導</a:t>
            </a:r>
          </a:p>
        </p:txBody>
      </p:sp>
      <p:grpSp>
        <p:nvGrpSpPr>
          <p:cNvPr id="411681" name="Group 23"/>
          <p:cNvGrpSpPr>
            <a:grpSpLocks/>
          </p:cNvGrpSpPr>
          <p:nvPr/>
        </p:nvGrpSpPr>
        <p:grpSpPr bwMode="auto">
          <a:xfrm>
            <a:off x="1764409" y="3788047"/>
            <a:ext cx="2560637" cy="1079500"/>
            <a:chOff x="1701" y="3294"/>
            <a:chExt cx="1613" cy="680"/>
          </a:xfrm>
        </p:grpSpPr>
        <p:sp>
          <p:nvSpPr>
            <p:cNvPr id="411682" name="AutoShape 24"/>
            <p:cNvSpPr>
              <a:spLocks noChangeArrowheads="1"/>
            </p:cNvSpPr>
            <p:nvPr/>
          </p:nvSpPr>
          <p:spPr bwMode="auto">
            <a:xfrm>
              <a:off x="1749" y="3294"/>
              <a:ext cx="1565" cy="68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10000"/>
              </a:schemeClr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411683" name="Text Box 25"/>
            <p:cNvSpPr txBox="1">
              <a:spLocks noChangeArrowheads="1"/>
            </p:cNvSpPr>
            <p:nvPr/>
          </p:nvSpPr>
          <p:spPr bwMode="auto">
            <a:xfrm>
              <a:off x="1701" y="3304"/>
              <a:ext cx="1611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0975" indent="-180975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TW" altLang="en-US" dirty="0">
                  <a:solidFill>
                    <a:srgbClr val="FF0000"/>
                  </a:solidFill>
                  <a:ea typeface="華康中圓體" pitchFamily="49" charset="-120"/>
                </a:rPr>
                <a:t>教學單位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 sz="1500" dirty="0">
                  <a:solidFill>
                    <a:srgbClr val="FF0000"/>
                  </a:solidFill>
                  <a:ea typeface="華康中圓體" pitchFamily="49" charset="-120"/>
                </a:rPr>
                <a:t>1.</a:t>
              </a:r>
              <a:r>
                <a:rPr lang="zh-TW" altLang="en-US" sz="1500" dirty="0">
                  <a:solidFill>
                    <a:srgbClr val="FF0000"/>
                  </a:solidFill>
                  <a:ea typeface="華康中圓體" pitchFamily="49" charset="-120"/>
                </a:rPr>
                <a:t>期中預警輔導措施啟動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 sz="1500" dirty="0">
                  <a:solidFill>
                    <a:srgbClr val="0000CC"/>
                  </a:solidFill>
                  <a:ea typeface="華康中圓體" pitchFamily="49" charset="-120"/>
                </a:rPr>
                <a:t>2.</a:t>
              </a:r>
              <a:r>
                <a:rPr lang="zh-TW" altLang="en-US" sz="1500" dirty="0">
                  <a:solidFill>
                    <a:srgbClr val="0000CC"/>
                  </a:solidFill>
                  <a:ea typeface="華康中圓體" pitchFamily="49" charset="-120"/>
                </a:rPr>
                <a:t>導師電繫家長</a:t>
              </a:r>
            </a:p>
          </p:txBody>
        </p:sp>
      </p:grp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87185"/>
            <a:ext cx="11049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888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4045A8E-33F8-4D36-923A-FF0FA50B1BB0}" type="slidenum">
              <a:rPr lang="en-US" altLang="zh-TW" sz="1400" b="0" smtClean="0"/>
              <a:pPr eaLnBrk="1" hangingPunct="1"/>
              <a:t>16</a:t>
            </a:fld>
            <a:endParaRPr lang="en-US" altLang="zh-TW" sz="1400" b="0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777875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990000"/>
                </a:solidFill>
              </a:rPr>
              <a:t>河工獎助學金與工讀機會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2973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除校方之各項獎學金外，本系同學額外享有以下四項獎學金：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zh-TW" sz="2800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TW" altLang="en-US" sz="2400" dirty="0" smtClean="0">
                <a:solidFill>
                  <a:schemeClr val="accent2"/>
                </a:solidFill>
                <a:latin typeface="+mj-ea"/>
                <a:ea typeface="+mj-ea"/>
              </a:rPr>
              <a:t>王國光獎學金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TW" altLang="en-US" sz="2400" dirty="0" smtClean="0">
                <a:solidFill>
                  <a:schemeClr val="accent2"/>
                </a:solidFill>
                <a:latin typeface="+mj-ea"/>
                <a:ea typeface="+mj-ea"/>
              </a:rPr>
              <a:t>王知勵獎學金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TW" altLang="en-US" sz="2400" b="1" dirty="0" smtClean="0">
                <a:solidFill>
                  <a:schemeClr val="accent2"/>
                </a:solidFill>
                <a:latin typeface="+mj-ea"/>
                <a:ea typeface="+mj-ea"/>
              </a:rPr>
              <a:t>宇泰工程顧問</a:t>
            </a:r>
            <a:r>
              <a:rPr lang="zh-TW" altLang="en-US" sz="2400" dirty="0" smtClean="0">
                <a:solidFill>
                  <a:schemeClr val="accent2"/>
                </a:solidFill>
                <a:latin typeface="+mj-ea"/>
                <a:ea typeface="+mj-ea"/>
              </a:rPr>
              <a:t>公司獎學金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TW" altLang="en-US" sz="2400" dirty="0" smtClean="0">
                <a:solidFill>
                  <a:schemeClr val="accent2"/>
                </a:solidFill>
                <a:latin typeface="+mj-ea"/>
                <a:ea typeface="+mj-ea"/>
              </a:rPr>
              <a:t>中華顧問獎學金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TW" altLang="en-US" sz="2400" dirty="0" smtClean="0">
                <a:solidFill>
                  <a:schemeClr val="accent2"/>
                </a:solidFill>
                <a:latin typeface="+mj-ea"/>
                <a:ea typeface="+mj-ea"/>
              </a:rPr>
              <a:t>中興工程顧問獎學金</a:t>
            </a:r>
            <a:endParaRPr lang="en-US" altLang="zh-TW" sz="2400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陳博川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清寒</a:t>
            </a:r>
            <a:r>
              <a:rPr lang="zh-TW" altLang="en-US" sz="2400" dirty="0" smtClean="0">
                <a:solidFill>
                  <a:schemeClr val="accent2"/>
                </a:solidFill>
                <a:latin typeface="+mj-ea"/>
                <a:ea typeface="+mj-ea"/>
              </a:rPr>
              <a:t>優秀獎學金</a:t>
            </a:r>
            <a:endParaRPr lang="en-US" altLang="zh-TW" sz="2400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恒合建設</a:t>
            </a:r>
            <a:r>
              <a:rPr lang="zh-TW" altLang="en-US" sz="2400" dirty="0" smtClean="0">
                <a:solidFill>
                  <a:schemeClr val="accent2"/>
                </a:solidFill>
                <a:latin typeface="+mj-ea"/>
                <a:ea typeface="+mj-ea"/>
              </a:rPr>
              <a:t>優秀獎學金</a:t>
            </a:r>
            <a:endParaRPr lang="en-US" altLang="zh-TW" sz="2400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zh-TW" altLang="en-US" sz="2800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學校並提供清寒學生在校工讀機會，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990000"/>
                </a:solidFill>
                <a:latin typeface="微軟正黑體" pitchFamily="34" charset="-120"/>
                <a:ea typeface="微軟正黑體" pitchFamily="34" charset="-120"/>
              </a:rPr>
              <a:t>或於暑假由教師輔導校外工讀或實習，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或於大三時可參加國科會大學生專題研究之機會。</a:t>
            </a:r>
          </a:p>
          <a:p>
            <a:pPr eaLnBrk="1" hangingPunct="1">
              <a:lnSpc>
                <a:spcPct val="80000"/>
              </a:lnSpc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6813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smtClean="0">
                <a:solidFill>
                  <a:srgbClr val="C00000"/>
                </a:solidFill>
                <a:latin typeface="華康中黑體" pitchFamily="49" charset="-120"/>
                <a:ea typeface="華康中黑體" pitchFamily="49" charset="-120"/>
              </a:rPr>
              <a:t>河工人未來出路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華康中黑體" pitchFamily="49" charset="-120"/>
                <a:ea typeface="華康中黑體" pitchFamily="49" charset="-120"/>
              </a:rPr>
              <a:t>在未來的出路上，歷年來畢業之系友多數在港灣、水利、營建等工程機構服務並擔任重要職務，甚至於政府部門或國內外學術研究單位亦有他們亮麗的足跡，為國家重大建設而貢獻心力。</a:t>
            </a:r>
            <a:endParaRPr lang="en-US" altLang="zh-TW" dirty="0" smtClean="0">
              <a:solidFill>
                <a:srgbClr val="0000CC"/>
              </a:solidFill>
              <a:latin typeface="華康中黑體" pitchFamily="49" charset="-120"/>
              <a:ea typeface="華康中黑體" pitchFamily="49" charset="-120"/>
            </a:endParaRPr>
          </a:p>
          <a:p>
            <a:pPr eaLnBrk="1" hangingPunct="1">
              <a:buFont typeface="Wingdings" pitchFamily="2" charset="2"/>
              <a:buChar char="Ø"/>
            </a:pPr>
            <a:endParaRPr lang="zh-TW" altLang="en-US" dirty="0" smtClean="0">
              <a:solidFill>
                <a:srgbClr val="0000CC"/>
              </a:solidFill>
              <a:latin typeface="華康中黑體" pitchFamily="49" charset="-120"/>
              <a:ea typeface="華康中黑體" pitchFamily="49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CC3300"/>
                </a:solidFill>
                <a:latin typeface="華康中黑體" pitchFamily="49" charset="-120"/>
                <a:ea typeface="華康中黑體" pitchFamily="49" charset="-120"/>
              </a:rPr>
              <a:t>兼具土木、水利及海洋工程的特色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dirty="0" smtClean="0">
                <a:solidFill>
                  <a:schemeClr val="accent2"/>
                </a:solidFill>
                <a:latin typeface="華康中黑體" pitchFamily="49" charset="-120"/>
                <a:ea typeface="華康中黑體" pitchFamily="49" charset="-120"/>
              </a:rPr>
              <a:t>海路通吃 、一張文憑抵兩張</a:t>
            </a:r>
            <a:endParaRPr lang="zh-TW" altLang="en-US" dirty="0" smtClean="0">
              <a:latin typeface="華康中黑體" pitchFamily="49" charset="-120"/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4063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B3C4807-43B3-44DC-9552-8762FFED783C}" type="slidenum">
              <a:rPr lang="en-US" altLang="zh-TW" sz="1400" b="0" smtClean="0">
                <a:latin typeface="華康中黑體" pitchFamily="49" charset="-120"/>
                <a:ea typeface="華康中黑體" pitchFamily="49" charset="-120"/>
              </a:rPr>
              <a:pPr eaLnBrk="1" hangingPunct="1"/>
              <a:t>18</a:t>
            </a:fld>
            <a:endParaRPr lang="en-US" altLang="zh-TW" sz="1400" b="0" smtClean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8229600" cy="9144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畢業出路</a:t>
            </a:r>
            <a:r>
              <a:rPr lang="en-US" altLang="zh-TW" dirty="0" smtClean="0">
                <a:latin typeface="華康中黑體" pitchFamily="49" charset="-120"/>
                <a:ea typeface="華康中黑體" pitchFamily="49" charset="-120"/>
              </a:rPr>
              <a:t>(1)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2776"/>
            <a:ext cx="7931150" cy="518487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b="1" dirty="0" smtClean="0">
                <a:latin typeface="華康中黑體" pitchFamily="49" charset="-120"/>
                <a:ea typeface="華康中黑體" pitchFamily="49" charset="-120"/>
              </a:rPr>
              <a:t>公營機構方面：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 </a:t>
            </a:r>
            <a:r>
              <a:rPr lang="zh-TW" altLang="en-US" sz="20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◎營建署</a:t>
            </a: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en-US" sz="20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◎港務局</a:t>
            </a: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◎台電中油台肥  ◎水利署  </a:t>
            </a:r>
            <a:r>
              <a:rPr lang="zh-TW" altLang="en-US" sz="20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◎捷運局</a:t>
            </a: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 ◎自來水公司   ◎鐵路改建工程局  ◎高速公路局   ◎公路總局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 ◎國道新建工程局   ◎</a:t>
            </a:r>
            <a:r>
              <a:rPr lang="zh-TW" altLang="en-US" sz="20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高鐵局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 ◎縣市政府及農田水利會等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TW" altLang="en-US" sz="2000" dirty="0" smtClean="0">
              <a:latin typeface="華康中黑體" pitchFamily="49" charset="-120"/>
              <a:ea typeface="華康中黑體" pitchFamily="49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b="1" dirty="0" smtClean="0">
                <a:latin typeface="華康中黑體" pitchFamily="49" charset="-120"/>
                <a:ea typeface="華康中黑體" pitchFamily="49" charset="-120"/>
              </a:rPr>
              <a:t>營造廠方面：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 ◎</a:t>
            </a:r>
            <a:r>
              <a:rPr lang="zh-TW" altLang="en-US" sz="20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榮工公司</a:t>
            </a: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  ◎</a:t>
            </a:r>
            <a:r>
              <a:rPr lang="zh-TW" altLang="en-US" sz="20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遠揚建設</a:t>
            </a: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 ◎</a:t>
            </a:r>
            <a:r>
              <a:rPr lang="zh-TW" altLang="en-US" sz="20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長鴻營造</a:t>
            </a: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  ◎互助營造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 ◎宏華營造    ◎</a:t>
            </a:r>
            <a:r>
              <a:rPr lang="zh-TW" altLang="en-US" sz="20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大陸工程</a:t>
            </a: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 ◎工信工程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 ◎中華工程等多家廠商。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TW" altLang="en-US" sz="2000" dirty="0" smtClean="0">
              <a:latin typeface="華康中黑體" pitchFamily="49" charset="-120"/>
              <a:ea typeface="華康中黑體" pitchFamily="49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b="1" dirty="0" smtClean="0">
                <a:latin typeface="華康中黑體" pitchFamily="49" charset="-120"/>
                <a:ea typeface="華康中黑體" pitchFamily="49" charset="-120"/>
              </a:rPr>
              <a:t>學術研究方面：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 ◎中研院     ◎工研院      ◎港灣技術研究所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 ◎交通部運輸研究所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latin typeface="華康中黑體" pitchFamily="49" charset="-120"/>
                <a:ea typeface="華康中黑體" pitchFamily="49" charset="-120"/>
              </a:rPr>
              <a:t>   ◎任教於全國各大專院校之土木、水利、交通、環境等相關系所。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457200" y="5827713"/>
            <a:ext cx="83010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zh-TW" altLang="en-US" sz="1800" b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曾任內政部營建署長</a:t>
            </a:r>
            <a:r>
              <a:rPr lang="zh-TW" altLang="en-US" sz="1800" u="sng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柯鄉黨學長</a:t>
            </a:r>
            <a:r>
              <a:rPr lang="zh-TW" altLang="en-US" sz="1800" b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、榮工公司董事長之</a:t>
            </a:r>
            <a:r>
              <a:rPr lang="zh-TW" altLang="en-US" sz="1800" u="sng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沈景鵬學長</a:t>
            </a:r>
            <a:r>
              <a:rPr lang="zh-TW" altLang="en-US" sz="1800" b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、</a:t>
            </a:r>
          </a:p>
          <a:p>
            <a:pPr algn="l" eaLnBrk="1" hangingPunct="1"/>
            <a:r>
              <a:rPr lang="zh-TW" altLang="en-US" sz="1800" b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高鐵局局長</a:t>
            </a:r>
            <a:r>
              <a:rPr lang="zh-TW" altLang="en-US" sz="1800" u="sng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朱旭學長</a:t>
            </a:r>
            <a:r>
              <a:rPr lang="zh-TW" altLang="en-US" sz="1800" u="sng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TW" altLang="en-US" sz="1800" b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水利署副長楊豐榮學長</a:t>
            </a:r>
            <a:r>
              <a:rPr lang="zh-TW" altLang="en-US" sz="1800" b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TW" altLang="en-US" sz="1800" b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曾任中華大學校長</a:t>
            </a:r>
            <a:r>
              <a:rPr lang="zh-TW" altLang="en-US" sz="1800" u="sng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郭一羽學長</a:t>
            </a:r>
            <a:r>
              <a:rPr lang="zh-TW" altLang="en-US" sz="1800" b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、</a:t>
            </a:r>
          </a:p>
          <a:p>
            <a:pPr algn="l" eaLnBrk="1" hangingPunct="1"/>
            <a:r>
              <a:rPr lang="zh-TW" altLang="en-US" sz="1800" b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遠揚建設公司總經理鄭燦峰學長</a:t>
            </a:r>
            <a:r>
              <a:rPr lang="zh-TW" altLang="en-US" sz="1800" b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TW" altLang="en-US" sz="1800" b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基隆港、台中港及高雄</a:t>
            </a:r>
            <a:r>
              <a:rPr lang="zh-TW" altLang="en-US" sz="180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港務局總工程師</a:t>
            </a:r>
          </a:p>
        </p:txBody>
      </p:sp>
    </p:spTree>
    <p:extLst>
      <p:ext uri="{BB962C8B-B14F-4D97-AF65-F5344CB8AC3E}">
        <p14:creationId xmlns:p14="http://schemas.microsoft.com/office/powerpoint/2010/main" val="29918179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9C0F4A6-04B3-4F8D-82D0-0E1A491DA17B}" type="slidenum">
              <a:rPr lang="en-US" altLang="zh-TW" sz="1400" b="0" smtClean="0"/>
              <a:pPr eaLnBrk="1" hangingPunct="1"/>
              <a:t>19</a:t>
            </a:fld>
            <a:endParaRPr lang="en-US" altLang="zh-TW" sz="1400" b="0" smtClean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華康中圓體" pitchFamily="49" charset="-120"/>
              </a:rPr>
              <a:t>畢業出路</a:t>
            </a:r>
            <a:r>
              <a:rPr lang="en-US" altLang="zh-TW" smtClean="0">
                <a:latin typeface="華康中圓體" pitchFamily="49" charset="-120"/>
              </a:rPr>
              <a:t>(2)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355725"/>
            <a:ext cx="7129462" cy="4144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歷屆畢業校友，主要服務於各公民營機關，皆有卓越貢獻，其中較重要的就業機構如下：　　</a:t>
            </a:r>
          </a:p>
          <a:p>
            <a:pPr eaLnBrk="1" hangingPunct="1"/>
            <a:endParaRPr lang="zh-TW" altLang="en-US" sz="2000" dirty="0" smtClean="0"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工程顧問公司：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   ◎</a:t>
            </a:r>
            <a:r>
              <a:rPr lang="zh-TW" altLang="en-US" sz="2000" dirty="0" smtClean="0">
                <a:solidFill>
                  <a:srgbClr val="990000"/>
                </a:solidFill>
                <a:latin typeface="華康中圓體" pitchFamily="49" charset="-120"/>
                <a:ea typeface="華康中圓體" pitchFamily="49" charset="-120"/>
              </a:rPr>
              <a:t>中興工程</a:t>
            </a: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顧問公司     ◎</a:t>
            </a:r>
            <a:r>
              <a:rPr lang="zh-TW" altLang="en-US" sz="2000" dirty="0" smtClean="0">
                <a:solidFill>
                  <a:srgbClr val="990000"/>
                </a:solidFill>
                <a:latin typeface="華康中圓體" pitchFamily="49" charset="-120"/>
                <a:ea typeface="華康中圓體" pitchFamily="49" charset="-120"/>
              </a:rPr>
              <a:t>台灣世曦</a:t>
            </a: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工程顧問公司 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   ◎中鼎工程顧問公司     ◎亞新工程顧問公司  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   ◎聯合大地工程顧問公司 ◎</a:t>
            </a:r>
            <a:r>
              <a:rPr lang="zh-TW" altLang="en-US" sz="2000" dirty="0" smtClean="0">
                <a:solidFill>
                  <a:srgbClr val="990000"/>
                </a:solidFill>
                <a:latin typeface="華康中圓體" pitchFamily="49" charset="-120"/>
                <a:ea typeface="華康中圓體" pitchFamily="49" charset="-120"/>
              </a:rPr>
              <a:t>三力工程</a:t>
            </a: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顧問公司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   ◎</a:t>
            </a:r>
            <a:r>
              <a:rPr lang="zh-TW" altLang="en-US" sz="2000" dirty="0" smtClean="0">
                <a:solidFill>
                  <a:srgbClr val="990000"/>
                </a:solidFill>
                <a:latin typeface="華康中圓體" pitchFamily="49" charset="-120"/>
                <a:ea typeface="華康中圓體" pitchFamily="49" charset="-120"/>
              </a:rPr>
              <a:t>宇泰工程</a:t>
            </a: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顧問公司     ◎自強工程顧問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   ◎詮華國土測繪等。</a:t>
            </a:r>
          </a:p>
          <a:p>
            <a:pPr eaLnBrk="1" hangingPunct="1">
              <a:buFontTx/>
              <a:buNone/>
            </a:pP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41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3" name="Picture 3" descr="DSC_2922"/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91" name="Picture 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710238"/>
            <a:ext cx="11049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84240" y="764704"/>
            <a:ext cx="46482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華康中黑體" pitchFamily="49" charset="-120"/>
                <a:ea typeface="華康中黑體" pitchFamily="49" charset="-120"/>
              </a:rPr>
              <a:t>大學生活的展望</a:t>
            </a:r>
            <a:endParaRPr lang="zh-TW" altLang="en-US" b="1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84240" y="1679104"/>
            <a:ext cx="4648200" cy="29620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「</a:t>
            </a: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大學由你玩四年」</a:t>
            </a:r>
            <a:r>
              <a:rPr lang="en-US" altLang="zh-TW" dirty="0" smtClean="0">
                <a:latin typeface="華康中黑體" pitchFamily="49" charset="-120"/>
                <a:ea typeface="華康中黑體" pitchFamily="49" charset="-120"/>
              </a:rPr>
              <a:t>?</a:t>
            </a:r>
          </a:p>
          <a:p>
            <a:endParaRPr lang="en-US" altLang="zh-TW" dirty="0" smtClean="0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您所就讀的系所是怎樣的系所？</a:t>
            </a:r>
          </a:p>
          <a:p>
            <a:endParaRPr lang="zh-TW" altLang="en-US" dirty="0" smtClean="0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自我的性向與未來期許？</a:t>
            </a:r>
            <a:endParaRPr lang="zh-TW" altLang="en-US" dirty="0">
              <a:latin typeface="華康中黑體" pitchFamily="49" charset="-120"/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9773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C244813-38A2-429C-98C2-5B8F35354AD8}" type="slidenum">
              <a:rPr lang="en-US" altLang="zh-TW" sz="1400" b="0" smtClean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pPr eaLnBrk="1" hangingPunct="1"/>
              <a:t>20</a:t>
            </a:fld>
            <a:endParaRPr lang="en-US" altLang="zh-TW" sz="1400" b="0" smtClean="0">
              <a:solidFill>
                <a:srgbClr val="0000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華康中黑體" pitchFamily="49" charset="-120"/>
                <a:ea typeface="華康中黑體" pitchFamily="49" charset="-120"/>
              </a:rPr>
              <a:t>傑出系友表現</a:t>
            </a:r>
            <a:r>
              <a:rPr lang="en-US" altLang="zh-TW" smtClean="0">
                <a:latin typeface="華康中黑體" pitchFamily="49" charset="-120"/>
                <a:ea typeface="華康中黑體" pitchFamily="49" charset="-120"/>
              </a:rPr>
              <a:t>-</a:t>
            </a:r>
            <a:r>
              <a:rPr kumimoji="0" lang="zh-TW" altLang="en-US" smtClean="0">
                <a:latin typeface="華康中黑體" pitchFamily="49" charset="-120"/>
                <a:ea typeface="華康中黑體" pitchFamily="49" charset="-120"/>
              </a:rPr>
              <a:t>公營政</a:t>
            </a:r>
            <a:r>
              <a:rPr lang="zh-TW" altLang="en-US" smtClean="0">
                <a:latin typeface="華康中黑體" pitchFamily="49" charset="-120"/>
                <a:ea typeface="華康中黑體" pitchFamily="49" charset="-120"/>
              </a:rPr>
              <a:t>府機關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1518"/>
            <a:ext cx="8229600" cy="431981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zh-TW" altLang="en-US" sz="2800" dirty="0" smtClean="0">
                <a:solidFill>
                  <a:srgbClr val="FF6600"/>
                </a:solidFill>
                <a:latin typeface="華康中黑體" pitchFamily="49" charset="-120"/>
                <a:ea typeface="華康中黑體" pitchFamily="49" charset="-120"/>
              </a:rPr>
              <a:t>高鐵局</a:t>
            </a:r>
            <a:r>
              <a:rPr lang="zh-TW" altLang="en-US" sz="2400" dirty="0" smtClean="0">
                <a:solidFill>
                  <a:srgbClr val="FF6600"/>
                </a:solidFill>
                <a:latin typeface="華康中黑體" pitchFamily="49" charset="-120"/>
                <a:ea typeface="華康中黑體" pitchFamily="49" charset="-120"/>
              </a:rPr>
              <a:t>（局長朱旭學長、副局長</a:t>
            </a:r>
            <a:r>
              <a:rPr lang="zh-TW" altLang="en-US" sz="2400" dirty="0">
                <a:solidFill>
                  <a:srgbClr val="FF6600"/>
                </a:solidFill>
                <a:latin typeface="華康中黑體" pitchFamily="49" charset="-120"/>
                <a:ea typeface="華康中黑體" pitchFamily="49" charset="-120"/>
              </a:rPr>
              <a:t>張武訓學長</a:t>
            </a:r>
            <a:r>
              <a:rPr lang="zh-TW" altLang="en-US" sz="2400" dirty="0" smtClean="0">
                <a:solidFill>
                  <a:srgbClr val="FF6600"/>
                </a:solidFill>
                <a:latin typeface="華康中黑體" pitchFamily="49" charset="-120"/>
                <a:ea typeface="華康中黑體" pitchFamily="49" charset="-120"/>
              </a:rPr>
              <a:t>）</a:t>
            </a:r>
          </a:p>
          <a:p>
            <a:pPr eaLnBrk="1" hangingPunct="1">
              <a:lnSpc>
                <a:spcPct val="100000"/>
              </a:lnSpc>
            </a:pPr>
            <a:r>
              <a:rPr lang="zh-TW" altLang="en-US" sz="28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營建署前署長</a:t>
            </a:r>
            <a:r>
              <a:rPr lang="zh-TW" altLang="en-US" sz="24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（</a:t>
            </a:r>
            <a:r>
              <a:rPr lang="zh-TW" altLang="en-US" sz="2400" b="1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柯鄉黨</a:t>
            </a:r>
            <a:r>
              <a:rPr lang="zh-TW" altLang="en-US" sz="24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 學長）</a:t>
            </a:r>
          </a:p>
          <a:p>
            <a:pPr eaLnBrk="1" hangingPunct="1">
              <a:lnSpc>
                <a:spcPct val="100000"/>
              </a:lnSpc>
            </a:pPr>
            <a:r>
              <a:rPr lang="zh-TW" altLang="en-US" sz="28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行政院勞工委員會主委</a:t>
            </a:r>
            <a:r>
              <a:rPr lang="zh-TW" altLang="en-US" sz="24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（</a:t>
            </a:r>
            <a:r>
              <a:rPr lang="zh-TW" altLang="en-US" sz="2400" b="1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盧天麟</a:t>
            </a:r>
            <a:r>
              <a:rPr lang="zh-TW" altLang="en-US" sz="24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 學長）</a:t>
            </a:r>
          </a:p>
          <a:p>
            <a:pPr eaLnBrk="1" hangingPunct="1">
              <a:lnSpc>
                <a:spcPct val="100000"/>
              </a:lnSpc>
            </a:pPr>
            <a:r>
              <a:rPr lang="zh-TW" altLang="en-US" sz="28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水利署副署長</a:t>
            </a:r>
            <a:r>
              <a:rPr lang="zh-TW" altLang="en-US" sz="24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（楊豐榮學長）</a:t>
            </a:r>
          </a:p>
          <a:p>
            <a:pPr eaLnBrk="1" hangingPunct="1">
              <a:lnSpc>
                <a:spcPct val="100000"/>
              </a:lnSpc>
            </a:pPr>
            <a:r>
              <a:rPr lang="zh-TW" altLang="en-US" sz="28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公共工程委員會主秘（</a:t>
            </a:r>
            <a:r>
              <a:rPr lang="zh-TW" altLang="en-US" sz="24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吳國安學長）</a:t>
            </a:r>
          </a:p>
          <a:p>
            <a:pPr eaLnBrk="1" hangingPunct="1">
              <a:lnSpc>
                <a:spcPct val="100000"/>
              </a:lnSpc>
            </a:pPr>
            <a:r>
              <a:rPr lang="zh-TW" altLang="en-US" sz="2800" dirty="0" smtClean="0">
                <a:solidFill>
                  <a:schemeClr val="accent2"/>
                </a:solidFill>
                <a:latin typeface="華康中黑體" pitchFamily="49" charset="-120"/>
                <a:ea typeface="華康中黑體" pitchFamily="49" charset="-120"/>
              </a:rPr>
              <a:t>營建署下水道工程處</a:t>
            </a:r>
            <a:r>
              <a:rPr lang="zh-TW" altLang="en-US" sz="1800" dirty="0" smtClean="0">
                <a:solidFill>
                  <a:schemeClr val="accent2"/>
                </a:solidFill>
                <a:latin typeface="華康中黑體" pitchFamily="49" charset="-120"/>
                <a:ea typeface="華康中黑體" pitchFamily="49" charset="-120"/>
              </a:rPr>
              <a:t>（處長陳仰洲學長、副處長吳金和學長）</a:t>
            </a:r>
          </a:p>
          <a:p>
            <a:pPr eaLnBrk="1" hangingPunct="1">
              <a:lnSpc>
                <a:spcPct val="100000"/>
              </a:lnSpc>
            </a:pPr>
            <a:r>
              <a:rPr lang="zh-TW" altLang="en-US" sz="2800" dirty="0" smtClean="0">
                <a:solidFill>
                  <a:schemeClr val="accent2"/>
                </a:solidFill>
                <a:latin typeface="華康中黑體" pitchFamily="49" charset="-120"/>
                <a:ea typeface="華康中黑體" pitchFamily="49" charset="-120"/>
              </a:rPr>
              <a:t>營建署北工處處長</a:t>
            </a:r>
            <a:r>
              <a:rPr lang="zh-TW" altLang="en-US" sz="1800" dirty="0" smtClean="0">
                <a:solidFill>
                  <a:schemeClr val="accent2"/>
                </a:solidFill>
                <a:latin typeface="華康中黑體" pitchFamily="49" charset="-120"/>
                <a:ea typeface="華康中黑體" pitchFamily="49" charset="-120"/>
              </a:rPr>
              <a:t>（黃敏捷學長）</a:t>
            </a:r>
          </a:p>
          <a:p>
            <a:pPr eaLnBrk="1" hangingPunct="1">
              <a:lnSpc>
                <a:spcPct val="100000"/>
              </a:lnSpc>
            </a:pPr>
            <a:r>
              <a:rPr lang="zh-TW" altLang="en-US" sz="1800" dirty="0" smtClean="0">
                <a:solidFill>
                  <a:schemeClr val="accent2"/>
                </a:solidFill>
                <a:latin typeface="華康中黑體" pitchFamily="49" charset="-120"/>
                <a:ea typeface="華康中黑體" pitchFamily="49" charset="-120"/>
              </a:rPr>
              <a:t>莫拉克颱風災後重建委員會家園重建處處長（葉仁博學長）</a:t>
            </a:r>
          </a:p>
          <a:p>
            <a:pPr eaLnBrk="1" hangingPunct="1">
              <a:lnSpc>
                <a:spcPct val="100000"/>
              </a:lnSpc>
            </a:pPr>
            <a:r>
              <a:rPr lang="zh-TW" altLang="en-US" sz="1800" dirty="0" smtClean="0">
                <a:solidFill>
                  <a:schemeClr val="accent2"/>
                </a:solidFill>
                <a:latin typeface="華康中黑體" pitchFamily="49" charset="-120"/>
                <a:ea typeface="華康中黑體" pitchFamily="49" charset="-120"/>
              </a:rPr>
              <a:t>交通部地下鐵工程處（規劃組組長王武俊學長）</a:t>
            </a:r>
          </a:p>
          <a:p>
            <a:pPr eaLnBrk="1" hangingPunct="1">
              <a:lnSpc>
                <a:spcPct val="100000"/>
              </a:lnSpc>
            </a:pPr>
            <a:r>
              <a:rPr kumimoji="0" lang="zh-TW" altLang="en-US" sz="1800" dirty="0" smtClean="0">
                <a:solidFill>
                  <a:schemeClr val="accent2"/>
                </a:solidFill>
                <a:latin typeface="華康中黑體" pitchFamily="49" charset="-120"/>
                <a:ea typeface="華康中黑體" pitchFamily="49" charset="-120"/>
              </a:rPr>
              <a:t>交通部運研所港灣技術研究中心主任（邱永芳學長）</a:t>
            </a:r>
          </a:p>
          <a:p>
            <a:pPr eaLnBrk="1" hangingPunct="1">
              <a:lnSpc>
                <a:spcPct val="100000"/>
              </a:lnSpc>
            </a:pPr>
            <a:r>
              <a:rPr lang="zh-TW" altLang="en-US" sz="2800" b="1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台北市捷運工程局</a:t>
            </a:r>
            <a:r>
              <a:rPr lang="zh-TW" altLang="en-US" sz="18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（副局長張培義學長、綜合規劃處處長王偉）  </a:t>
            </a:r>
          </a:p>
        </p:txBody>
      </p:sp>
      <p:pic>
        <p:nvPicPr>
          <p:cNvPr id="87045" name="Picture 4" descr="%E6%9F%AF%E9%84%89%E9%BB%A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031" y="2025651"/>
            <a:ext cx="743192" cy="75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5" descr="%E7%9B%A7%E5%A4%A9%E9%BA%9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70" y="1238499"/>
            <a:ext cx="787152" cy="7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 descr="%E5%BC%B5%E6%AD%A6%E8%A8%9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57179"/>
            <a:ext cx="666393" cy="79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6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4F1F4C5-5BE7-4BBB-9C9A-FF24E135D705}" type="slidenum">
              <a:rPr lang="en-US" altLang="zh-TW" sz="1400" b="0" smtClean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pPr eaLnBrk="1" hangingPunct="1"/>
              <a:t>21</a:t>
            </a:fld>
            <a:endParaRPr lang="en-US" altLang="zh-TW" sz="1400" b="0" smtClean="0">
              <a:solidFill>
                <a:srgbClr val="0000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zh-TW" altLang="en-US" b="1" dirty="0" smtClean="0">
                <a:latin typeface="華康中黑體" pitchFamily="49" charset="-120"/>
                <a:ea typeface="華康中黑體" pitchFamily="49" charset="-120"/>
              </a:rPr>
              <a:t>傑出系友表現</a:t>
            </a:r>
            <a:r>
              <a:rPr kumimoji="0" lang="en-US" altLang="zh-TW" dirty="0" smtClean="0">
                <a:latin typeface="華康中黑體" pitchFamily="49" charset="-120"/>
                <a:ea typeface="華康中黑體" pitchFamily="49" charset="-120"/>
              </a:rPr>
              <a:t>-</a:t>
            </a:r>
            <a:r>
              <a:rPr kumimoji="0" lang="zh-TW" altLang="en-US" dirty="0" smtClean="0">
                <a:latin typeface="華康中黑體" pitchFamily="49" charset="-120"/>
                <a:ea typeface="華康中黑體" pitchFamily="49" charset="-120"/>
              </a:rPr>
              <a:t>公營政</a:t>
            </a: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府機關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40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基隆港總工程師</a:t>
            </a:r>
            <a:r>
              <a:rPr lang="zh-TW" altLang="en-US" sz="200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（李雲萬學長</a:t>
            </a:r>
            <a:r>
              <a:rPr lang="zh-TW" altLang="en-US" sz="2000" smtClean="0">
                <a:latin typeface="華康中黑體" pitchFamily="49" charset="-120"/>
                <a:ea typeface="華康中黑體" pitchFamily="49" charset="-120"/>
              </a:rPr>
              <a:t>、前總工程師賴貴祥學長、前副總公司林坤田學長）、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台中港總工程師</a:t>
            </a:r>
            <a:r>
              <a:rPr lang="zh-TW" altLang="en-US" sz="200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（吳啟東學長）</a:t>
            </a:r>
            <a:r>
              <a:rPr lang="zh-TW" altLang="en-US" sz="2000" smtClean="0">
                <a:latin typeface="華康中黑體" pitchFamily="49" charset="-120"/>
                <a:ea typeface="華康中黑體" pitchFamily="49" charset="-120"/>
              </a:rPr>
              <a:t>、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高雄港前總工程師</a:t>
            </a:r>
            <a:r>
              <a:rPr lang="zh-TW" altLang="en-US" sz="200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（尤福興、蔡添厚學長）與花蓮港前總工程師（方禎祥學長）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>
                <a:solidFill>
                  <a:schemeClr val="accent2"/>
                </a:solidFill>
                <a:latin typeface="華康中黑體" pitchFamily="49" charset="-120"/>
                <a:ea typeface="華康中黑體" pitchFamily="49" charset="-120"/>
              </a:rPr>
              <a:t>台電公司電源開發處處長徐真明學長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>
                <a:solidFill>
                  <a:schemeClr val="accent2"/>
                </a:solidFill>
                <a:latin typeface="華康中黑體" pitchFamily="49" charset="-120"/>
                <a:ea typeface="華康中黑體" pitchFamily="49" charset="-120"/>
              </a:rPr>
              <a:t>中油公司處長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solidFill>
                  <a:schemeClr val="accent2"/>
                </a:solidFill>
                <a:latin typeface="華康中黑體" pitchFamily="49" charset="-120"/>
                <a:ea typeface="華康中黑體" pitchFamily="49" charset="-120"/>
              </a:rPr>
              <a:t>自來水公司主管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latin typeface="華康中黑體" pitchFamily="49" charset="-120"/>
                <a:ea typeface="華康中黑體" pitchFamily="49" charset="-120"/>
              </a:rPr>
              <a:t>自來水公司供水處處長（施澍育學長）</a:t>
            </a:r>
            <a:endParaRPr lang="zh-TW" altLang="en-US" sz="2000" smtClean="0">
              <a:solidFill>
                <a:schemeClr val="accent2"/>
              </a:solidFill>
              <a:latin typeface="華康中黑體" pitchFamily="49" charset="-120"/>
              <a:ea typeface="華康中黑體" pitchFamily="49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基隆市政府工務處處長（李銅城學長）、文化局局長（張建祥學長）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台北縣府工務局主秘（許少峰學長）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高雄市政府下水道工程處副總工程師</a:t>
            </a:r>
            <a:r>
              <a:rPr lang="zh-TW" altLang="en-US" sz="200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TW" altLang="en-US" sz="200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台北市</a:t>
            </a:r>
            <a:r>
              <a:rPr lang="zh-TW" altLang="en-US" sz="200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TW" altLang="en-US" sz="200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宜蘭縣</a:t>
            </a:r>
            <a:r>
              <a:rPr lang="zh-TW" altLang="en-US" sz="2000" smtClean="0">
                <a:latin typeface="華康中黑體" pitchFamily="49" charset="-120"/>
                <a:ea typeface="華康中黑體" pitchFamily="49" charset="-120"/>
              </a:rPr>
              <a:t>、花蓮縣政府、桃園縣政府、苗栗縣政府、南投縣政府、馬祖縣政府等單位主管</a:t>
            </a:r>
            <a:endParaRPr lang="zh-TW" altLang="en-US" sz="2000" smtClean="0">
              <a:solidFill>
                <a:srgbClr val="990000"/>
              </a:solidFill>
              <a:latin typeface="華康中黑體" pitchFamily="49" charset="-120"/>
              <a:ea typeface="華康中黑體" pitchFamily="49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latin typeface="華康中黑體" pitchFamily="49" charset="-120"/>
                <a:ea typeface="華康中黑體" pitchFamily="49" charset="-120"/>
              </a:rPr>
              <a:t>鐵路改建工程局、高速公路局、公路總局、國道新建工程局、縣市政府及農田水利會等</a:t>
            </a:r>
            <a:endParaRPr lang="zh-TW" altLang="en-US" sz="2000" smtClean="0">
              <a:solidFill>
                <a:srgbClr val="990000"/>
              </a:solidFill>
              <a:latin typeface="華康中黑體" pitchFamily="49" charset="-120"/>
              <a:ea typeface="華康中黑體" pitchFamily="49" charset="-120"/>
            </a:endParaRPr>
          </a:p>
          <a:p>
            <a:pPr eaLnBrk="1" hangingPunct="1">
              <a:lnSpc>
                <a:spcPct val="80000"/>
              </a:lnSpc>
            </a:pPr>
            <a:endParaRPr kumimoji="0" lang="en-US" altLang="zh-TW" sz="1200" smtClean="0">
              <a:solidFill>
                <a:srgbClr val="9900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05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1D9E2A0-2F07-45CC-B3BD-B268BA84C49E}" type="slidenum">
              <a:rPr lang="en-US" altLang="zh-TW" sz="1400" b="0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zh-TW" sz="1400" b="0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華康中圓體" pitchFamily="49" charset="-120"/>
              </a:rPr>
              <a:t>傑出系友表現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2776"/>
            <a:ext cx="7931150" cy="518487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400" dirty="0" smtClean="0"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b="1" dirty="0" smtClean="0">
                <a:latin typeface="華康中圓體" pitchFamily="49" charset="-120"/>
                <a:ea typeface="華康中圓體" pitchFamily="49" charset="-120"/>
              </a:rPr>
              <a:t>營造廠方面：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b="1" dirty="0" smtClean="0">
                <a:solidFill>
                  <a:srgbClr val="FF0000"/>
                </a:solidFill>
                <a:latin typeface="華康魏碑體(P)" pitchFamily="66" charset="-120"/>
                <a:ea typeface="華康魏碑體(P)" pitchFamily="66" charset="-120"/>
              </a:rPr>
              <a:t>遠揚建設總經理（鄭燦峰學長）</a:t>
            </a:r>
            <a:endParaRPr lang="zh-TW" altLang="en-US" sz="2000" dirty="0" smtClean="0">
              <a:solidFill>
                <a:srgbClr val="990000"/>
              </a:solidFill>
              <a:latin typeface="華康魏碑體(P)" pitchFamily="66" charset="-120"/>
              <a:ea typeface="華康魏碑體(P)" pitchFamily="66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榮工公司前董事長</a:t>
            </a:r>
            <a:r>
              <a:rPr lang="zh-TW" altLang="en-US" sz="20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現任日勝生活科技總經理（沈景鵬學長）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台灣營建院董事長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正勝工程董事長（林啟正學長）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通安鋼鐵等股份有限公司總經理（</a:t>
            </a:r>
            <a:r>
              <a:rPr lang="zh-TW" altLang="en-US" sz="1800" b="1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賴俊郎</a:t>
            </a:r>
            <a:r>
              <a:rPr lang="zh-TW" altLang="en-US" sz="18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 學長）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dirty="0" smtClean="0">
                <a:solidFill>
                  <a:srgbClr val="990000"/>
                </a:solidFill>
                <a:ea typeface="華康魏碑體(P)" pitchFamily="66" charset="-120"/>
              </a:rPr>
              <a:t>大杰建設公司董事長（陳博川學長）</a:t>
            </a:r>
            <a:r>
              <a:rPr lang="zh-TW" altLang="en-US" sz="2400" dirty="0" smtClean="0"/>
              <a:t> </a:t>
            </a:r>
            <a:endParaRPr lang="zh-TW" altLang="en-US" sz="1800" dirty="0" smtClean="0">
              <a:solidFill>
                <a:srgbClr val="990000"/>
              </a:solidFill>
              <a:latin typeface="華康魏碑體(P)" pitchFamily="66" charset="-120"/>
              <a:ea typeface="華康魏碑體(P)" pitchFamily="66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石川營造總經理（吳永盛學長）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恆合建設、瑋石建設、恆合營造等總經理（高熙治學長）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0" lang="zh-TW" altLang="en-US" sz="18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森城建設（石朝松副總經理）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0" lang="zh-TW" altLang="en-US" sz="18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奇鴻、京鴻營造（陳丁旺董事長）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0" lang="zh-TW" altLang="en-US" sz="1800" dirty="0" smtClean="0">
                <a:solidFill>
                  <a:srgbClr val="CC3300"/>
                </a:solidFill>
                <a:ea typeface="華康魏碑體(P)" pitchFamily="66" charset="-120"/>
              </a:rPr>
              <a:t>機場捷運專案經理（馮堯松學長）</a:t>
            </a:r>
            <a:endParaRPr kumimoji="0" lang="zh-TW" altLang="en-US" sz="1800" dirty="0" smtClean="0">
              <a:solidFill>
                <a:srgbClr val="CC3300"/>
              </a:solidFill>
              <a:latin typeface="華康魏碑體(P)" pitchFamily="66" charset="-120"/>
              <a:ea typeface="華康魏碑體(P)" pitchFamily="66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dirty="0" smtClean="0">
                <a:latin typeface="華康魏碑體(P)" pitchFamily="66" charset="-120"/>
                <a:ea typeface="華康魏碑體(P)" pitchFamily="66" charset="-120"/>
              </a:rPr>
              <a:t>宏華營造經理</a:t>
            </a:r>
            <a:endParaRPr kumimoji="0" lang="zh-TW" altLang="en-US" sz="1800" dirty="0" smtClean="0">
              <a:latin typeface="華康魏碑體(P)" pitchFamily="66" charset="-120"/>
              <a:ea typeface="華康魏碑體(P)" pitchFamily="66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dirty="0" smtClean="0">
                <a:latin typeface="華康魏碑體(P)" pitchFamily="66" charset="-120"/>
                <a:ea typeface="華康魏碑體(P)" pitchFamily="66" charset="-120"/>
              </a:rPr>
              <a:t> ◎</a:t>
            </a:r>
            <a:r>
              <a:rPr lang="zh-TW" altLang="en-US" sz="18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長鴻營造</a:t>
            </a:r>
            <a:r>
              <a:rPr lang="zh-TW" altLang="en-US" sz="1800" dirty="0" smtClean="0">
                <a:latin typeface="華康魏碑體(P)" pitchFamily="66" charset="-120"/>
                <a:ea typeface="華康魏碑體(P)" pitchFamily="66" charset="-120"/>
              </a:rPr>
              <a:t>   ◎互助營造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dirty="0" smtClean="0">
                <a:latin typeface="華康魏碑體(P)" pitchFamily="66" charset="-120"/>
                <a:ea typeface="華康魏碑體(P)" pitchFamily="66" charset="-120"/>
              </a:rPr>
              <a:t>◎</a:t>
            </a:r>
            <a:r>
              <a:rPr lang="zh-TW" altLang="en-US" sz="18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大陸工程</a:t>
            </a:r>
            <a:r>
              <a:rPr lang="zh-TW" altLang="en-US" sz="1800" dirty="0" smtClean="0">
                <a:latin typeface="華康魏碑體(P)" pitchFamily="66" charset="-120"/>
                <a:ea typeface="華康魏碑體(P)" pitchFamily="66" charset="-120"/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dirty="0" smtClean="0">
                <a:latin typeface="華康魏碑體(P)" pitchFamily="66" charset="-120"/>
                <a:ea typeface="華康魏碑體(P)" pitchFamily="66" charset="-120"/>
              </a:rPr>
              <a:t>◎工信工程     ◎中華工程等多家廠商。</a:t>
            </a:r>
          </a:p>
        </p:txBody>
      </p:sp>
      <p:pic>
        <p:nvPicPr>
          <p:cNvPr id="89093" name="Picture 4" descr="%E6%9E%97%E5%95%9F%E6%AD%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1336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5" descr="%E6%B2%88%E6%99%AF%E9%B5%A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1524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54DCFC0-525F-4038-833B-714F17B319F8}" type="slidenum">
              <a:rPr lang="en-US" altLang="zh-TW" sz="1400" b="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zh-TW" sz="1400" b="0" smtClean="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華康中圓體" pitchFamily="49" charset="-120"/>
              </a:rPr>
              <a:t>傑出系友表現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32309"/>
            <a:ext cx="7129462" cy="4144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工程顧問公司：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中興工程顧問公司（劉進義協理）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台灣世曦工程顧問公司</a:t>
            </a:r>
            <a:r>
              <a:rPr lang="en-US" altLang="zh-TW" sz="24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(</a:t>
            </a:r>
            <a:r>
              <a:rPr lang="zh-TW" altLang="en-US" sz="24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經理、副理）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三力工程顧問公司（李光雄董事長）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精鈺金屬董事長（許深波學長）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宇泰工程顧問</a:t>
            </a:r>
            <a:r>
              <a:rPr lang="zh-TW" altLang="en-US" sz="20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（王志成總經理、鍾兆君執行副總經理）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華康魏碑體(P)" pitchFamily="66" charset="-120"/>
                <a:ea typeface="華康魏碑體(P)" pitchFamily="66" charset="-120"/>
              </a:rPr>
              <a:t>交泰工程顧問副總經理（楊建西學長）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華康魏碑體(P)" pitchFamily="66" charset="-120"/>
                <a:ea typeface="華康魏碑體(P)" pitchFamily="66" charset="-120"/>
              </a:rPr>
              <a:t>榕聲工程顧問總經理（徐順憲學長）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華康魏碑體(P)" pitchFamily="66" charset="-120"/>
                <a:ea typeface="華康魏碑體(P)" pitchFamily="66" charset="-120"/>
              </a:rPr>
              <a:t>易緯工程顧問總經理（</a:t>
            </a:r>
            <a:r>
              <a:rPr kumimoji="0" lang="zh-TW" altLang="en-US" sz="2000" dirty="0" smtClean="0">
                <a:solidFill>
                  <a:schemeClr val="accent2"/>
                </a:solidFill>
                <a:latin typeface="華康魏碑體(P)" pitchFamily="66" charset="-120"/>
                <a:ea typeface="華康魏碑體(P)" pitchFamily="66" charset="-120"/>
              </a:rPr>
              <a:t>黃鈺凎學長）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0" lang="zh-TW" altLang="en-US" sz="2000" dirty="0" smtClean="0">
                <a:solidFill>
                  <a:schemeClr val="accent2"/>
                </a:solidFill>
                <a:latin typeface="華康魏碑體(P)" pitchFamily="66" charset="-120"/>
                <a:ea typeface="華康魏碑體(P)" pitchFamily="66" charset="-120"/>
              </a:rPr>
              <a:t>源富副總經理（李榮貴學長）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華康魏碑體(P)" pitchFamily="66" charset="-120"/>
                <a:ea typeface="華康魏碑體(P)" pitchFamily="66" charset="-120"/>
              </a:rPr>
              <a:t>詮華國土測繪（黃仰澤總經理）</a:t>
            </a:r>
            <a:endParaRPr kumimoji="0" lang="zh-TW" altLang="en-US" sz="2000" dirty="0" smtClean="0">
              <a:solidFill>
                <a:schemeClr val="accent2"/>
              </a:solidFill>
              <a:latin typeface="華康魏碑體(P)" pitchFamily="66" charset="-120"/>
              <a:ea typeface="華康魏碑體(P)" pitchFamily="66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latin typeface="華康魏碑體(P)" pitchFamily="66" charset="-120"/>
                <a:ea typeface="華康魏碑體(P)" pitchFamily="66" charset="-120"/>
              </a:rPr>
              <a:t>   ◎中鼎工程顧問公司     ◎亞新工程顧問公司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latin typeface="華康魏碑體(P)" pitchFamily="66" charset="-120"/>
                <a:ea typeface="華康魏碑體(P)" pitchFamily="66" charset="-120"/>
              </a:rPr>
              <a:t>   ◎聯合大地工程顧問公司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dirty="0" smtClean="0">
                <a:latin typeface="華康魏碑體(P)" pitchFamily="66" charset="-120"/>
                <a:ea typeface="華康魏碑體(P)" pitchFamily="66" charset="-120"/>
              </a:rPr>
              <a:t>   ◎</a:t>
            </a:r>
            <a:r>
              <a:rPr lang="zh-TW" altLang="en-US" sz="2000" dirty="0" smtClean="0">
                <a:solidFill>
                  <a:srgbClr val="990000"/>
                </a:solidFill>
                <a:latin typeface="華康魏碑體(P)" pitchFamily="66" charset="-120"/>
                <a:ea typeface="華康魏碑體(P)" pitchFamily="66" charset="-120"/>
              </a:rPr>
              <a:t>自強</a:t>
            </a:r>
            <a:r>
              <a:rPr lang="zh-TW" altLang="en-US" sz="2000" dirty="0" smtClean="0">
                <a:latin typeface="華康魏碑體(P)" pitchFamily="66" charset="-120"/>
                <a:ea typeface="華康魏碑體(P)" pitchFamily="66" charset="-120"/>
              </a:rPr>
              <a:t>工程顧問（副總、經理）等。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000" b="1" dirty="0" smtClean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89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A7E6806-F185-4FD6-BF5D-07416C3118AA}" type="slidenum">
              <a:rPr lang="en-US" altLang="zh-TW" sz="1400" b="0" smtClean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pPr eaLnBrk="1" hangingPunct="1"/>
              <a:t>24</a:t>
            </a:fld>
            <a:endParaRPr lang="en-US" altLang="zh-TW" sz="1400" b="0" smtClean="0">
              <a:solidFill>
                <a:srgbClr val="0000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華康中黑體" pitchFamily="49" charset="-120"/>
                <a:ea typeface="華康中黑體" pitchFamily="49" charset="-120"/>
              </a:rPr>
              <a:t>傑出系友表現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zh-TW" altLang="en-US" sz="240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專業技師</a:t>
            </a:r>
          </a:p>
          <a:p>
            <a:pPr eaLnBrk="1" hangingPunct="1"/>
            <a:r>
              <a:rPr lang="zh-TW" altLang="en-US" sz="2800" smtClean="0">
                <a:solidFill>
                  <a:srgbClr val="CC3300"/>
                </a:solidFill>
                <a:latin typeface="華康中黑體" pitchFamily="49" charset="-120"/>
                <a:ea typeface="華康中黑體" pitchFamily="49" charset="-120"/>
              </a:rPr>
              <a:t>土木技師公會榮譽理事長（林增吉學長）</a:t>
            </a:r>
          </a:p>
          <a:p>
            <a:pPr eaLnBrk="1" hangingPunct="1"/>
            <a:r>
              <a:rPr lang="zh-TW" altLang="en-US" sz="2800" smtClean="0">
                <a:solidFill>
                  <a:srgbClr val="CC3300"/>
                </a:solidFill>
                <a:latin typeface="華康中黑體" pitchFamily="49" charset="-120"/>
                <a:ea typeface="華康中黑體" pitchFamily="49" charset="-120"/>
              </a:rPr>
              <a:t>水利技師公會榮譽理事長（鄭茂演學長）</a:t>
            </a:r>
          </a:p>
          <a:p>
            <a:pPr eaLnBrk="1" hangingPunct="1"/>
            <a:r>
              <a:rPr lang="zh-TW" altLang="en-US" sz="2800" smtClean="0">
                <a:latin typeface="華康中黑體" pitchFamily="49" charset="-120"/>
                <a:ea typeface="華康中黑體" pitchFamily="49" charset="-120"/>
              </a:rPr>
              <a:t>結構技師、大地技師、水土保持技師等</a:t>
            </a:r>
          </a:p>
          <a:p>
            <a:pPr eaLnBrk="1" hangingPunct="1">
              <a:buFontTx/>
              <a:buNone/>
            </a:pPr>
            <a:endParaRPr lang="zh-TW" altLang="en-US" sz="2800" smtClean="0">
              <a:latin typeface="華康中黑體" pitchFamily="49" charset="-120"/>
              <a:ea typeface="華康中黑體" pitchFamily="49" charset="-120"/>
            </a:endParaRPr>
          </a:p>
          <a:p>
            <a:pPr eaLnBrk="1" hangingPunct="1"/>
            <a:r>
              <a:rPr lang="zh-TW" altLang="en-US" sz="2800" smtClean="0">
                <a:solidFill>
                  <a:srgbClr val="CC3300"/>
                </a:solidFill>
                <a:latin typeface="華康中黑體" pitchFamily="49" charset="-120"/>
                <a:ea typeface="華康中黑體" pitchFamily="49" charset="-120"/>
              </a:rPr>
              <a:t>知本泓泉溫泉度假村總經理（胡邱樑學長）</a:t>
            </a:r>
          </a:p>
          <a:p>
            <a:pPr eaLnBrk="1" hangingPunct="1"/>
            <a:r>
              <a:rPr lang="zh-TW" altLang="en-US" sz="2800" smtClean="0">
                <a:solidFill>
                  <a:srgbClr val="CC3300"/>
                </a:solidFill>
                <a:latin typeface="華康中黑體" pitchFamily="49" charset="-120"/>
                <a:ea typeface="華康中黑體" pitchFamily="49" charset="-120"/>
              </a:rPr>
              <a:t>台糖副總經理（楊錦榮學長）</a:t>
            </a:r>
          </a:p>
          <a:p>
            <a:pPr eaLnBrk="1" hangingPunct="1"/>
            <a:r>
              <a:rPr lang="zh-TW" altLang="en-US" sz="2800" smtClean="0">
                <a:solidFill>
                  <a:srgbClr val="CC3300"/>
                </a:solidFill>
                <a:latin typeface="華康中黑體" pitchFamily="49" charset="-120"/>
                <a:ea typeface="華康中黑體" pitchFamily="49" charset="-120"/>
              </a:rPr>
              <a:t>凱瀚貿易公司總經理（李亨峰學長）</a:t>
            </a:r>
          </a:p>
        </p:txBody>
      </p:sp>
    </p:spTree>
    <p:extLst>
      <p:ext uri="{BB962C8B-B14F-4D97-AF65-F5344CB8AC3E}">
        <p14:creationId xmlns:p14="http://schemas.microsoft.com/office/powerpoint/2010/main" val="23911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41D1260-F6B2-45A9-9FF1-04D6A4831F29}" type="slidenum">
              <a:rPr lang="en-US" altLang="zh-TW" sz="1400" b="0" smtClean="0">
                <a:solidFill>
                  <a:srgbClr val="000000"/>
                </a:solidFill>
                <a:latin typeface="華康中黑體" pitchFamily="49" charset="-120"/>
                <a:ea typeface="華康中黑體" pitchFamily="49" charset="-120"/>
              </a:rPr>
              <a:pPr eaLnBrk="1" hangingPunct="1"/>
              <a:t>25</a:t>
            </a:fld>
            <a:endParaRPr lang="en-US" altLang="zh-TW" sz="1400" b="0" smtClean="0">
              <a:solidFill>
                <a:srgbClr val="0000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華康中黑體" pitchFamily="49" charset="-120"/>
                <a:ea typeface="華康中黑體" pitchFamily="49" charset="-120"/>
              </a:rPr>
              <a:t>傑出系友表現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dirty="0" smtClean="0">
                <a:latin typeface="華康中黑體" pitchFamily="49" charset="-120"/>
                <a:ea typeface="華康中黑體" pitchFamily="49" charset="-120"/>
              </a:rPr>
              <a:t>學研界</a:t>
            </a:r>
            <a:endParaRPr lang="zh-TW" altLang="en-US" sz="1400" dirty="0" smtClean="0">
              <a:solidFill>
                <a:srgbClr val="990000"/>
              </a:solidFill>
              <a:latin typeface="華康中黑體" pitchFamily="49" charset="-120"/>
              <a:ea typeface="華康中黑體" pitchFamily="49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0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波音公司</a:t>
            </a:r>
            <a:r>
              <a:rPr lang="zh-TW" altLang="en-US" sz="1600" dirty="0" smtClean="0">
                <a:latin typeface="華康中黑體" pitchFamily="49" charset="-120"/>
                <a:ea typeface="華康中黑體" pitchFamily="49" charset="-120"/>
              </a:rPr>
              <a:t>長堤商業飛機公司資深主任工程師兼飛機電腦設計工程組長，美華協會會長，美華社社長，海洋大學美西校友會會長，美華航太工程師協會會長、理事長及名譽理事長</a:t>
            </a:r>
            <a:r>
              <a:rPr lang="zh-TW" altLang="en-US" sz="16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（</a:t>
            </a:r>
            <a:r>
              <a:rPr lang="zh-TW" altLang="en-US" sz="1600" b="1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李全伶</a:t>
            </a:r>
            <a:r>
              <a:rPr lang="zh-TW" altLang="en-US" sz="16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 學長）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u="sng" dirty="0" smtClean="0">
                <a:solidFill>
                  <a:srgbClr val="FF6600"/>
                </a:solidFill>
                <a:latin typeface="華康中黑體" pitchFamily="49" charset="-120"/>
                <a:ea typeface="華康中黑體" pitchFamily="49" charset="-120"/>
              </a:rPr>
              <a:t>台灣大學</a:t>
            </a:r>
            <a:r>
              <a:rPr lang="zh-TW" altLang="en-US" sz="2400" dirty="0" smtClean="0">
                <a:solidFill>
                  <a:srgbClr val="FF6600"/>
                </a:solidFill>
                <a:latin typeface="華康中黑體" pitchFamily="49" charset="-120"/>
                <a:ea typeface="華康中黑體" pitchFamily="49" charset="-120"/>
              </a:rPr>
              <a:t>工程科學與海洋工程學系前主任（林銘崇學長）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>
                <a:solidFill>
                  <a:srgbClr val="CC3300"/>
                </a:solidFill>
                <a:latin typeface="華康中黑體" pitchFamily="49" charset="-120"/>
                <a:ea typeface="華康中黑體" pitchFamily="49" charset="-120"/>
              </a:rPr>
              <a:t>美國</a:t>
            </a:r>
            <a:r>
              <a:rPr lang="en-US" altLang="zh-TW" sz="2400" dirty="0" smtClean="0">
                <a:solidFill>
                  <a:srgbClr val="CC3300"/>
                </a:solidFill>
                <a:latin typeface="華康中黑體" pitchFamily="49" charset="-120"/>
                <a:ea typeface="華康中黑體" pitchFamily="49" charset="-120"/>
              </a:rPr>
              <a:t>OHIO</a:t>
            </a:r>
            <a:r>
              <a:rPr lang="zh-TW" altLang="en-US" sz="2400" dirty="0" smtClean="0">
                <a:solidFill>
                  <a:srgbClr val="CC3300"/>
                </a:solidFill>
                <a:latin typeface="華康中黑體" pitchFamily="49" charset="-120"/>
                <a:ea typeface="華康中黑體" pitchFamily="49" charset="-120"/>
              </a:rPr>
              <a:t>大學教授（張調任學長）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u="sng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中華大學前校長</a:t>
            </a:r>
            <a:r>
              <a:rPr lang="zh-TW" altLang="en-US" sz="14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現任交通大學教授、台灣海洋工程學會理事長（</a:t>
            </a:r>
            <a:r>
              <a:rPr lang="zh-TW" altLang="en-US" sz="1400" b="1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郭一羽</a:t>
            </a:r>
            <a:r>
              <a:rPr lang="zh-TW" altLang="en-US" sz="14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 學長）</a:t>
            </a:r>
            <a:endParaRPr lang="zh-TW" altLang="en-US" sz="2400" dirty="0" smtClean="0">
              <a:solidFill>
                <a:srgbClr val="990000"/>
              </a:solidFill>
              <a:latin typeface="華康中黑體" pitchFamily="49" charset="-120"/>
              <a:ea typeface="華康中黑體" pitchFamily="49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000" u="sng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淡江大學</a:t>
            </a:r>
            <a:r>
              <a:rPr lang="zh-TW" altLang="en-US" sz="18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教授兼系主任（鄭啟明學長）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u="sng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中山大學</a:t>
            </a:r>
            <a:r>
              <a:rPr lang="zh-TW" altLang="en-US" sz="18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海洋環境工程系前系主任（李忠潘學長）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1800" u="sng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華梵大學</a:t>
            </a:r>
            <a:r>
              <a:rPr lang="zh-TW" altLang="en-US" sz="1800" dirty="0" smtClean="0">
                <a:latin typeface="華康中黑體" pitchFamily="49" charset="-120"/>
                <a:ea typeface="華康中黑體" pitchFamily="49" charset="-120"/>
              </a:rPr>
              <a:t>環設系前系主任（陳修學長）、前總務長（趙振平學長）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18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宜蘭大學、虎尾科技大學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18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高雄海洋科技大學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1800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高雄應用科技大學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u="sng" dirty="0" smtClean="0">
                <a:solidFill>
                  <a:srgbClr val="990000"/>
                </a:solidFill>
                <a:latin typeface="華康中黑體" pitchFamily="49" charset="-120"/>
                <a:ea typeface="華康中黑體" pitchFamily="49" charset="-120"/>
              </a:rPr>
              <a:t>海洋大學</a:t>
            </a:r>
            <a:r>
              <a:rPr lang="zh-TW" altLang="en-US" sz="1800" dirty="0" smtClean="0">
                <a:latin typeface="華康中黑體" pitchFamily="49" charset="-120"/>
                <a:ea typeface="華康中黑體" pitchFamily="49" charset="-120"/>
              </a:rPr>
              <a:t>（</a:t>
            </a:r>
            <a:r>
              <a:rPr lang="zh-TW" altLang="en-US" sz="1600" dirty="0" smtClean="0">
                <a:latin typeface="華康中黑體" pitchFamily="49" charset="-120"/>
                <a:ea typeface="華康中黑體" pitchFamily="49" charset="-120"/>
              </a:rPr>
              <a:t>周宗仁教授、陳俶季教授、岳景雲副教授、蕭松山教授、林炤圭副教授、簡連貴教授、翁文凱副教授、張建智教授、范佳銘</a:t>
            </a:r>
            <a:r>
              <a:rPr lang="zh-TW" altLang="en-US" sz="1600" dirty="0">
                <a:latin typeface="華康中黑體" pitchFamily="49" charset="-120"/>
                <a:ea typeface="華康中黑體" pitchFamily="49" charset="-120"/>
              </a:rPr>
              <a:t>副</a:t>
            </a:r>
            <a:r>
              <a:rPr lang="zh-TW" altLang="en-US" sz="1600" dirty="0" smtClean="0">
                <a:latin typeface="華康中黑體" pitchFamily="49" charset="-120"/>
                <a:ea typeface="華康中黑體" pitchFamily="49" charset="-120"/>
              </a:rPr>
              <a:t>教授等）</a:t>
            </a:r>
          </a:p>
          <a:p>
            <a:pPr eaLnBrk="1" hangingPunct="1">
              <a:lnSpc>
                <a:spcPct val="80000"/>
              </a:lnSpc>
            </a:pPr>
            <a:endParaRPr lang="zh-TW" altLang="en-US" sz="1800" dirty="0" smtClean="0">
              <a:latin typeface="華康中黑體" pitchFamily="49" charset="-120"/>
              <a:ea typeface="華康中黑體" pitchFamily="49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1800" dirty="0" smtClean="0">
              <a:latin typeface="華康中黑體" pitchFamily="49" charset="-120"/>
              <a:ea typeface="華康中黑體" pitchFamily="49" charset="-120"/>
            </a:endParaRPr>
          </a:p>
        </p:txBody>
      </p:sp>
      <p:pic>
        <p:nvPicPr>
          <p:cNvPr id="92165" name="Picture 4" descr="%E9%83%AD%E4%B8%80%E7%BE%B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645023"/>
            <a:ext cx="1166689" cy="116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5" descr="%E6%9D%8E%E5%85%A8%E4%BC%B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604838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2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SC_35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6896" y="1412776"/>
            <a:ext cx="4341168" cy="5040560"/>
          </a:xfrm>
          <a:solidFill>
            <a:srgbClr val="FFFFFF">
              <a:shade val="85000"/>
              <a:alpha val="62000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en-US" altLang="zh-TW" b="1" dirty="0">
                <a:solidFill>
                  <a:srgbClr val="0000CC"/>
                </a:solidFill>
                <a:latin typeface="+mj-ea"/>
                <a:ea typeface="+mj-ea"/>
              </a:rPr>
              <a:t>Who(</a:t>
            </a:r>
            <a:r>
              <a:rPr lang="zh-TW" altLang="en-US" b="1" dirty="0">
                <a:solidFill>
                  <a:srgbClr val="0000CC"/>
                </a:solidFill>
                <a:latin typeface="+mj-ea"/>
                <a:ea typeface="+mj-ea"/>
              </a:rPr>
              <a:t>誰</a:t>
            </a:r>
            <a:r>
              <a:rPr lang="en-US" altLang="zh-TW" b="1" dirty="0">
                <a:solidFill>
                  <a:srgbClr val="0000CC"/>
                </a:solidFill>
                <a:latin typeface="+mj-ea"/>
                <a:ea typeface="+mj-ea"/>
              </a:rPr>
              <a:t>)</a:t>
            </a:r>
          </a:p>
          <a:p>
            <a:pPr lvl="1"/>
            <a:r>
              <a:rPr lang="zh-TW" altLang="en-US" dirty="0">
                <a:latin typeface="+mj-ea"/>
                <a:ea typeface="+mj-ea"/>
              </a:rPr>
              <a:t>相信</a:t>
            </a:r>
            <a:r>
              <a:rPr lang="zh-TW" altLang="en-US" dirty="0" smtClean="0">
                <a:latin typeface="+mj-ea"/>
                <a:ea typeface="+mj-ea"/>
              </a:rPr>
              <a:t>自己，未來掌握在你手中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+mj-ea"/>
                <a:ea typeface="+mj-ea"/>
              </a:rPr>
              <a:t>Why(</a:t>
            </a:r>
            <a:r>
              <a:rPr lang="zh-TW" altLang="en-US" b="1" dirty="0">
                <a:solidFill>
                  <a:srgbClr val="0000CC"/>
                </a:solidFill>
                <a:latin typeface="+mj-ea"/>
                <a:ea typeface="+mj-ea"/>
              </a:rPr>
              <a:t>為什麼</a:t>
            </a:r>
            <a:r>
              <a:rPr lang="en-US" altLang="zh-TW" b="1" dirty="0" smtClean="0">
                <a:solidFill>
                  <a:srgbClr val="0000CC"/>
                </a:solidFill>
                <a:latin typeface="+mj-ea"/>
                <a:ea typeface="+mj-ea"/>
              </a:rPr>
              <a:t>)</a:t>
            </a: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為何要念大學？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為何麼要念河海工程學</a:t>
            </a:r>
            <a:r>
              <a:rPr lang="zh-TW" altLang="en-US" dirty="0" smtClean="0">
                <a:latin typeface="+mj-ea"/>
                <a:ea typeface="+mj-ea"/>
              </a:rPr>
              <a:t>系？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+mj-ea"/>
                <a:ea typeface="+mj-ea"/>
              </a:rPr>
              <a:t>What(</a:t>
            </a:r>
            <a:r>
              <a:rPr lang="zh-TW" altLang="en-US" b="1" dirty="0">
                <a:solidFill>
                  <a:srgbClr val="0000CC"/>
                </a:solidFill>
                <a:latin typeface="+mj-ea"/>
                <a:ea typeface="+mj-ea"/>
              </a:rPr>
              <a:t>什麼事</a:t>
            </a:r>
            <a:r>
              <a:rPr lang="en-US" altLang="zh-TW" b="1" dirty="0">
                <a:solidFill>
                  <a:srgbClr val="0000CC"/>
                </a:solidFill>
                <a:latin typeface="+mj-ea"/>
                <a:ea typeface="+mj-ea"/>
              </a:rPr>
              <a:t>)</a:t>
            </a: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該學什麼？該做什麼</a:t>
            </a:r>
            <a:r>
              <a:rPr lang="zh-TW" altLang="en-US" dirty="0">
                <a:latin typeface="+mj-ea"/>
                <a:ea typeface="+mj-ea"/>
              </a:rPr>
              <a:t>？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+mj-ea"/>
                <a:ea typeface="+mj-ea"/>
              </a:rPr>
              <a:t>When(</a:t>
            </a:r>
            <a:r>
              <a:rPr lang="zh-TW" altLang="en-US" b="1" dirty="0">
                <a:solidFill>
                  <a:srgbClr val="0000CC"/>
                </a:solidFill>
                <a:latin typeface="+mj-ea"/>
                <a:ea typeface="+mj-ea"/>
              </a:rPr>
              <a:t>在何時</a:t>
            </a:r>
            <a:r>
              <a:rPr lang="en-US" altLang="zh-TW" b="1" dirty="0">
                <a:solidFill>
                  <a:srgbClr val="0000CC"/>
                </a:solidFill>
                <a:latin typeface="+mj-ea"/>
                <a:ea typeface="+mj-ea"/>
              </a:rPr>
              <a:t>)</a:t>
            </a:r>
          </a:p>
          <a:p>
            <a:pPr lvl="1"/>
            <a:r>
              <a:rPr lang="zh-TW" altLang="en-US" dirty="0">
                <a:latin typeface="+mj-ea"/>
                <a:ea typeface="+mj-ea"/>
              </a:rPr>
              <a:t>何時要做</a:t>
            </a:r>
            <a:r>
              <a:rPr lang="zh-TW" altLang="en-US" dirty="0" smtClean="0">
                <a:latin typeface="+mj-ea"/>
                <a:ea typeface="+mj-ea"/>
              </a:rPr>
              <a:t>？時間管理的重要！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+mj-ea"/>
                <a:ea typeface="+mj-ea"/>
              </a:rPr>
              <a:t>Where(</a:t>
            </a:r>
            <a:r>
              <a:rPr lang="zh-TW" altLang="en-US" b="1" dirty="0">
                <a:solidFill>
                  <a:srgbClr val="0000CC"/>
                </a:solidFill>
                <a:latin typeface="+mj-ea"/>
                <a:ea typeface="+mj-ea"/>
              </a:rPr>
              <a:t>在哪裏</a:t>
            </a:r>
            <a:r>
              <a:rPr lang="en-US" altLang="zh-TW" b="1" dirty="0">
                <a:solidFill>
                  <a:srgbClr val="0000CC"/>
                </a:solidFill>
                <a:latin typeface="+mj-ea"/>
                <a:ea typeface="+mj-ea"/>
              </a:rPr>
              <a:t>)</a:t>
            </a:r>
          </a:p>
          <a:p>
            <a:pPr lvl="1"/>
            <a:r>
              <a:rPr lang="en-US" altLang="zh-TW" dirty="0" smtClean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學校哪裡可以學到東西？那裡有資源？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+mj-ea"/>
                <a:ea typeface="+mj-ea"/>
              </a:rPr>
              <a:t>How(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如何做</a:t>
            </a:r>
            <a:r>
              <a:rPr lang="en-US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zh-TW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latin typeface="+mj-ea"/>
                <a:ea typeface="+mj-ea"/>
              </a:rPr>
              <a:t>要如何達成目標？</a:t>
            </a:r>
            <a:endParaRPr lang="en-US" altLang="zh-TW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+mj-ea"/>
                <a:ea typeface="+mj-ea"/>
              </a:rPr>
              <a:t>該怎麼做？</a:t>
            </a:r>
            <a:endParaRPr lang="zh-TW" dirty="0">
              <a:latin typeface="+mj-ea"/>
              <a:ea typeface="+mj-ea"/>
            </a:endParaRPr>
          </a:p>
          <a:p>
            <a:pPr marL="0" indent="0">
              <a:buNone/>
            </a:pPr>
            <a:endParaRPr lang="zh-TW" dirty="0">
              <a:latin typeface="+mj-ea"/>
              <a:ea typeface="+mj-e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0588" y="764704"/>
            <a:ext cx="4648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altLang="zh-TW" sz="3600" b="1" dirty="0"/>
              <a:t>5W1H</a:t>
            </a:r>
            <a:endParaRPr lang="zh-TW" alt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744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海報體W9" pitchFamily="81" charset="-120"/>
                <a:ea typeface="華康海報體W9" pitchFamily="81" charset="-120"/>
              </a:rPr>
              <a:t>謝謝各位的聆聽</a:t>
            </a:r>
            <a:endParaRPr lang="zh-TW" dirty="0">
              <a:latin typeface="華康海報體W9" pitchFamily="81" charset="-120"/>
              <a:ea typeface="華康海報體W9" pitchFamily="81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歡迎批評指教</a:t>
            </a:r>
            <a:endParaRPr lang="zh-TW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17232"/>
            <a:ext cx="11049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7" name="Picture 5" descr="海洋大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6" name="Picture 4" descr="c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8"/>
            <a:ext cx="9144000" cy="421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8" name="Picture 6" descr="now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0827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9" name="Picture 7" descr="now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789363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0" name="Picture 8" descr="now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16563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3" name="Freeform 11"/>
          <p:cNvSpPr>
            <a:spLocks/>
          </p:cNvSpPr>
          <p:nvPr/>
        </p:nvSpPr>
        <p:spPr bwMode="auto">
          <a:xfrm>
            <a:off x="34925" y="3284538"/>
            <a:ext cx="6049963" cy="3384550"/>
          </a:xfrm>
          <a:custGeom>
            <a:avLst/>
            <a:gdLst>
              <a:gd name="T0" fmla="*/ 998 w 3811"/>
              <a:gd name="T1" fmla="*/ 182 h 2132"/>
              <a:gd name="T2" fmla="*/ 1407 w 3811"/>
              <a:gd name="T3" fmla="*/ 409 h 2132"/>
              <a:gd name="T4" fmla="*/ 1860 w 3811"/>
              <a:gd name="T5" fmla="*/ 499 h 2132"/>
              <a:gd name="T6" fmla="*/ 1996 w 3811"/>
              <a:gd name="T7" fmla="*/ 454 h 2132"/>
              <a:gd name="T8" fmla="*/ 1996 w 3811"/>
              <a:gd name="T9" fmla="*/ 409 h 2132"/>
              <a:gd name="T10" fmla="*/ 2178 w 3811"/>
              <a:gd name="T11" fmla="*/ 46 h 2132"/>
              <a:gd name="T12" fmla="*/ 2314 w 3811"/>
              <a:gd name="T13" fmla="*/ 0 h 2132"/>
              <a:gd name="T14" fmla="*/ 3402 w 3811"/>
              <a:gd name="T15" fmla="*/ 182 h 2132"/>
              <a:gd name="T16" fmla="*/ 3720 w 3811"/>
              <a:gd name="T17" fmla="*/ 454 h 2132"/>
              <a:gd name="T18" fmla="*/ 3811 w 3811"/>
              <a:gd name="T19" fmla="*/ 726 h 2132"/>
              <a:gd name="T20" fmla="*/ 3402 w 3811"/>
              <a:gd name="T21" fmla="*/ 907 h 2132"/>
              <a:gd name="T22" fmla="*/ 2813 w 3811"/>
              <a:gd name="T23" fmla="*/ 953 h 2132"/>
              <a:gd name="T24" fmla="*/ 2540 w 3811"/>
              <a:gd name="T25" fmla="*/ 1044 h 2132"/>
              <a:gd name="T26" fmla="*/ 2586 w 3811"/>
              <a:gd name="T27" fmla="*/ 1996 h 2132"/>
              <a:gd name="T28" fmla="*/ 2087 w 3811"/>
              <a:gd name="T29" fmla="*/ 2132 h 2132"/>
              <a:gd name="T30" fmla="*/ 318 w 3811"/>
              <a:gd name="T31" fmla="*/ 2132 h 2132"/>
              <a:gd name="T32" fmla="*/ 91 w 3811"/>
              <a:gd name="T33" fmla="*/ 1679 h 2132"/>
              <a:gd name="T34" fmla="*/ 0 w 3811"/>
              <a:gd name="T35" fmla="*/ 1543 h 2132"/>
              <a:gd name="T36" fmla="*/ 0 w 3811"/>
              <a:gd name="T37" fmla="*/ 817 h 2132"/>
              <a:gd name="T38" fmla="*/ 635 w 3811"/>
              <a:gd name="T39" fmla="*/ 771 h 2132"/>
              <a:gd name="T40" fmla="*/ 862 w 3811"/>
              <a:gd name="T41" fmla="*/ 726 h 2132"/>
              <a:gd name="T42" fmla="*/ 998 w 3811"/>
              <a:gd name="T43" fmla="*/ 182 h 2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11" h="2132">
                <a:moveTo>
                  <a:pt x="998" y="182"/>
                </a:moveTo>
                <a:lnTo>
                  <a:pt x="1407" y="409"/>
                </a:lnTo>
                <a:lnTo>
                  <a:pt x="1860" y="499"/>
                </a:lnTo>
                <a:lnTo>
                  <a:pt x="1996" y="454"/>
                </a:lnTo>
                <a:lnTo>
                  <a:pt x="1996" y="409"/>
                </a:lnTo>
                <a:lnTo>
                  <a:pt x="2178" y="46"/>
                </a:lnTo>
                <a:lnTo>
                  <a:pt x="2314" y="0"/>
                </a:lnTo>
                <a:lnTo>
                  <a:pt x="3402" y="182"/>
                </a:lnTo>
                <a:lnTo>
                  <a:pt x="3720" y="454"/>
                </a:lnTo>
                <a:lnTo>
                  <a:pt x="3811" y="726"/>
                </a:lnTo>
                <a:lnTo>
                  <a:pt x="3402" y="907"/>
                </a:lnTo>
                <a:lnTo>
                  <a:pt x="2813" y="953"/>
                </a:lnTo>
                <a:lnTo>
                  <a:pt x="2540" y="1044"/>
                </a:lnTo>
                <a:lnTo>
                  <a:pt x="2586" y="1996"/>
                </a:lnTo>
                <a:lnTo>
                  <a:pt x="2087" y="2132"/>
                </a:lnTo>
                <a:lnTo>
                  <a:pt x="318" y="2132"/>
                </a:lnTo>
                <a:lnTo>
                  <a:pt x="91" y="1679"/>
                </a:lnTo>
                <a:lnTo>
                  <a:pt x="0" y="1543"/>
                </a:lnTo>
                <a:lnTo>
                  <a:pt x="0" y="817"/>
                </a:lnTo>
                <a:lnTo>
                  <a:pt x="635" y="771"/>
                </a:lnTo>
                <a:lnTo>
                  <a:pt x="862" y="726"/>
                </a:lnTo>
                <a:lnTo>
                  <a:pt x="998" y="182"/>
                </a:lnTo>
                <a:close/>
              </a:path>
            </a:pathLst>
          </a:custGeom>
          <a:noFill/>
          <a:ln w="38100" cap="flat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402441" name="Picture 9" descr="now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73405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now0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66102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4" name="Freeform 12"/>
          <p:cNvSpPr>
            <a:spLocks/>
          </p:cNvSpPr>
          <p:nvPr/>
        </p:nvSpPr>
        <p:spPr bwMode="auto">
          <a:xfrm>
            <a:off x="4652963" y="4005263"/>
            <a:ext cx="1214437" cy="647700"/>
          </a:xfrm>
          <a:custGeom>
            <a:avLst/>
            <a:gdLst>
              <a:gd name="T0" fmla="*/ 0 w 765"/>
              <a:gd name="T1" fmla="*/ 271 h 408"/>
              <a:gd name="T2" fmla="*/ 63 w 765"/>
              <a:gd name="T3" fmla="*/ 289 h 408"/>
              <a:gd name="T4" fmla="*/ 154 w 765"/>
              <a:gd name="T5" fmla="*/ 323 h 408"/>
              <a:gd name="T6" fmla="*/ 448 w 765"/>
              <a:gd name="T7" fmla="*/ 408 h 408"/>
              <a:gd name="T8" fmla="*/ 539 w 765"/>
              <a:gd name="T9" fmla="*/ 317 h 408"/>
              <a:gd name="T10" fmla="*/ 765 w 765"/>
              <a:gd name="T11" fmla="*/ 363 h 408"/>
              <a:gd name="T12" fmla="*/ 765 w 765"/>
              <a:gd name="T13" fmla="*/ 91 h 408"/>
              <a:gd name="T14" fmla="*/ 85 w 765"/>
              <a:gd name="T15" fmla="*/ 0 h 408"/>
              <a:gd name="T16" fmla="*/ 0 w 765"/>
              <a:gd name="T17" fmla="*/ 271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08">
                <a:moveTo>
                  <a:pt x="0" y="271"/>
                </a:moveTo>
                <a:cubicBezTo>
                  <a:pt x="21" y="277"/>
                  <a:pt x="42" y="282"/>
                  <a:pt x="63" y="289"/>
                </a:cubicBezTo>
                <a:cubicBezTo>
                  <a:pt x="94" y="299"/>
                  <a:pt x="154" y="323"/>
                  <a:pt x="154" y="323"/>
                </a:cubicBezTo>
                <a:lnTo>
                  <a:pt x="448" y="408"/>
                </a:lnTo>
                <a:lnTo>
                  <a:pt x="539" y="317"/>
                </a:lnTo>
                <a:lnTo>
                  <a:pt x="765" y="363"/>
                </a:lnTo>
                <a:lnTo>
                  <a:pt x="765" y="91"/>
                </a:lnTo>
                <a:lnTo>
                  <a:pt x="85" y="0"/>
                </a:lnTo>
                <a:lnTo>
                  <a:pt x="0" y="271"/>
                </a:lnTo>
                <a:close/>
              </a:path>
            </a:pathLst>
          </a:custGeom>
          <a:solidFill>
            <a:srgbClr val="FF99CC">
              <a:alpha val="39999"/>
            </a:srgbClr>
          </a:solidFill>
          <a:ln w="50800" cap="flat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2445" name="Rectangle 13"/>
          <p:cNvSpPr>
            <a:spLocks noChangeArrowheads="1"/>
          </p:cNvSpPr>
          <p:nvPr/>
        </p:nvSpPr>
        <p:spPr bwMode="auto">
          <a:xfrm>
            <a:off x="4932363" y="2781300"/>
            <a:ext cx="1008062" cy="360363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200">
                <a:ea typeface="華康中黑體" pitchFamily="49" charset="-120"/>
              </a:rPr>
              <a:t>河海工程學系</a:t>
            </a:r>
          </a:p>
        </p:txBody>
      </p:sp>
      <p:sp>
        <p:nvSpPr>
          <p:cNvPr id="402446" name="Line 14"/>
          <p:cNvSpPr>
            <a:spLocks noChangeShapeType="1"/>
          </p:cNvSpPr>
          <p:nvPr/>
        </p:nvSpPr>
        <p:spPr bwMode="auto">
          <a:xfrm flipH="1">
            <a:off x="5219700" y="3141663"/>
            <a:ext cx="144463" cy="1150937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3492500" y="908050"/>
            <a:ext cx="5508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>
                <a:latin typeface="華康中黑體" pitchFamily="49" charset="-120"/>
                <a:ea typeface="華康中黑體" pitchFamily="49" charset="-120"/>
              </a:rPr>
              <a:t>海洋大學前身為臺灣省立海事專科學校，創立於民國四十二年，民國七十八年改名為國立臺灣海洋大學，至今發成為具有海洋特色之綜合大學。  </a:t>
            </a:r>
          </a:p>
          <a:p>
            <a:endParaRPr lang="zh-TW" altLang="en-US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>
                <a:latin typeface="華康中黑體" pitchFamily="49" charset="-120"/>
                <a:ea typeface="華康中黑體" pitchFamily="49" charset="-120"/>
              </a:rPr>
              <a:t>目前設有海運暨管理、生命科學、海洋科學與資源、工、電機資訊以及人文社會科學等六個學院。</a:t>
            </a:r>
          </a:p>
        </p:txBody>
      </p:sp>
      <p:sp>
        <p:nvSpPr>
          <p:cNvPr id="402448" name="Text Box 16"/>
          <p:cNvSpPr txBox="1">
            <a:spLocks noChangeArrowheads="1"/>
          </p:cNvSpPr>
          <p:nvPr/>
        </p:nvSpPr>
        <p:spPr bwMode="auto">
          <a:xfrm>
            <a:off x="3635375" y="188913"/>
            <a:ext cx="3457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ea typeface="華康中黑體" pitchFamily="49" charset="-120"/>
              </a:rPr>
              <a:t>關於海洋大學</a:t>
            </a:r>
          </a:p>
        </p:txBody>
      </p:sp>
      <p:sp>
        <p:nvSpPr>
          <p:cNvPr id="402449" name="Rectangle 17"/>
          <p:cNvSpPr>
            <a:spLocks noChangeArrowheads="1"/>
          </p:cNvSpPr>
          <p:nvPr/>
        </p:nvSpPr>
        <p:spPr bwMode="auto">
          <a:xfrm>
            <a:off x="6300788" y="5229225"/>
            <a:ext cx="720725" cy="215900"/>
          </a:xfrm>
          <a:prstGeom prst="rect">
            <a:avLst/>
          </a:prstGeom>
          <a:solidFill>
            <a:schemeClr val="bg1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000">
                <a:ea typeface="華康中圓體" pitchFamily="49" charset="-120"/>
              </a:rPr>
              <a:t>碧砂漁港</a:t>
            </a:r>
          </a:p>
        </p:txBody>
      </p:sp>
      <p:sp>
        <p:nvSpPr>
          <p:cNvPr id="402450" name="Rectangle 18"/>
          <p:cNvSpPr>
            <a:spLocks noChangeArrowheads="1"/>
          </p:cNvSpPr>
          <p:nvPr/>
        </p:nvSpPr>
        <p:spPr bwMode="auto">
          <a:xfrm>
            <a:off x="323850" y="2924175"/>
            <a:ext cx="720725" cy="215900"/>
          </a:xfrm>
          <a:prstGeom prst="rect">
            <a:avLst/>
          </a:prstGeom>
          <a:solidFill>
            <a:schemeClr val="bg1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000">
                <a:ea typeface="華康中圓體" pitchFamily="49" charset="-120"/>
              </a:rPr>
              <a:t>八尺門港</a:t>
            </a:r>
          </a:p>
        </p:txBody>
      </p:sp>
      <p:sp>
        <p:nvSpPr>
          <p:cNvPr id="402451" name="Rectangle 19"/>
          <p:cNvSpPr>
            <a:spLocks noChangeArrowheads="1"/>
          </p:cNvSpPr>
          <p:nvPr/>
        </p:nvSpPr>
        <p:spPr bwMode="auto">
          <a:xfrm>
            <a:off x="8316913" y="5157788"/>
            <a:ext cx="720725" cy="215900"/>
          </a:xfrm>
          <a:prstGeom prst="rect">
            <a:avLst/>
          </a:prstGeom>
          <a:solidFill>
            <a:schemeClr val="bg1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000">
                <a:ea typeface="華康中圓體" pitchFamily="49" charset="-120"/>
              </a:rPr>
              <a:t>八斗子漁港</a:t>
            </a:r>
          </a:p>
        </p:txBody>
      </p:sp>
      <p:pic>
        <p:nvPicPr>
          <p:cNvPr id="402454" name="Picture 22" descr="ntoulog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868863"/>
            <a:ext cx="792163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03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1" name="Picture 3" descr="海大系所沿革新版te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38"/>
            <a:ext cx="9144000" cy="62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0" y="2349500"/>
            <a:ext cx="9144000" cy="37433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6534" name="Rectangle 6"/>
          <p:cNvSpPr>
            <a:spLocks noChangeArrowheads="1"/>
          </p:cNvSpPr>
          <p:nvPr/>
        </p:nvSpPr>
        <p:spPr bwMode="auto">
          <a:xfrm>
            <a:off x="0" y="836613"/>
            <a:ext cx="9144000" cy="12969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6535" name="AutoShape 7"/>
          <p:cNvSpPr>
            <a:spLocks/>
          </p:cNvSpPr>
          <p:nvPr/>
        </p:nvSpPr>
        <p:spPr bwMode="auto">
          <a:xfrm>
            <a:off x="611188" y="3098800"/>
            <a:ext cx="1147762" cy="474663"/>
          </a:xfrm>
          <a:prstGeom prst="borderCallout1">
            <a:avLst>
              <a:gd name="adj1" fmla="val 24079"/>
              <a:gd name="adj2" fmla="val 106639"/>
              <a:gd name="adj3" fmla="val -157861"/>
              <a:gd name="adj4" fmla="val 12544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200" b="1">
                <a:ea typeface="華康中黑體" pitchFamily="49" charset="-120"/>
              </a:rPr>
              <a:t>民國</a:t>
            </a:r>
            <a:r>
              <a:rPr lang="en-US" altLang="zh-TW" sz="1200" b="1">
                <a:ea typeface="華康中黑體" pitchFamily="49" charset="-120"/>
              </a:rPr>
              <a:t>49</a:t>
            </a:r>
            <a:r>
              <a:rPr lang="zh-TW" altLang="en-US" sz="1200" b="1">
                <a:ea typeface="華康中黑體" pitchFamily="49" charset="-120"/>
              </a:rPr>
              <a:t>年成立河海工程科</a:t>
            </a:r>
          </a:p>
        </p:txBody>
      </p:sp>
      <p:sp>
        <p:nvSpPr>
          <p:cNvPr id="406537" name="AutoShape 9"/>
          <p:cNvSpPr>
            <a:spLocks/>
          </p:cNvSpPr>
          <p:nvPr/>
        </p:nvSpPr>
        <p:spPr bwMode="auto">
          <a:xfrm>
            <a:off x="2627313" y="3213100"/>
            <a:ext cx="1584325" cy="431800"/>
          </a:xfrm>
          <a:prstGeom prst="borderCallout1">
            <a:avLst>
              <a:gd name="adj1" fmla="val 26472"/>
              <a:gd name="adj2" fmla="val 104810"/>
              <a:gd name="adj3" fmla="val -230884"/>
              <a:gd name="adj4" fmla="val 10901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200" b="1">
                <a:ea typeface="華康中黑體" pitchFamily="49" charset="-120"/>
              </a:rPr>
              <a:t>民國</a:t>
            </a:r>
            <a:r>
              <a:rPr lang="en-US" altLang="zh-TW" sz="1200" b="1">
                <a:ea typeface="華康中黑體" pitchFamily="49" charset="-120"/>
              </a:rPr>
              <a:t>67</a:t>
            </a:r>
            <a:r>
              <a:rPr lang="zh-TW" altLang="en-US" sz="1200" b="1">
                <a:ea typeface="華康中黑體" pitchFamily="49" charset="-120"/>
              </a:rPr>
              <a:t>年</a:t>
            </a:r>
          </a:p>
          <a:p>
            <a:pPr algn="ctr"/>
            <a:r>
              <a:rPr lang="zh-TW" altLang="en-US" sz="1200" b="1">
                <a:ea typeface="華康中黑體" pitchFamily="49" charset="-120"/>
              </a:rPr>
              <a:t>增設研究所碩士班</a:t>
            </a:r>
          </a:p>
        </p:txBody>
      </p:sp>
      <p:sp>
        <p:nvSpPr>
          <p:cNvPr id="406538" name="AutoShape 10"/>
          <p:cNvSpPr>
            <a:spLocks/>
          </p:cNvSpPr>
          <p:nvPr/>
        </p:nvSpPr>
        <p:spPr bwMode="auto">
          <a:xfrm>
            <a:off x="3708400" y="3789363"/>
            <a:ext cx="1584325" cy="431800"/>
          </a:xfrm>
          <a:prstGeom prst="borderCallout1">
            <a:avLst>
              <a:gd name="adj1" fmla="val 26472"/>
              <a:gd name="adj2" fmla="val 104810"/>
              <a:gd name="adj3" fmla="val -367278"/>
              <a:gd name="adj4" fmla="val 11532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200" b="1">
                <a:ea typeface="華康中黑體" pitchFamily="49" charset="-120"/>
              </a:rPr>
              <a:t>民國</a:t>
            </a:r>
            <a:r>
              <a:rPr lang="en-US" altLang="zh-TW" sz="1200" b="1">
                <a:ea typeface="華康中黑體" pitchFamily="49" charset="-120"/>
              </a:rPr>
              <a:t>80</a:t>
            </a:r>
            <a:r>
              <a:rPr lang="zh-TW" altLang="en-US" sz="1200" b="1">
                <a:ea typeface="華康中黑體" pitchFamily="49" charset="-120"/>
              </a:rPr>
              <a:t>年</a:t>
            </a:r>
          </a:p>
          <a:p>
            <a:pPr algn="ctr"/>
            <a:r>
              <a:rPr lang="zh-TW" altLang="en-US" sz="1200" b="1">
                <a:ea typeface="華康中黑體" pitchFamily="49" charset="-120"/>
              </a:rPr>
              <a:t>大學部增為雙班</a:t>
            </a:r>
          </a:p>
        </p:txBody>
      </p:sp>
      <p:sp>
        <p:nvSpPr>
          <p:cNvPr id="406539" name="AutoShape 11"/>
          <p:cNvSpPr>
            <a:spLocks/>
          </p:cNvSpPr>
          <p:nvPr/>
        </p:nvSpPr>
        <p:spPr bwMode="auto">
          <a:xfrm>
            <a:off x="7164388" y="3213100"/>
            <a:ext cx="1584325" cy="431800"/>
          </a:xfrm>
          <a:prstGeom prst="borderCallout1">
            <a:avLst>
              <a:gd name="adj1" fmla="val 26472"/>
              <a:gd name="adj2" fmla="val -4810"/>
              <a:gd name="adj3" fmla="val -203310"/>
              <a:gd name="adj4" fmla="val -581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200" b="1" dirty="0" smtClean="0">
                <a:ea typeface="華康中黑體" pitchFamily="49" charset="-120"/>
              </a:rPr>
              <a:t>民國</a:t>
            </a:r>
            <a:r>
              <a:rPr lang="en-US" altLang="zh-TW" sz="1200" b="1" dirty="0" smtClean="0">
                <a:ea typeface="華康中黑體" pitchFamily="49" charset="-120"/>
              </a:rPr>
              <a:t>88</a:t>
            </a:r>
            <a:r>
              <a:rPr lang="zh-TW" altLang="en-US" sz="1200" b="1" dirty="0" smtClean="0">
                <a:ea typeface="華康中黑體" pitchFamily="49" charset="-120"/>
              </a:rPr>
              <a:t>年成立</a:t>
            </a:r>
            <a:endParaRPr lang="en-US" altLang="zh-TW" sz="1200" b="1" dirty="0" smtClean="0">
              <a:ea typeface="華康中黑體" pitchFamily="49" charset="-120"/>
            </a:endParaRPr>
          </a:p>
          <a:p>
            <a:pPr algn="ctr"/>
            <a:r>
              <a:rPr lang="zh-TW" altLang="en-US" sz="1200" b="1" dirty="0" smtClean="0">
                <a:ea typeface="華康中黑體" pitchFamily="49" charset="-120"/>
              </a:rPr>
              <a:t>碩士</a:t>
            </a:r>
            <a:r>
              <a:rPr lang="zh-TW" altLang="en-US" sz="1200" b="1" dirty="0">
                <a:ea typeface="華康中黑體" pitchFamily="49" charset="-120"/>
              </a:rPr>
              <a:t>在職專</a:t>
            </a:r>
            <a:r>
              <a:rPr lang="zh-TW" altLang="en-US" sz="1200" b="1" dirty="0" smtClean="0">
                <a:ea typeface="華康中黑體" pitchFamily="49" charset="-120"/>
              </a:rPr>
              <a:t>班</a:t>
            </a:r>
            <a:endParaRPr lang="zh-TW" altLang="en-US" sz="1200" b="1" dirty="0">
              <a:ea typeface="華康中黑體" pitchFamily="49" charset="-120"/>
            </a:endParaRPr>
          </a:p>
        </p:txBody>
      </p:sp>
      <p:sp>
        <p:nvSpPr>
          <p:cNvPr id="406540" name="AutoShape 12"/>
          <p:cNvSpPr>
            <a:spLocks/>
          </p:cNvSpPr>
          <p:nvPr/>
        </p:nvSpPr>
        <p:spPr bwMode="auto">
          <a:xfrm>
            <a:off x="6443663" y="4005263"/>
            <a:ext cx="1584325" cy="431800"/>
          </a:xfrm>
          <a:prstGeom prst="borderCallout1">
            <a:avLst>
              <a:gd name="adj1" fmla="val 26472"/>
              <a:gd name="adj2" fmla="val -4810"/>
              <a:gd name="adj3" fmla="val -395588"/>
              <a:gd name="adj4" fmla="val -31264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200" b="1">
                <a:ea typeface="華康中黑體" pitchFamily="49" charset="-120"/>
              </a:rPr>
              <a:t>民國</a:t>
            </a:r>
            <a:r>
              <a:rPr lang="en-US" altLang="zh-TW" sz="1200" b="1">
                <a:ea typeface="華康中黑體" pitchFamily="49" charset="-120"/>
              </a:rPr>
              <a:t>81</a:t>
            </a:r>
            <a:r>
              <a:rPr lang="zh-TW" altLang="en-US" sz="1200" b="1">
                <a:ea typeface="華康中黑體" pitchFamily="49" charset="-120"/>
              </a:rPr>
              <a:t>年</a:t>
            </a:r>
          </a:p>
          <a:p>
            <a:pPr algn="ctr"/>
            <a:r>
              <a:rPr lang="zh-TW" altLang="en-US" sz="1200" b="1">
                <a:ea typeface="華康中黑體" pitchFamily="49" charset="-120"/>
              </a:rPr>
              <a:t>增設研究所博士班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21590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6541" name="AutoShape 13"/>
          <p:cNvSpPr>
            <a:spLocks noChangeArrowheads="1"/>
          </p:cNvSpPr>
          <p:nvPr/>
        </p:nvSpPr>
        <p:spPr bwMode="auto">
          <a:xfrm>
            <a:off x="2124075" y="5013325"/>
            <a:ext cx="6840538" cy="936625"/>
          </a:xfrm>
          <a:prstGeom prst="leftRightArrow">
            <a:avLst>
              <a:gd name="adj1" fmla="val 76954"/>
              <a:gd name="adj2" fmla="val 98934"/>
            </a:avLst>
          </a:prstGeom>
          <a:solidFill>
            <a:srgbClr val="FFFF00">
              <a:alpha val="39999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近</a:t>
            </a:r>
            <a:r>
              <a:rPr lang="en-US" altLang="zh-TW" dirty="0">
                <a:latin typeface="華康中黑體" pitchFamily="49" charset="-120"/>
                <a:ea typeface="華康中黑體" pitchFamily="49" charset="-120"/>
              </a:rPr>
              <a:t>50</a:t>
            </a:r>
            <a:r>
              <a:rPr lang="zh-TW" altLang="en-US" dirty="0" smtClean="0">
                <a:latin typeface="華康中黑體" pitchFamily="49" charset="-120"/>
                <a:ea typeface="華康中黑體" pitchFamily="49" charset="-120"/>
              </a:rPr>
              <a:t>年餘年之</a:t>
            </a:r>
            <a:r>
              <a:rPr lang="zh-TW" altLang="en-US" dirty="0">
                <a:latin typeface="華康中黑體" pitchFamily="49" charset="-120"/>
                <a:ea typeface="華康中黑體" pitchFamily="49" charset="-120"/>
              </a:rPr>
              <a:t>歷史</a:t>
            </a:r>
          </a:p>
        </p:txBody>
      </p:sp>
      <p:sp>
        <p:nvSpPr>
          <p:cNvPr id="406542" name="Line 14"/>
          <p:cNvSpPr>
            <a:spLocks noChangeShapeType="1"/>
          </p:cNvSpPr>
          <p:nvPr/>
        </p:nvSpPr>
        <p:spPr bwMode="auto">
          <a:xfrm>
            <a:off x="2051050" y="2420938"/>
            <a:ext cx="0" cy="3529012"/>
          </a:xfrm>
          <a:prstGeom prst="line">
            <a:avLst/>
          </a:prstGeom>
          <a:noFill/>
          <a:ln w="19050">
            <a:solidFill>
              <a:srgbClr val="33CC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6543" name="Line 15"/>
          <p:cNvSpPr>
            <a:spLocks noChangeShapeType="1"/>
          </p:cNvSpPr>
          <p:nvPr/>
        </p:nvSpPr>
        <p:spPr bwMode="auto">
          <a:xfrm>
            <a:off x="9036050" y="2420938"/>
            <a:ext cx="0" cy="3529012"/>
          </a:xfrm>
          <a:prstGeom prst="line">
            <a:avLst/>
          </a:prstGeom>
          <a:noFill/>
          <a:ln w="19050">
            <a:solidFill>
              <a:srgbClr val="33CC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6536" name="AutoShape 8"/>
          <p:cNvSpPr>
            <a:spLocks/>
          </p:cNvSpPr>
          <p:nvPr/>
        </p:nvSpPr>
        <p:spPr bwMode="auto">
          <a:xfrm>
            <a:off x="684213" y="3644900"/>
            <a:ext cx="1584325" cy="431800"/>
          </a:xfrm>
          <a:prstGeom prst="borderCallout1">
            <a:avLst>
              <a:gd name="adj1" fmla="val 26472"/>
              <a:gd name="adj2" fmla="val 104810"/>
              <a:gd name="adj3" fmla="val -307722"/>
              <a:gd name="adj4" fmla="val 11803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200" b="1">
                <a:ea typeface="華康中黑體" pitchFamily="49" charset="-120"/>
              </a:rPr>
              <a:t>民國</a:t>
            </a:r>
            <a:r>
              <a:rPr lang="en-US" altLang="zh-TW" sz="1200" b="1">
                <a:ea typeface="華康中黑體" pitchFamily="49" charset="-120"/>
              </a:rPr>
              <a:t>53</a:t>
            </a:r>
            <a:r>
              <a:rPr lang="zh-TW" altLang="en-US" sz="1200" b="1">
                <a:ea typeface="華康中黑體" pitchFamily="49" charset="-120"/>
              </a:rPr>
              <a:t>年改制為</a:t>
            </a:r>
          </a:p>
          <a:p>
            <a:pPr algn="ctr"/>
            <a:r>
              <a:rPr lang="zh-TW" altLang="en-US" sz="1200" b="1">
                <a:ea typeface="華康中黑體" pitchFamily="49" charset="-120"/>
              </a:rPr>
              <a:t>河海工程學系</a:t>
            </a:r>
          </a:p>
        </p:txBody>
      </p:sp>
    </p:spTree>
    <p:extLst>
      <p:ext uri="{BB962C8B-B14F-4D97-AF65-F5344CB8AC3E}">
        <p14:creationId xmlns:p14="http://schemas.microsoft.com/office/powerpoint/2010/main" val="3388441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1781C44-3881-4165-971A-90F7F3F1823B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570384"/>
            <a:ext cx="82296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顏體" pitchFamily="49" charset="-120"/>
              </a:rPr>
              <a:t>本系特色與發展願景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70496"/>
            <a:ext cx="3095625" cy="37338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smtClean="0">
                <a:ea typeface="華康中圓體" pitchFamily="49" charset="-120"/>
              </a:rPr>
              <a:t>河海工程學系是一個結合土木、水利與海洋工程的系所，教育目標在訓練學生具有一般土木工程基礎素養，並有河海工程之專業，成為一個理論與實際並重的工程師，以配合國家從事重大建設與發展海洋科技。</a:t>
            </a:r>
          </a:p>
        </p:txBody>
      </p:sp>
      <p:grpSp>
        <p:nvGrpSpPr>
          <p:cNvPr id="299012" name="Group 4"/>
          <p:cNvGrpSpPr>
            <a:grpSpLocks/>
          </p:cNvGrpSpPr>
          <p:nvPr/>
        </p:nvGrpSpPr>
        <p:grpSpPr bwMode="auto">
          <a:xfrm>
            <a:off x="3851648" y="1541933"/>
            <a:ext cx="4695825" cy="3203575"/>
            <a:chOff x="875" y="836"/>
            <a:chExt cx="2958" cy="2018"/>
          </a:xfrm>
        </p:grpSpPr>
        <p:sp>
          <p:nvSpPr>
            <p:cNvPr id="299013" name="Line 5"/>
            <p:cNvSpPr>
              <a:spLocks noChangeShapeType="1"/>
            </p:cNvSpPr>
            <p:nvPr/>
          </p:nvSpPr>
          <p:spPr bwMode="auto">
            <a:xfrm>
              <a:off x="2425" y="1915"/>
              <a:ext cx="369" cy="369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9014" name="Line 6"/>
            <p:cNvSpPr>
              <a:spLocks noChangeShapeType="1"/>
            </p:cNvSpPr>
            <p:nvPr/>
          </p:nvSpPr>
          <p:spPr bwMode="auto">
            <a:xfrm>
              <a:off x="2391" y="1848"/>
              <a:ext cx="570" cy="134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9015" name="Line 7"/>
            <p:cNvSpPr>
              <a:spLocks noChangeShapeType="1"/>
            </p:cNvSpPr>
            <p:nvPr/>
          </p:nvSpPr>
          <p:spPr bwMode="auto">
            <a:xfrm flipV="1">
              <a:off x="2357" y="1563"/>
              <a:ext cx="437" cy="252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9016" name="Line 8"/>
            <p:cNvSpPr>
              <a:spLocks noChangeShapeType="1"/>
            </p:cNvSpPr>
            <p:nvPr/>
          </p:nvSpPr>
          <p:spPr bwMode="auto">
            <a:xfrm flipV="1">
              <a:off x="2324" y="1345"/>
              <a:ext cx="0" cy="436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9017" name="Line 9"/>
            <p:cNvSpPr>
              <a:spLocks noChangeShapeType="1"/>
            </p:cNvSpPr>
            <p:nvPr/>
          </p:nvSpPr>
          <p:spPr bwMode="auto">
            <a:xfrm flipH="1" flipV="1">
              <a:off x="1754" y="1580"/>
              <a:ext cx="603" cy="201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9018" name="Line 10"/>
            <p:cNvSpPr>
              <a:spLocks noChangeShapeType="1"/>
            </p:cNvSpPr>
            <p:nvPr/>
          </p:nvSpPr>
          <p:spPr bwMode="auto">
            <a:xfrm flipH="1">
              <a:off x="1754" y="1815"/>
              <a:ext cx="536" cy="167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9019" name="Line 11"/>
            <p:cNvSpPr>
              <a:spLocks noChangeShapeType="1"/>
            </p:cNvSpPr>
            <p:nvPr/>
          </p:nvSpPr>
          <p:spPr bwMode="auto">
            <a:xfrm flipH="1">
              <a:off x="2022" y="1915"/>
              <a:ext cx="268" cy="436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299020" name="Picture 12" descr="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" y="1660"/>
              <a:ext cx="425" cy="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902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948" y="1623"/>
              <a:ext cx="745" cy="23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sz="2000" kern="10">
                  <a:solidFill>
                    <a:srgbClr val="333399"/>
                  </a:solidFill>
                  <a:latin typeface="標楷體"/>
                  <a:ea typeface="標楷體"/>
                </a:rPr>
                <a:t>河海工程學系</a:t>
              </a:r>
            </a:p>
          </p:txBody>
        </p:sp>
        <p:sp>
          <p:nvSpPr>
            <p:cNvPr id="29902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954" y="1977"/>
              <a:ext cx="746" cy="17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2700">
                  <a:solidFill>
                    <a:srgbClr val="3366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zh-TW" altLang="en-US" sz="2000" kern="10">
                  <a:solidFill>
                    <a:srgbClr val="3366FF"/>
                  </a:solidFill>
                  <a:latin typeface="標楷體"/>
                  <a:ea typeface="標楷體"/>
                </a:rPr>
                <a:t>研究發展特色</a:t>
              </a:r>
            </a:p>
          </p:txBody>
        </p:sp>
        <p:sp>
          <p:nvSpPr>
            <p:cNvPr id="299023" name="Oval 15"/>
            <p:cNvSpPr>
              <a:spLocks noChangeArrowheads="1"/>
            </p:cNvSpPr>
            <p:nvPr/>
          </p:nvSpPr>
          <p:spPr bwMode="auto">
            <a:xfrm>
              <a:off x="1875" y="836"/>
              <a:ext cx="838" cy="469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57150" cmpd="thickThin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9024" name="Text Box 16"/>
            <p:cNvSpPr txBox="1">
              <a:spLocks noChangeArrowheads="1"/>
            </p:cNvSpPr>
            <p:nvPr/>
          </p:nvSpPr>
          <p:spPr bwMode="auto">
            <a:xfrm>
              <a:off x="1895" y="909"/>
              <a:ext cx="77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300">
                  <a:solidFill>
                    <a:srgbClr val="660066"/>
                  </a:solidFill>
                  <a:ea typeface="華康唐風隸W5" pitchFamily="65" charset="-120"/>
                </a:rPr>
                <a:t>水岸生活圈之工程規劃研究</a:t>
              </a:r>
            </a:p>
          </p:txBody>
        </p:sp>
        <p:sp>
          <p:nvSpPr>
            <p:cNvPr id="299025" name="Oval 17"/>
            <p:cNvSpPr>
              <a:spLocks noChangeArrowheads="1"/>
            </p:cNvSpPr>
            <p:nvPr/>
          </p:nvSpPr>
          <p:spPr bwMode="auto">
            <a:xfrm>
              <a:off x="2794" y="1178"/>
              <a:ext cx="838" cy="469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57150" cmpd="thickThin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9026" name="Text Box 18"/>
            <p:cNvSpPr txBox="1">
              <a:spLocks noChangeArrowheads="1"/>
            </p:cNvSpPr>
            <p:nvPr/>
          </p:nvSpPr>
          <p:spPr bwMode="auto">
            <a:xfrm>
              <a:off x="2814" y="1251"/>
              <a:ext cx="77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300">
                  <a:solidFill>
                    <a:srgbClr val="660066"/>
                  </a:solidFill>
                  <a:ea typeface="華康唐風隸W5" pitchFamily="65" charset="-120"/>
                </a:rPr>
                <a:t>工程材料研發與防蝕科技</a:t>
              </a:r>
            </a:p>
          </p:txBody>
        </p:sp>
        <p:sp>
          <p:nvSpPr>
            <p:cNvPr id="299027" name="Oval 19"/>
            <p:cNvSpPr>
              <a:spLocks noChangeArrowheads="1"/>
            </p:cNvSpPr>
            <p:nvPr/>
          </p:nvSpPr>
          <p:spPr bwMode="auto">
            <a:xfrm>
              <a:off x="2995" y="1781"/>
              <a:ext cx="838" cy="470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57150" cmpd="thickThin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9028" name="Text Box 20"/>
            <p:cNvSpPr txBox="1">
              <a:spLocks noChangeArrowheads="1"/>
            </p:cNvSpPr>
            <p:nvPr/>
          </p:nvSpPr>
          <p:spPr bwMode="auto">
            <a:xfrm>
              <a:off x="3028" y="1794"/>
              <a:ext cx="771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300">
                  <a:solidFill>
                    <a:srgbClr val="660066"/>
                  </a:solidFill>
                  <a:ea typeface="華康唐風隸W5" pitchFamily="65" charset="-120"/>
                </a:rPr>
                <a:t>海岸環境開發、保護與復育工程研究</a:t>
              </a:r>
            </a:p>
          </p:txBody>
        </p:sp>
        <p:sp>
          <p:nvSpPr>
            <p:cNvPr id="299029" name="Oval 21"/>
            <p:cNvSpPr>
              <a:spLocks noChangeArrowheads="1"/>
            </p:cNvSpPr>
            <p:nvPr/>
          </p:nvSpPr>
          <p:spPr bwMode="auto">
            <a:xfrm>
              <a:off x="2458" y="2351"/>
              <a:ext cx="838" cy="470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57150" cmpd="thickThin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9030" name="Text Box 22"/>
            <p:cNvSpPr txBox="1">
              <a:spLocks noChangeArrowheads="1"/>
            </p:cNvSpPr>
            <p:nvPr/>
          </p:nvSpPr>
          <p:spPr bwMode="auto">
            <a:xfrm>
              <a:off x="2478" y="2424"/>
              <a:ext cx="77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300">
                  <a:solidFill>
                    <a:srgbClr val="660066"/>
                  </a:solidFill>
                  <a:ea typeface="華康唐風隸W5" pitchFamily="65" charset="-120"/>
                </a:rPr>
                <a:t>海象預警與防災研究</a:t>
              </a:r>
            </a:p>
          </p:txBody>
        </p:sp>
        <p:sp>
          <p:nvSpPr>
            <p:cNvPr id="299031" name="Oval 23"/>
            <p:cNvSpPr>
              <a:spLocks noChangeArrowheads="1"/>
            </p:cNvSpPr>
            <p:nvPr/>
          </p:nvSpPr>
          <p:spPr bwMode="auto">
            <a:xfrm>
              <a:off x="1385" y="2385"/>
              <a:ext cx="839" cy="469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57150" cmpd="thickThin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9032" name="Text Box 24"/>
            <p:cNvSpPr txBox="1">
              <a:spLocks noChangeArrowheads="1"/>
            </p:cNvSpPr>
            <p:nvPr/>
          </p:nvSpPr>
          <p:spPr bwMode="auto">
            <a:xfrm>
              <a:off x="1405" y="2458"/>
              <a:ext cx="7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300">
                  <a:solidFill>
                    <a:srgbClr val="660066"/>
                  </a:solidFill>
                  <a:ea typeface="華康唐風隸W5" pitchFamily="65" charset="-120"/>
                </a:rPr>
                <a:t>水資源與環境工程相關研究</a:t>
              </a:r>
            </a:p>
          </p:txBody>
        </p:sp>
        <p:sp>
          <p:nvSpPr>
            <p:cNvPr id="299033" name="Oval 25"/>
            <p:cNvSpPr>
              <a:spLocks noChangeArrowheads="1"/>
            </p:cNvSpPr>
            <p:nvPr/>
          </p:nvSpPr>
          <p:spPr bwMode="auto">
            <a:xfrm>
              <a:off x="882" y="1815"/>
              <a:ext cx="838" cy="469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57150" cmpd="thickThin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9034" name="Text Box 26"/>
            <p:cNvSpPr txBox="1">
              <a:spLocks noChangeArrowheads="1"/>
            </p:cNvSpPr>
            <p:nvPr/>
          </p:nvSpPr>
          <p:spPr bwMode="auto">
            <a:xfrm>
              <a:off x="875" y="1895"/>
              <a:ext cx="85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300">
                  <a:solidFill>
                    <a:srgbClr val="660066"/>
                  </a:solidFill>
                  <a:ea typeface="華康唐風隸W5" pitchFamily="65" charset="-120"/>
                </a:rPr>
                <a:t>計算力學與電腦輔助分析技術</a:t>
              </a:r>
            </a:p>
          </p:txBody>
        </p:sp>
        <p:sp>
          <p:nvSpPr>
            <p:cNvPr id="299035" name="Oval 27"/>
            <p:cNvSpPr>
              <a:spLocks noChangeArrowheads="1"/>
            </p:cNvSpPr>
            <p:nvPr/>
          </p:nvSpPr>
          <p:spPr bwMode="auto">
            <a:xfrm>
              <a:off x="949" y="1212"/>
              <a:ext cx="839" cy="469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57150" cmpd="thickThin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9036" name="Text Box 28"/>
            <p:cNvSpPr txBox="1">
              <a:spLocks noChangeArrowheads="1"/>
            </p:cNvSpPr>
            <p:nvPr/>
          </p:nvSpPr>
          <p:spPr bwMode="auto">
            <a:xfrm>
              <a:off x="949" y="1278"/>
              <a:ext cx="85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300">
                  <a:solidFill>
                    <a:srgbClr val="660066"/>
                  </a:solidFill>
                  <a:ea typeface="華康唐風隸W5" pitchFamily="65" charset="-120"/>
                </a:rPr>
                <a:t>與河海相關之地理資訊系統建置</a:t>
              </a:r>
            </a:p>
          </p:txBody>
        </p:sp>
      </p:grpSp>
      <p:sp>
        <p:nvSpPr>
          <p:cNvPr id="299037" name="Text Box 29"/>
          <p:cNvSpPr txBox="1">
            <a:spLocks noChangeArrowheads="1"/>
          </p:cNvSpPr>
          <p:nvPr/>
        </p:nvSpPr>
        <p:spPr bwMode="auto">
          <a:xfrm>
            <a:off x="738560" y="4782021"/>
            <a:ext cx="75612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FF0066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80000"/>
              <a:buFont typeface="Wingdings" pitchFamily="2" charset="2"/>
              <a:buChar char="p"/>
            </a:pPr>
            <a:r>
              <a:rPr lang="zh-TW" altLang="en-US" sz="2000">
                <a:solidFill>
                  <a:schemeClr val="accent2"/>
                </a:solidFill>
                <a:ea typeface="華康中圓體" pitchFamily="49" charset="-120"/>
              </a:rPr>
              <a:t>本系為全國唯一河海工程特色之系所，創系五十年來培育許多工程實務與學術研究之人才，</a:t>
            </a:r>
            <a:r>
              <a:rPr lang="zh-TW" altLang="en-US" sz="2000">
                <a:ea typeface="華康中圓體" pitchFamily="49" charset="-120"/>
              </a:rPr>
              <a:t>在堅持專業教育理念與兼容並蓄的發展特色下，</a:t>
            </a:r>
            <a:r>
              <a:rPr lang="zh-TW" altLang="en-US" sz="2000">
                <a:solidFill>
                  <a:schemeClr val="accent2"/>
                </a:solidFill>
                <a:ea typeface="華康中圓體" pitchFamily="49" charset="-120"/>
              </a:rPr>
              <a:t>不僅是海洋科技的領航者，在土木、水利工程方面，更是臺灣工程界不可或缺的重要支柱</a:t>
            </a:r>
            <a:r>
              <a:rPr lang="zh-TW" altLang="en-US" sz="2000">
                <a:solidFill>
                  <a:schemeClr val="accent2"/>
                </a:solidFill>
              </a:rPr>
              <a:t>。</a:t>
            </a:r>
            <a:r>
              <a:rPr lang="zh-TW" alt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1331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中黑體" pitchFamily="49" charset="-120"/>
                <a:ea typeface="華康中黑體" pitchFamily="49" charset="-120"/>
              </a:rPr>
              <a:t>大學課業與生活</a:t>
            </a:r>
            <a:endParaRPr lang="zh-TW" b="1" dirty="0">
              <a:latin typeface="華康中黑體" pitchFamily="49" charset="-120"/>
              <a:ea typeface="華康中黑體" pitchFamily="49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02340814"/>
              </p:ext>
            </p:extLst>
          </p:nvPr>
        </p:nvGraphicFramePr>
        <p:xfrm>
          <a:off x="342900" y="1689100"/>
          <a:ext cx="83439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355976" y="109466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學校餐廳</a:t>
            </a:r>
            <a:r>
              <a:rPr lang="en-US" altLang="zh-TW" sz="1200" dirty="0" smtClean="0">
                <a:latin typeface="華康中黑體" pitchFamily="49" charset="-120"/>
                <a:ea typeface="華康中黑體" pitchFamily="49" charset="-120"/>
              </a:rPr>
              <a:t>(</a:t>
            </a: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一餐、二餐、理工餐廳</a:t>
            </a:r>
            <a:r>
              <a:rPr lang="en-US" altLang="zh-TW" sz="1200" dirty="0" smtClean="0">
                <a:latin typeface="華康中黑體" pitchFamily="49" charset="-120"/>
                <a:ea typeface="華康中黑體" pitchFamily="49" charset="-120"/>
              </a:rPr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>
                <a:latin typeface="華康中黑體" pitchFamily="49" charset="-120"/>
                <a:ea typeface="華康中黑體" pitchFamily="49" charset="-120"/>
              </a:rPr>
              <a:t>校外</a:t>
            </a: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餐廳</a:t>
            </a:r>
            <a:endParaRPr lang="zh-TW" altLang="en-US" sz="12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44208" y="52292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校內住宿</a:t>
            </a:r>
            <a:endParaRPr lang="en-US" altLang="zh-TW" sz="1200" dirty="0" smtClean="0">
              <a:latin typeface="華康中黑體" pitchFamily="49" charset="-120"/>
              <a:ea typeface="華康中黑體" pitchFamily="49" charset="-12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校外住宿</a:t>
            </a:r>
            <a:endParaRPr lang="zh-TW" altLang="en-US" sz="12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5875" y="5592473"/>
            <a:ext cx="2071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校內交通</a:t>
            </a:r>
            <a:r>
              <a:rPr lang="en-US" altLang="zh-TW" sz="1200" dirty="0" smtClean="0">
                <a:latin typeface="華康中黑體" pitchFamily="49" charset="-120"/>
                <a:ea typeface="華康中黑體" pitchFamily="49" charset="-120"/>
              </a:rPr>
              <a:t>(</a:t>
            </a: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步行、腳踏車</a:t>
            </a:r>
            <a:r>
              <a:rPr lang="en-US" altLang="zh-TW" sz="1200" dirty="0" smtClean="0">
                <a:latin typeface="華康中黑體" pitchFamily="49" charset="-120"/>
                <a:ea typeface="華康中黑體" pitchFamily="49" charset="-120"/>
              </a:rPr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校外交通</a:t>
            </a:r>
            <a:r>
              <a:rPr lang="en-US" altLang="zh-TW" sz="1200" dirty="0" smtClean="0">
                <a:latin typeface="華康中黑體" pitchFamily="49" charset="-120"/>
                <a:ea typeface="華康中黑體" pitchFamily="49" charset="-120"/>
              </a:rPr>
              <a:t>(</a:t>
            </a: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機車、公車</a:t>
            </a:r>
            <a:r>
              <a:rPr lang="en-US" altLang="zh-TW" sz="1200" dirty="0" smtClean="0">
                <a:latin typeface="華康中黑體" pitchFamily="49" charset="-120"/>
                <a:ea typeface="華康中黑體" pitchFamily="49" charset="-120"/>
              </a:rPr>
              <a:t>)</a:t>
            </a:r>
            <a:endParaRPr lang="zh-TW" altLang="en-US" sz="12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55875" y="24928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課餘活動</a:t>
            </a:r>
            <a:endParaRPr lang="en-US" altLang="zh-TW" sz="1200" dirty="0" smtClean="0">
              <a:latin typeface="華康中黑體" pitchFamily="49" charset="-120"/>
              <a:ea typeface="華康中黑體" pitchFamily="49" charset="-12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校內運動場</a:t>
            </a:r>
            <a:endParaRPr lang="en-US" altLang="zh-TW" sz="1200" dirty="0" smtClean="0">
              <a:latin typeface="華康中黑體" pitchFamily="49" charset="-120"/>
              <a:ea typeface="華康中黑體" pitchFamily="49" charset="-12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其他休閒活動</a:t>
            </a:r>
            <a:endParaRPr lang="zh-TW" altLang="en-US" sz="12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直線圖說文字 2 2"/>
          <p:cNvSpPr/>
          <p:nvPr/>
        </p:nvSpPr>
        <p:spPr>
          <a:xfrm>
            <a:off x="7344308" y="1417828"/>
            <a:ext cx="1512168" cy="78703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5784"/>
              <a:gd name="adj6" fmla="val -1563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大學課業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第二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專長培養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未來能力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養成</a:t>
            </a:r>
            <a:endParaRPr lang="zh-TW" altLang="en-US" dirty="0">
              <a:latin typeface="華康中黑體" pitchFamily="49" charset="-120"/>
              <a:ea typeface="華康中黑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Diagram group"/>
          <p:cNvGrpSpPr/>
          <p:nvPr/>
        </p:nvGrpSpPr>
        <p:grpSpPr>
          <a:xfrm>
            <a:off x="2123728" y="260648"/>
            <a:ext cx="4697458" cy="3275382"/>
            <a:chOff x="650026" y="358817"/>
            <a:chExt cx="8952255" cy="5546552"/>
          </a:xfrm>
          <a:scene3d>
            <a:camera prst="isometricOffAxis2Left" zoom="95000"/>
            <a:lightRig rig="flat" dir="t"/>
          </a:scene3d>
        </p:grpSpPr>
        <p:sp>
          <p:nvSpPr>
            <p:cNvPr id="9" name="圖案 8"/>
            <p:cNvSpPr/>
            <p:nvPr/>
          </p:nvSpPr>
          <p:spPr>
            <a:xfrm>
              <a:off x="650026" y="358817"/>
              <a:ext cx="8952255" cy="5546552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FFFF00">
                <a:alpha val="42000"/>
              </a:srgbClr>
            </a:solidFill>
            <a:sp3d z="-400500" extrusionH="63500" contourW="12700" prstMaterial="matte">
              <a:contourClr>
                <a:schemeClr val="lt1">
                  <a:tint val="50000"/>
                </a:schemeClr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85001267"/>
              </p:ext>
            </p:extLst>
          </p:nvPr>
        </p:nvGraphicFramePr>
        <p:xfrm>
          <a:off x="-637209" y="448574"/>
          <a:ext cx="103146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b="1" dirty="0"/>
              <a:t>大學</a:t>
            </a:r>
            <a:r>
              <a:rPr lang="zh-TW" altLang="en-US" b="1" dirty="0" smtClean="0"/>
              <a:t>課程培養流程</a:t>
            </a:r>
            <a:endParaRPr lang="zh-TW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/>
          </a:p>
        </p:txBody>
      </p:sp>
      <p:grpSp>
        <p:nvGrpSpPr>
          <p:cNvPr id="5" name="Diagram group"/>
          <p:cNvGrpSpPr/>
          <p:nvPr/>
        </p:nvGrpSpPr>
        <p:grpSpPr>
          <a:xfrm rot="20047167">
            <a:off x="-534507" y="2128150"/>
            <a:ext cx="4303356" cy="2666232"/>
            <a:chOff x="650026" y="358817"/>
            <a:chExt cx="8952255" cy="5546552"/>
          </a:xfrm>
          <a:scene3d>
            <a:camera prst="isometricOffAxis2Left" zoom="95000"/>
            <a:lightRig rig="flat" dir="t"/>
          </a:scene3d>
        </p:grpSpPr>
        <p:sp>
          <p:nvSpPr>
            <p:cNvPr id="7" name="圖案 6"/>
            <p:cNvSpPr/>
            <p:nvPr/>
          </p:nvSpPr>
          <p:spPr>
            <a:xfrm>
              <a:off x="650026" y="358817"/>
              <a:ext cx="8952255" cy="5546552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FFCCFF">
                <a:alpha val="70000"/>
              </a:srgbClr>
            </a:solidFill>
            <a:sp3d z="-400500" extrusionH="63500" contourW="12700" prstMaterial="matte">
              <a:contourClr>
                <a:schemeClr val="lt1">
                  <a:tint val="50000"/>
                </a:schemeClr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文字方塊 2"/>
          <p:cNvSpPr txBox="1"/>
          <p:nvPr/>
        </p:nvSpPr>
        <p:spPr>
          <a:xfrm>
            <a:off x="3923928" y="122837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C00000"/>
                </a:solidFill>
                <a:latin typeface="+mj-ea"/>
                <a:ea typeface="+mj-ea"/>
              </a:rPr>
              <a:t>專業知識與技能養成</a:t>
            </a:r>
            <a:endParaRPr lang="en-US" altLang="zh-TW" sz="1400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en-US" altLang="zh-TW" sz="1400" dirty="0" smtClean="0">
                <a:solidFill>
                  <a:srgbClr val="C00000"/>
                </a:solidFill>
                <a:latin typeface="+mj-ea"/>
                <a:ea typeface="+mj-ea"/>
              </a:rPr>
              <a:t>(</a:t>
            </a:r>
            <a:r>
              <a:rPr lang="zh-TW" altLang="en-US" sz="1400" dirty="0" smtClean="0">
                <a:solidFill>
                  <a:srgbClr val="C00000"/>
                </a:solidFill>
                <a:latin typeface="+mj-ea"/>
                <a:ea typeface="+mj-ea"/>
              </a:rPr>
              <a:t>課業、研究</a:t>
            </a:r>
            <a:r>
              <a:rPr lang="en-US" altLang="zh-TW" sz="1400" dirty="0" smtClean="0">
                <a:solidFill>
                  <a:srgbClr val="C00000"/>
                </a:solidFill>
                <a:latin typeface="+mj-ea"/>
                <a:ea typeface="+mj-ea"/>
              </a:rPr>
              <a:t>)</a:t>
            </a:r>
            <a:endParaRPr lang="zh-TW" altLang="en-US" sz="1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5536" y="270892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C00000"/>
                </a:solidFill>
                <a:latin typeface="+mj-ea"/>
                <a:ea typeface="+mj-ea"/>
              </a:rPr>
              <a:t>基礎知識與人格素養培養</a:t>
            </a:r>
            <a:endParaRPr lang="en-US" altLang="zh-TW" sz="1400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en-US" altLang="zh-TW" sz="1400" dirty="0" smtClean="0">
                <a:solidFill>
                  <a:srgbClr val="C00000"/>
                </a:solidFill>
                <a:latin typeface="+mj-ea"/>
                <a:ea typeface="+mj-ea"/>
              </a:rPr>
              <a:t>(</a:t>
            </a:r>
            <a:r>
              <a:rPr lang="zh-TW" altLang="en-US" sz="1400" dirty="0" smtClean="0">
                <a:solidFill>
                  <a:srgbClr val="C00000"/>
                </a:solidFill>
                <a:latin typeface="+mj-ea"/>
                <a:ea typeface="+mj-ea"/>
              </a:rPr>
              <a:t>課業、社團</a:t>
            </a:r>
            <a:r>
              <a:rPr lang="en-US" altLang="zh-TW" sz="1400" dirty="0" smtClean="0">
                <a:solidFill>
                  <a:srgbClr val="C00000"/>
                </a:solidFill>
                <a:latin typeface="+mj-ea"/>
                <a:ea typeface="+mj-ea"/>
              </a:rPr>
              <a:t>)</a:t>
            </a:r>
            <a:endParaRPr lang="zh-TW" altLang="en-US" sz="1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472457" y="5576763"/>
            <a:ext cx="4344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Q:</a:t>
            </a:r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       </a:t>
            </a:r>
            <a:r>
              <a:rPr lang="en-US" altLang="zh-TW" sz="3200" dirty="0" smtClean="0"/>
              <a:t>137 / 8 =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17.125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5292080" y="1916832"/>
            <a:ext cx="0" cy="3024336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38534945"/>
              </p:ext>
            </p:extLst>
          </p:nvPr>
        </p:nvGraphicFramePr>
        <p:xfrm>
          <a:off x="251520" y="2492896"/>
          <a:ext cx="8563868" cy="134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中黑體" pitchFamily="49" charset="-120"/>
                <a:ea typeface="華康中黑體" pitchFamily="49" charset="-120"/>
              </a:rPr>
              <a:t>選課階段與</a:t>
            </a:r>
            <a:r>
              <a:rPr lang="zh-TW" b="1" dirty="0" smtClean="0">
                <a:latin typeface="華康中黑體" pitchFamily="49" charset="-120"/>
                <a:ea typeface="華康中黑體" pitchFamily="49" charset="-120"/>
              </a:rPr>
              <a:t>時</a:t>
            </a:r>
            <a:r>
              <a:rPr lang="zh-TW" altLang="en-US" b="1" dirty="0" smtClean="0">
                <a:latin typeface="華康中黑體" pitchFamily="49" charset="-120"/>
                <a:ea typeface="華康中黑體" pitchFamily="49" charset="-120"/>
              </a:rPr>
              <a:t>程圖</a:t>
            </a:r>
            <a:endParaRPr lang="zh-TW" b="1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5415100" y="1700808"/>
            <a:ext cx="1461155" cy="720080"/>
          </a:xfrm>
          <a:prstGeom prst="rightArrow">
            <a:avLst>
              <a:gd name="adj1" fmla="val 76183"/>
              <a:gd name="adj2" fmla="val 2774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C00000"/>
                </a:solidFill>
                <a:latin typeface="華康中黑體" pitchFamily="49" charset="-120"/>
                <a:ea typeface="華康中黑體" pitchFamily="49" charset="-120"/>
              </a:rPr>
              <a:t>當學期</a:t>
            </a:r>
            <a:endParaRPr lang="zh-TW" altLang="en-US" dirty="0">
              <a:solidFill>
                <a:srgbClr val="C000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" name="向右箭號 6"/>
          <p:cNvSpPr/>
          <p:nvPr/>
        </p:nvSpPr>
        <p:spPr>
          <a:xfrm flipH="1">
            <a:off x="3707904" y="1700808"/>
            <a:ext cx="1419250" cy="720080"/>
          </a:xfrm>
          <a:prstGeom prst="rightArrow">
            <a:avLst>
              <a:gd name="adj1" fmla="val 76183"/>
              <a:gd name="adj2" fmla="val 2774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華康中黑體" pitchFamily="49" charset="-120"/>
                <a:ea typeface="華康中黑體" pitchFamily="49" charset="-120"/>
              </a:rPr>
              <a:t>前一</a:t>
            </a:r>
            <a:r>
              <a:rPr lang="zh-TW" altLang="en-US" dirty="0" smtClean="0">
                <a:solidFill>
                  <a:srgbClr val="C00000"/>
                </a:solidFill>
                <a:latin typeface="華康中黑體" pitchFamily="49" charset="-120"/>
                <a:ea typeface="華康中黑體" pitchFamily="49" charset="-120"/>
              </a:rPr>
              <a:t>學期</a:t>
            </a:r>
            <a:endParaRPr lang="zh-TW" altLang="en-US" dirty="0">
              <a:solidFill>
                <a:srgbClr val="C000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5536" y="3781489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下一學期的課程初選。</a:t>
            </a:r>
            <a:endParaRPr lang="en-US" altLang="zh-TW" sz="1200" dirty="0" smtClean="0">
              <a:latin typeface="華康中黑體" pitchFamily="49" charset="-120"/>
              <a:ea typeface="華康中黑體" pitchFamily="49" charset="-12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>
                <a:latin typeface="華康中黑體" pitchFamily="49" charset="-120"/>
                <a:ea typeface="華康中黑體" pitchFamily="49" charset="-120"/>
              </a:rPr>
              <a:t>先自己</a:t>
            </a: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興趣選課。</a:t>
            </a:r>
            <a:endParaRPr lang="en-US" altLang="zh-TW" sz="1200" dirty="0" smtClean="0">
              <a:latin typeface="華康中黑體" pitchFamily="49" charset="-120"/>
              <a:ea typeface="華康中黑體" pitchFamily="49" charset="-12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>
                <a:latin typeface="華康中黑體" pitchFamily="49" charset="-120"/>
                <a:ea typeface="華康中黑體" pitchFamily="49" charset="-120"/>
              </a:rPr>
              <a:t>不考慮衝堂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123728" y="3781489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針對超過選課人數之第一階段所選課程進行抽籤、排序</a:t>
            </a:r>
            <a:r>
              <a:rPr lang="en-US" altLang="zh-TW" sz="1200" dirty="0" smtClean="0">
                <a:latin typeface="華康中黑體" pitchFamily="49" charset="-120"/>
                <a:ea typeface="華康中黑體" pitchFamily="49" charset="-120"/>
              </a:rPr>
              <a:t>(</a:t>
            </a: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通常以通識、體育為主</a:t>
            </a:r>
            <a:r>
              <a:rPr lang="en-US" altLang="zh-TW" sz="1200" dirty="0" smtClean="0">
                <a:latin typeface="華康中黑體" pitchFamily="49" charset="-120"/>
                <a:ea typeface="華康中黑體" pitchFamily="49" charset="-120"/>
              </a:rPr>
              <a:t>)</a:t>
            </a:r>
            <a:endParaRPr lang="zh-TW" altLang="en-US" sz="1200" dirty="0">
              <a:latin typeface="華康中黑體" pitchFamily="49" charset="-120"/>
              <a:ea typeface="華康中黑體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0" y="3754050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3779912" y="3789040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針對超過選課人數之第一階段所選課程進行抽籤、排序</a:t>
            </a:r>
            <a:r>
              <a:rPr lang="en-US" altLang="zh-TW" sz="1200" dirty="0" smtClean="0">
                <a:latin typeface="華康中黑體" pitchFamily="49" charset="-120"/>
                <a:ea typeface="華康中黑體" pitchFamily="49" charset="-120"/>
              </a:rPr>
              <a:t>(</a:t>
            </a: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通常以通識、體育為主</a:t>
            </a:r>
            <a:r>
              <a:rPr lang="en-US" altLang="zh-TW" sz="1200" dirty="0" smtClean="0">
                <a:latin typeface="華康中黑體" pitchFamily="49" charset="-120"/>
                <a:ea typeface="華康中黑體" pitchFamily="49" charset="-120"/>
              </a:rPr>
              <a:t>)</a:t>
            </a:r>
            <a:endParaRPr lang="zh-TW" altLang="en-US" sz="12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436096" y="378904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對於本學期所要修的課程進行最後一次調整</a:t>
            </a:r>
            <a:endParaRPr lang="zh-TW" altLang="en-US" sz="12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164288" y="378904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對於本學期不適應之課程做調整</a:t>
            </a:r>
            <a:endParaRPr lang="zh-TW" altLang="en-US" sz="1200" dirty="0">
              <a:latin typeface="華康中黑體" pitchFamily="49" charset="-120"/>
              <a:ea typeface="華康中黑體" pitchFamily="49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703263" y="1601788"/>
            <a:ext cx="7777162" cy="119221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96913" y="6357938"/>
            <a:ext cx="7793037" cy="44132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90563" y="5926138"/>
            <a:ext cx="7799387" cy="40322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87388" y="4800600"/>
            <a:ext cx="7799387" cy="10922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87388" y="3968750"/>
            <a:ext cx="7793037" cy="78581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700088" y="2824163"/>
            <a:ext cx="7786687" cy="111918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703263" y="401638"/>
            <a:ext cx="7767637" cy="117316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2813050" y="255588"/>
            <a:ext cx="0" cy="66024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4559300" y="273050"/>
            <a:ext cx="0" cy="6584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6740525" y="261938"/>
            <a:ext cx="0" cy="65960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111125" y="387350"/>
            <a:ext cx="558800" cy="11557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基礎學科類</a:t>
            </a: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112713" y="1597025"/>
            <a:ext cx="552450" cy="11811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結構工程類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112713" y="2806700"/>
            <a:ext cx="544512" cy="1141413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水資源工程類</a:t>
            </a: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104775" y="3995738"/>
            <a:ext cx="544513" cy="73342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大地工程類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106363" y="4781550"/>
            <a:ext cx="539750" cy="109378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海洋工程類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114300" y="5924550"/>
            <a:ext cx="533400" cy="39528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管理類</a:t>
            </a: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123825" y="6357938"/>
            <a:ext cx="525463" cy="427037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zh-TW" altLang="en-US" sz="1200">
                <a:ea typeface="華康儷楷書" pitchFamily="65" charset="-120"/>
              </a:rPr>
              <a:t>運輸類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147763" y="195263"/>
            <a:ext cx="10874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大一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3019425" y="201613"/>
            <a:ext cx="1087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大二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4957763" y="204788"/>
            <a:ext cx="1085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大三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6994525" y="201613"/>
            <a:ext cx="1087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隸書體W5" pitchFamily="65" charset="-120"/>
              </a:rPr>
              <a:t>大四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1754188" y="22225"/>
            <a:ext cx="5514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 dirty="0">
                <a:solidFill>
                  <a:srgbClr val="FFFF00"/>
                </a:solidFill>
                <a:ea typeface="華康儷楷書" pitchFamily="65" charset="-120"/>
              </a:rPr>
              <a:t>河海工程學系課程分類圖</a:t>
            </a:r>
            <a:r>
              <a:rPr lang="en-US" altLang="zh-TW" sz="1200" dirty="0">
                <a:solidFill>
                  <a:srgbClr val="FFFF00"/>
                </a:solidFill>
                <a:ea typeface="華康儷楷書" pitchFamily="65" charset="-120"/>
              </a:rPr>
              <a:t>-</a:t>
            </a:r>
            <a:r>
              <a:rPr lang="zh-TW" altLang="en-US" sz="1200" dirty="0">
                <a:solidFill>
                  <a:srgbClr val="FFFF00"/>
                </a:solidFill>
                <a:ea typeface="華康儷楷書" pitchFamily="65" charset="-120"/>
              </a:rPr>
              <a:t>土木技師</a:t>
            </a:r>
          </a:p>
        </p:txBody>
      </p:sp>
      <p:grpSp>
        <p:nvGrpSpPr>
          <p:cNvPr id="58392" name="Group 24"/>
          <p:cNvGrpSpPr>
            <a:grpSpLocks/>
          </p:cNvGrpSpPr>
          <p:nvPr/>
        </p:nvGrpSpPr>
        <p:grpSpPr bwMode="auto">
          <a:xfrm>
            <a:off x="1431925" y="1196975"/>
            <a:ext cx="647700" cy="323850"/>
            <a:chOff x="1264" y="292"/>
            <a:chExt cx="487" cy="227"/>
          </a:xfrm>
        </p:grpSpPr>
        <p:sp>
          <p:nvSpPr>
            <p:cNvPr id="58751" name="Rectangle 2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752" name="Line 2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753" name="Text Box 2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1R(3,3)</a:t>
              </a:r>
            </a:p>
          </p:txBody>
        </p:sp>
        <p:sp>
          <p:nvSpPr>
            <p:cNvPr id="58754" name="Text Box 2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微積分</a:t>
              </a:r>
            </a:p>
          </p:txBody>
        </p:sp>
      </p:grpSp>
      <p:grpSp>
        <p:nvGrpSpPr>
          <p:cNvPr id="58393" name="Group 29"/>
          <p:cNvGrpSpPr>
            <a:grpSpLocks/>
          </p:cNvGrpSpPr>
          <p:nvPr/>
        </p:nvGrpSpPr>
        <p:grpSpPr bwMode="auto">
          <a:xfrm>
            <a:off x="746125" y="422275"/>
            <a:ext cx="647700" cy="323850"/>
            <a:chOff x="648" y="196"/>
            <a:chExt cx="487" cy="219"/>
          </a:xfrm>
        </p:grpSpPr>
        <p:sp>
          <p:nvSpPr>
            <p:cNvPr id="58747" name="Rectangle 30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8748" name="Line 31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8749" name="Text Box 32"/>
            <p:cNvSpPr txBox="1">
              <a:spLocks noChangeArrowheads="1"/>
            </p:cNvSpPr>
            <p:nvPr/>
          </p:nvSpPr>
          <p:spPr bwMode="auto">
            <a:xfrm>
              <a:off x="716" y="204"/>
              <a:ext cx="35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1R(1,1)X0</a:t>
              </a:r>
            </a:p>
          </p:txBody>
        </p:sp>
        <p:sp>
          <p:nvSpPr>
            <p:cNvPr id="58750" name="Text Box 33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工程圖學及電腦繪圖</a:t>
              </a:r>
            </a:p>
          </p:txBody>
        </p:sp>
      </p:grpSp>
      <p:grpSp>
        <p:nvGrpSpPr>
          <p:cNvPr id="58394" name="Group 34"/>
          <p:cNvGrpSpPr>
            <a:grpSpLocks/>
          </p:cNvGrpSpPr>
          <p:nvPr/>
        </p:nvGrpSpPr>
        <p:grpSpPr bwMode="auto">
          <a:xfrm>
            <a:off x="746125" y="793750"/>
            <a:ext cx="647700" cy="323850"/>
            <a:chOff x="1110" y="260"/>
            <a:chExt cx="408" cy="204"/>
          </a:xfrm>
        </p:grpSpPr>
        <p:sp>
          <p:nvSpPr>
            <p:cNvPr id="58743" name="Rectangle 35"/>
            <p:cNvSpPr>
              <a:spLocks noChangeArrowheads="1"/>
            </p:cNvSpPr>
            <p:nvPr/>
          </p:nvSpPr>
          <p:spPr bwMode="auto">
            <a:xfrm>
              <a:off x="1110" y="260"/>
              <a:ext cx="406" cy="204"/>
            </a:xfrm>
            <a:prstGeom prst="rect">
              <a:avLst/>
            </a:prstGeom>
            <a:solidFill>
              <a:srgbClr val="FF99CC">
                <a:alpha val="52156"/>
              </a:srgbClr>
            </a:solidFill>
            <a:ln w="127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744" name="Line 36"/>
            <p:cNvSpPr>
              <a:spLocks noChangeShapeType="1"/>
            </p:cNvSpPr>
            <p:nvPr/>
          </p:nvSpPr>
          <p:spPr bwMode="auto">
            <a:xfrm>
              <a:off x="1110" y="335"/>
              <a:ext cx="408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745" name="Text Box 37"/>
            <p:cNvSpPr txBox="1">
              <a:spLocks noChangeArrowheads="1"/>
            </p:cNvSpPr>
            <p:nvPr/>
          </p:nvSpPr>
          <p:spPr bwMode="auto">
            <a:xfrm>
              <a:off x="1180" y="267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1R(2,2)X1</a:t>
              </a:r>
            </a:p>
          </p:txBody>
        </p:sp>
        <p:sp>
          <p:nvSpPr>
            <p:cNvPr id="58746" name="Text Box 38"/>
            <p:cNvSpPr txBox="1">
              <a:spLocks noChangeArrowheads="1"/>
            </p:cNvSpPr>
            <p:nvPr/>
          </p:nvSpPr>
          <p:spPr bwMode="auto">
            <a:xfrm>
              <a:off x="1139" y="356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測量學與實習</a:t>
              </a:r>
            </a:p>
          </p:txBody>
        </p:sp>
      </p:grpSp>
      <p:grpSp>
        <p:nvGrpSpPr>
          <p:cNvPr id="58395" name="Group 39"/>
          <p:cNvGrpSpPr>
            <a:grpSpLocks/>
          </p:cNvGrpSpPr>
          <p:nvPr/>
        </p:nvGrpSpPr>
        <p:grpSpPr bwMode="auto">
          <a:xfrm>
            <a:off x="1435100" y="809625"/>
            <a:ext cx="647700" cy="323850"/>
            <a:chOff x="648" y="196"/>
            <a:chExt cx="487" cy="219"/>
          </a:xfrm>
        </p:grpSpPr>
        <p:sp>
          <p:nvSpPr>
            <p:cNvPr id="58739" name="Rectangle 40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740" name="Line 41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741" name="Text Box 42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1R(2,2)X1</a:t>
              </a:r>
            </a:p>
          </p:txBody>
        </p:sp>
        <p:sp>
          <p:nvSpPr>
            <p:cNvPr id="58742" name="Text Box 43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普通物理與實驗</a:t>
              </a:r>
            </a:p>
          </p:txBody>
        </p:sp>
      </p:grpSp>
      <p:grpSp>
        <p:nvGrpSpPr>
          <p:cNvPr id="58396" name="Group 44"/>
          <p:cNvGrpSpPr>
            <a:grpSpLocks/>
          </p:cNvGrpSpPr>
          <p:nvPr/>
        </p:nvGrpSpPr>
        <p:grpSpPr bwMode="auto">
          <a:xfrm>
            <a:off x="739775" y="1187450"/>
            <a:ext cx="647700" cy="323850"/>
            <a:chOff x="1264" y="292"/>
            <a:chExt cx="487" cy="227"/>
          </a:xfrm>
        </p:grpSpPr>
        <p:sp>
          <p:nvSpPr>
            <p:cNvPr id="58735" name="Rectangle 4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736" name="Line 4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737" name="Text Box 4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QS(2,0)</a:t>
              </a:r>
            </a:p>
          </p:txBody>
        </p:sp>
        <p:sp>
          <p:nvSpPr>
            <p:cNvPr id="58738" name="Text Box 4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河海工程概論</a:t>
              </a:r>
            </a:p>
          </p:txBody>
        </p:sp>
      </p:grpSp>
      <p:grpSp>
        <p:nvGrpSpPr>
          <p:cNvPr id="58397" name="Group 49"/>
          <p:cNvGrpSpPr>
            <a:grpSpLocks/>
          </p:cNvGrpSpPr>
          <p:nvPr/>
        </p:nvGrpSpPr>
        <p:grpSpPr bwMode="auto">
          <a:xfrm>
            <a:off x="1431925" y="415925"/>
            <a:ext cx="647700" cy="323850"/>
            <a:chOff x="648" y="196"/>
            <a:chExt cx="487" cy="219"/>
          </a:xfrm>
        </p:grpSpPr>
        <p:sp>
          <p:nvSpPr>
            <p:cNvPr id="58731" name="Rectangle 50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732" name="Line 51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733" name="Text Box 52"/>
            <p:cNvSpPr txBox="1">
              <a:spLocks noChangeArrowheads="1"/>
            </p:cNvSpPr>
            <p:nvPr/>
          </p:nvSpPr>
          <p:spPr bwMode="auto">
            <a:xfrm>
              <a:off x="716" y="204"/>
              <a:ext cx="35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1S(2,1)</a:t>
              </a:r>
            </a:p>
          </p:txBody>
        </p:sp>
        <p:sp>
          <p:nvSpPr>
            <p:cNvPr id="58734" name="Text Box 53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700">
                  <a:ea typeface="華康中圓體" pitchFamily="49" charset="-120"/>
                </a:rPr>
                <a:t>Matlab</a:t>
              </a:r>
              <a:r>
                <a:rPr lang="zh-TW" altLang="en-US" sz="700">
                  <a:ea typeface="華康中圓體" pitchFamily="49" charset="-120"/>
                </a:rPr>
                <a:t>程式設計與應用</a:t>
              </a:r>
            </a:p>
          </p:txBody>
        </p:sp>
      </p:grpSp>
      <p:grpSp>
        <p:nvGrpSpPr>
          <p:cNvPr id="58398" name="Group 54"/>
          <p:cNvGrpSpPr>
            <a:grpSpLocks/>
          </p:cNvGrpSpPr>
          <p:nvPr/>
        </p:nvGrpSpPr>
        <p:grpSpPr bwMode="auto">
          <a:xfrm>
            <a:off x="2867025" y="1619250"/>
            <a:ext cx="647700" cy="323850"/>
            <a:chOff x="1806" y="1020"/>
            <a:chExt cx="408" cy="204"/>
          </a:xfrm>
        </p:grpSpPr>
        <p:sp>
          <p:nvSpPr>
            <p:cNvPr id="58727" name="Rectangle 55"/>
            <p:cNvSpPr>
              <a:spLocks noChangeArrowheads="1"/>
            </p:cNvSpPr>
            <p:nvPr/>
          </p:nvSpPr>
          <p:spPr bwMode="auto">
            <a:xfrm>
              <a:off x="1806" y="1020"/>
              <a:ext cx="406" cy="204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127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728" name="Line 56"/>
            <p:cNvSpPr>
              <a:spLocks noChangeShapeType="1"/>
            </p:cNvSpPr>
            <p:nvPr/>
          </p:nvSpPr>
          <p:spPr bwMode="auto">
            <a:xfrm>
              <a:off x="1806" y="1095"/>
              <a:ext cx="408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729" name="Text Box 57"/>
            <p:cNvSpPr txBox="1">
              <a:spLocks noChangeArrowheads="1"/>
            </p:cNvSpPr>
            <p:nvPr/>
          </p:nvSpPr>
          <p:spPr bwMode="auto">
            <a:xfrm>
              <a:off x="1876" y="1027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2R(2,0)X1</a:t>
              </a:r>
            </a:p>
          </p:txBody>
        </p:sp>
        <p:sp>
          <p:nvSpPr>
            <p:cNvPr id="58730" name="Text Box 58"/>
            <p:cNvSpPr txBox="1">
              <a:spLocks noChangeArrowheads="1"/>
            </p:cNvSpPr>
            <p:nvPr/>
          </p:nvSpPr>
          <p:spPr bwMode="auto">
            <a:xfrm>
              <a:off x="1835" y="1102"/>
              <a:ext cx="34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工程材料學與實習</a:t>
              </a:r>
            </a:p>
          </p:txBody>
        </p:sp>
      </p:grpSp>
      <p:grpSp>
        <p:nvGrpSpPr>
          <p:cNvPr id="58399" name="Group 59"/>
          <p:cNvGrpSpPr>
            <a:grpSpLocks/>
          </p:cNvGrpSpPr>
          <p:nvPr/>
        </p:nvGrpSpPr>
        <p:grpSpPr bwMode="auto">
          <a:xfrm>
            <a:off x="2873375" y="431800"/>
            <a:ext cx="647700" cy="323850"/>
            <a:chOff x="1264" y="292"/>
            <a:chExt cx="487" cy="227"/>
          </a:xfrm>
        </p:grpSpPr>
        <p:sp>
          <p:nvSpPr>
            <p:cNvPr id="58723" name="Rectangle 60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724" name="Line 61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725" name="Text Box 62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2R(3,3)</a:t>
              </a:r>
            </a:p>
          </p:txBody>
        </p:sp>
        <p:sp>
          <p:nvSpPr>
            <p:cNvPr id="58726" name="Text Box 63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工程數學</a:t>
              </a:r>
            </a:p>
          </p:txBody>
        </p:sp>
      </p:grpSp>
      <p:grpSp>
        <p:nvGrpSpPr>
          <p:cNvPr id="58400" name="Group 64"/>
          <p:cNvGrpSpPr>
            <a:grpSpLocks/>
          </p:cNvGrpSpPr>
          <p:nvPr/>
        </p:nvGrpSpPr>
        <p:grpSpPr bwMode="auto">
          <a:xfrm>
            <a:off x="1774825" y="1628775"/>
            <a:ext cx="647700" cy="323850"/>
            <a:chOff x="1264" y="292"/>
            <a:chExt cx="487" cy="227"/>
          </a:xfrm>
        </p:grpSpPr>
        <p:sp>
          <p:nvSpPr>
            <p:cNvPr id="58719" name="Rectangle 6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720" name="Line 6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721" name="Text Box 6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1R(0,3)</a:t>
              </a:r>
            </a:p>
          </p:txBody>
        </p:sp>
        <p:sp>
          <p:nvSpPr>
            <p:cNvPr id="58722" name="Text Box 6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靜力學</a:t>
              </a:r>
            </a:p>
          </p:txBody>
        </p:sp>
      </p:grpSp>
      <p:grpSp>
        <p:nvGrpSpPr>
          <p:cNvPr id="58401" name="Group 69"/>
          <p:cNvGrpSpPr>
            <a:grpSpLocks/>
          </p:cNvGrpSpPr>
          <p:nvPr/>
        </p:nvGrpSpPr>
        <p:grpSpPr bwMode="auto">
          <a:xfrm>
            <a:off x="3686175" y="1612900"/>
            <a:ext cx="647700" cy="323850"/>
            <a:chOff x="2322" y="1016"/>
            <a:chExt cx="408" cy="204"/>
          </a:xfrm>
        </p:grpSpPr>
        <p:sp>
          <p:nvSpPr>
            <p:cNvPr id="58715" name="Rectangle 70"/>
            <p:cNvSpPr>
              <a:spLocks noChangeArrowheads="1"/>
            </p:cNvSpPr>
            <p:nvPr/>
          </p:nvSpPr>
          <p:spPr bwMode="auto">
            <a:xfrm>
              <a:off x="2322" y="1016"/>
              <a:ext cx="406" cy="20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27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716" name="Line 71"/>
            <p:cNvSpPr>
              <a:spLocks noChangeShapeType="1"/>
            </p:cNvSpPr>
            <p:nvPr/>
          </p:nvSpPr>
          <p:spPr bwMode="auto">
            <a:xfrm>
              <a:off x="2322" y="1091"/>
              <a:ext cx="40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717" name="Text Box 72"/>
            <p:cNvSpPr txBox="1">
              <a:spLocks noChangeArrowheads="1"/>
            </p:cNvSpPr>
            <p:nvPr/>
          </p:nvSpPr>
          <p:spPr bwMode="auto">
            <a:xfrm>
              <a:off x="2392" y="1023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2R(0,3)</a:t>
              </a:r>
            </a:p>
          </p:txBody>
        </p:sp>
        <p:sp>
          <p:nvSpPr>
            <p:cNvPr id="58718" name="Text Box 73"/>
            <p:cNvSpPr txBox="1">
              <a:spLocks noChangeArrowheads="1"/>
            </p:cNvSpPr>
            <p:nvPr/>
          </p:nvSpPr>
          <p:spPr bwMode="auto">
            <a:xfrm>
              <a:off x="2351" y="1112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材料力學</a:t>
              </a:r>
            </a:p>
          </p:txBody>
        </p:sp>
      </p:grpSp>
      <p:grpSp>
        <p:nvGrpSpPr>
          <p:cNvPr id="58402" name="Group 74"/>
          <p:cNvGrpSpPr>
            <a:grpSpLocks/>
          </p:cNvGrpSpPr>
          <p:nvPr/>
        </p:nvGrpSpPr>
        <p:grpSpPr bwMode="auto">
          <a:xfrm>
            <a:off x="3721100" y="431800"/>
            <a:ext cx="647700" cy="323850"/>
            <a:chOff x="648" y="196"/>
            <a:chExt cx="487" cy="219"/>
          </a:xfrm>
        </p:grpSpPr>
        <p:sp>
          <p:nvSpPr>
            <p:cNvPr id="58711" name="Rectangle 75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712" name="Line 76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713" name="Text Box 77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2R(3,X1)</a:t>
              </a:r>
            </a:p>
          </p:txBody>
        </p:sp>
        <p:sp>
          <p:nvSpPr>
            <p:cNvPr id="58714" name="Text Box 78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流體力學與實驗</a:t>
              </a:r>
            </a:p>
          </p:txBody>
        </p:sp>
      </p:grpSp>
      <p:grpSp>
        <p:nvGrpSpPr>
          <p:cNvPr id="58403" name="Group 79"/>
          <p:cNvGrpSpPr>
            <a:grpSpLocks/>
          </p:cNvGrpSpPr>
          <p:nvPr/>
        </p:nvGrpSpPr>
        <p:grpSpPr bwMode="auto">
          <a:xfrm>
            <a:off x="2860675" y="2847975"/>
            <a:ext cx="647700" cy="323850"/>
            <a:chOff x="1264" y="292"/>
            <a:chExt cx="487" cy="227"/>
          </a:xfrm>
        </p:grpSpPr>
        <p:sp>
          <p:nvSpPr>
            <p:cNvPr id="58707" name="Rectangle 80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708" name="Line 81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709" name="Text Box 82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2R(0,3)</a:t>
              </a:r>
            </a:p>
          </p:txBody>
        </p:sp>
        <p:sp>
          <p:nvSpPr>
            <p:cNvPr id="58710" name="Text Box 83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水文學</a:t>
              </a:r>
            </a:p>
          </p:txBody>
        </p:sp>
      </p:grpSp>
      <p:grpSp>
        <p:nvGrpSpPr>
          <p:cNvPr id="58404" name="Group 84"/>
          <p:cNvGrpSpPr>
            <a:grpSpLocks/>
          </p:cNvGrpSpPr>
          <p:nvPr/>
        </p:nvGrpSpPr>
        <p:grpSpPr bwMode="auto">
          <a:xfrm>
            <a:off x="2854325" y="5934075"/>
            <a:ext cx="647700" cy="323850"/>
            <a:chOff x="1264" y="292"/>
            <a:chExt cx="487" cy="227"/>
          </a:xfrm>
        </p:grpSpPr>
        <p:sp>
          <p:nvSpPr>
            <p:cNvPr id="58703" name="Rectangle 8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704" name="Line 8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705" name="Text Box 8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58706" name="Text Box 8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工程統計學</a:t>
              </a:r>
            </a:p>
          </p:txBody>
        </p:sp>
      </p:grpSp>
      <p:grpSp>
        <p:nvGrpSpPr>
          <p:cNvPr id="58405" name="Group 89"/>
          <p:cNvGrpSpPr>
            <a:grpSpLocks/>
          </p:cNvGrpSpPr>
          <p:nvPr/>
        </p:nvGrpSpPr>
        <p:grpSpPr bwMode="auto">
          <a:xfrm>
            <a:off x="3629025" y="5940425"/>
            <a:ext cx="647700" cy="323850"/>
            <a:chOff x="1264" y="292"/>
            <a:chExt cx="487" cy="227"/>
          </a:xfrm>
        </p:grpSpPr>
        <p:sp>
          <p:nvSpPr>
            <p:cNvPr id="58699" name="Rectangle 90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700" name="Line 91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701" name="Text Box 92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2S(0,2)</a:t>
              </a:r>
            </a:p>
          </p:txBody>
        </p:sp>
        <p:sp>
          <p:nvSpPr>
            <p:cNvPr id="58702" name="Text Box 93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經濟學概論</a:t>
              </a:r>
            </a:p>
          </p:txBody>
        </p:sp>
      </p:grpSp>
      <p:grpSp>
        <p:nvGrpSpPr>
          <p:cNvPr id="58406" name="Group 94"/>
          <p:cNvGrpSpPr>
            <a:grpSpLocks/>
          </p:cNvGrpSpPr>
          <p:nvPr/>
        </p:nvGrpSpPr>
        <p:grpSpPr bwMode="auto">
          <a:xfrm>
            <a:off x="2873375" y="2009775"/>
            <a:ext cx="647700" cy="323850"/>
            <a:chOff x="1264" y="292"/>
            <a:chExt cx="487" cy="227"/>
          </a:xfrm>
        </p:grpSpPr>
        <p:sp>
          <p:nvSpPr>
            <p:cNvPr id="58695" name="Rectangle 9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96" name="Line 9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97" name="Text Box 9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58698" name="Text Box 9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動力學</a:t>
              </a:r>
            </a:p>
          </p:txBody>
        </p:sp>
      </p:grpSp>
      <p:grpSp>
        <p:nvGrpSpPr>
          <p:cNvPr id="58407" name="Group 99"/>
          <p:cNvGrpSpPr>
            <a:grpSpLocks/>
          </p:cNvGrpSpPr>
          <p:nvPr/>
        </p:nvGrpSpPr>
        <p:grpSpPr bwMode="auto">
          <a:xfrm>
            <a:off x="3683000" y="2016125"/>
            <a:ext cx="647700" cy="323850"/>
            <a:chOff x="648" y="196"/>
            <a:chExt cx="487" cy="219"/>
          </a:xfrm>
        </p:grpSpPr>
        <p:sp>
          <p:nvSpPr>
            <p:cNvPr id="58691" name="Rectangle 100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92" name="Line 101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93" name="Text Box 102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2S(2,0)</a:t>
              </a:r>
            </a:p>
          </p:txBody>
        </p:sp>
        <p:sp>
          <p:nvSpPr>
            <p:cNvPr id="58694" name="Text Box 103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混凝土品質控制</a:t>
              </a:r>
            </a:p>
          </p:txBody>
        </p:sp>
      </p:grpSp>
      <p:grpSp>
        <p:nvGrpSpPr>
          <p:cNvPr id="58408" name="Group 104"/>
          <p:cNvGrpSpPr>
            <a:grpSpLocks/>
          </p:cNvGrpSpPr>
          <p:nvPr/>
        </p:nvGrpSpPr>
        <p:grpSpPr bwMode="auto">
          <a:xfrm>
            <a:off x="2860675" y="6397625"/>
            <a:ext cx="647700" cy="323850"/>
            <a:chOff x="1802" y="4030"/>
            <a:chExt cx="453" cy="227"/>
          </a:xfrm>
        </p:grpSpPr>
        <p:sp>
          <p:nvSpPr>
            <p:cNvPr id="58687" name="Rectangle 105"/>
            <p:cNvSpPr>
              <a:spLocks noChangeArrowheads="1"/>
            </p:cNvSpPr>
            <p:nvPr/>
          </p:nvSpPr>
          <p:spPr bwMode="auto">
            <a:xfrm>
              <a:off x="1802" y="4030"/>
              <a:ext cx="451" cy="227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27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88" name="Line 106"/>
            <p:cNvSpPr>
              <a:spLocks noChangeShapeType="1"/>
            </p:cNvSpPr>
            <p:nvPr/>
          </p:nvSpPr>
          <p:spPr bwMode="auto">
            <a:xfrm>
              <a:off x="1802" y="4113"/>
              <a:ext cx="453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89" name="Text Box 107"/>
            <p:cNvSpPr txBox="1">
              <a:spLocks noChangeArrowheads="1"/>
            </p:cNvSpPr>
            <p:nvPr/>
          </p:nvSpPr>
          <p:spPr bwMode="auto">
            <a:xfrm>
              <a:off x="1880" y="4038"/>
              <a:ext cx="295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58690" name="Text Box 108"/>
            <p:cNvSpPr txBox="1">
              <a:spLocks noChangeArrowheads="1"/>
            </p:cNvSpPr>
            <p:nvPr/>
          </p:nvSpPr>
          <p:spPr bwMode="auto">
            <a:xfrm>
              <a:off x="1835" y="4137"/>
              <a:ext cx="377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運輸工程</a:t>
              </a:r>
            </a:p>
          </p:txBody>
        </p:sp>
      </p:grpSp>
      <p:grpSp>
        <p:nvGrpSpPr>
          <p:cNvPr id="58409" name="Group 109"/>
          <p:cNvGrpSpPr>
            <a:grpSpLocks/>
          </p:cNvGrpSpPr>
          <p:nvPr/>
        </p:nvGrpSpPr>
        <p:grpSpPr bwMode="auto">
          <a:xfrm>
            <a:off x="3749675" y="4816475"/>
            <a:ext cx="647700" cy="323850"/>
            <a:chOff x="1264" y="292"/>
            <a:chExt cx="487" cy="227"/>
          </a:xfrm>
        </p:grpSpPr>
        <p:sp>
          <p:nvSpPr>
            <p:cNvPr id="58683" name="Rectangle 110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84" name="Line 111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85" name="Text Box 112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2S(0,3)</a:t>
              </a:r>
            </a:p>
          </p:txBody>
        </p:sp>
        <p:sp>
          <p:nvSpPr>
            <p:cNvPr id="58686" name="Text Box 113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中等流體力學</a:t>
              </a:r>
            </a:p>
          </p:txBody>
        </p:sp>
      </p:grpSp>
      <p:grpSp>
        <p:nvGrpSpPr>
          <p:cNvPr id="58410" name="Group 114"/>
          <p:cNvGrpSpPr>
            <a:grpSpLocks/>
          </p:cNvGrpSpPr>
          <p:nvPr/>
        </p:nvGrpSpPr>
        <p:grpSpPr bwMode="auto">
          <a:xfrm>
            <a:off x="3679825" y="2841625"/>
            <a:ext cx="647700" cy="323850"/>
            <a:chOff x="1264" y="292"/>
            <a:chExt cx="487" cy="227"/>
          </a:xfrm>
        </p:grpSpPr>
        <p:sp>
          <p:nvSpPr>
            <p:cNvPr id="58679" name="Rectangle 11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80" name="Line 11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81" name="Text Box 11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2S(0,2)</a:t>
              </a:r>
            </a:p>
          </p:txBody>
        </p:sp>
        <p:sp>
          <p:nvSpPr>
            <p:cNvPr id="58682" name="Text Box 11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水資源概論</a:t>
              </a:r>
            </a:p>
          </p:txBody>
        </p:sp>
      </p:grpSp>
      <p:sp>
        <p:nvSpPr>
          <p:cNvPr id="58411" name="Line 119"/>
          <p:cNvSpPr>
            <a:spLocks noChangeShapeType="1"/>
          </p:cNvSpPr>
          <p:nvPr/>
        </p:nvSpPr>
        <p:spPr bwMode="auto">
          <a:xfrm>
            <a:off x="2076450" y="971550"/>
            <a:ext cx="558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12" name="Line 120"/>
          <p:cNvSpPr>
            <a:spLocks noChangeShapeType="1"/>
          </p:cNvSpPr>
          <p:nvPr/>
        </p:nvSpPr>
        <p:spPr bwMode="auto">
          <a:xfrm>
            <a:off x="2628900" y="958850"/>
            <a:ext cx="0" cy="850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13" name="Line 121"/>
          <p:cNvSpPr>
            <a:spLocks noChangeShapeType="1"/>
          </p:cNvSpPr>
          <p:nvPr/>
        </p:nvSpPr>
        <p:spPr bwMode="auto">
          <a:xfrm>
            <a:off x="2628900" y="1809750"/>
            <a:ext cx="247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14" name="Line 122"/>
          <p:cNvSpPr>
            <a:spLocks noChangeShapeType="1"/>
          </p:cNvSpPr>
          <p:nvPr/>
        </p:nvSpPr>
        <p:spPr bwMode="auto">
          <a:xfrm>
            <a:off x="2063750" y="1397000"/>
            <a:ext cx="736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15" name="Line 123"/>
          <p:cNvSpPr>
            <a:spLocks noChangeShapeType="1"/>
          </p:cNvSpPr>
          <p:nvPr/>
        </p:nvSpPr>
        <p:spPr bwMode="auto">
          <a:xfrm flipV="1">
            <a:off x="2800350" y="628650"/>
            <a:ext cx="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16" name="Line 124"/>
          <p:cNvSpPr>
            <a:spLocks noChangeShapeType="1"/>
          </p:cNvSpPr>
          <p:nvPr/>
        </p:nvSpPr>
        <p:spPr bwMode="auto">
          <a:xfrm>
            <a:off x="2794000" y="628650"/>
            <a:ext cx="84138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17" name="Line 125"/>
          <p:cNvSpPr>
            <a:spLocks noChangeShapeType="1"/>
          </p:cNvSpPr>
          <p:nvPr/>
        </p:nvSpPr>
        <p:spPr bwMode="auto">
          <a:xfrm>
            <a:off x="2419350" y="1847850"/>
            <a:ext cx="2603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18" name="Line 126"/>
          <p:cNvSpPr>
            <a:spLocks noChangeShapeType="1"/>
          </p:cNvSpPr>
          <p:nvPr/>
        </p:nvSpPr>
        <p:spPr bwMode="auto">
          <a:xfrm>
            <a:off x="2679700" y="1841500"/>
            <a:ext cx="0" cy="393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19" name="Line 127"/>
          <p:cNvSpPr>
            <a:spLocks noChangeShapeType="1"/>
          </p:cNvSpPr>
          <p:nvPr/>
        </p:nvSpPr>
        <p:spPr bwMode="auto">
          <a:xfrm>
            <a:off x="2686050" y="2228850"/>
            <a:ext cx="177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20" name="Group 128"/>
          <p:cNvGrpSpPr>
            <a:grpSpLocks/>
          </p:cNvGrpSpPr>
          <p:nvPr/>
        </p:nvGrpSpPr>
        <p:grpSpPr bwMode="auto">
          <a:xfrm>
            <a:off x="2876550" y="1203325"/>
            <a:ext cx="647700" cy="323850"/>
            <a:chOff x="648" y="196"/>
            <a:chExt cx="487" cy="219"/>
          </a:xfrm>
        </p:grpSpPr>
        <p:sp>
          <p:nvSpPr>
            <p:cNvPr id="58675" name="Rectangle 129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8676" name="Line 130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8677" name="Text Box 131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2S(2,0)</a:t>
              </a:r>
            </a:p>
          </p:txBody>
        </p:sp>
        <p:sp>
          <p:nvSpPr>
            <p:cNvPr id="58678" name="Text Box 132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電腦在工程數學上之應用</a:t>
              </a:r>
            </a:p>
          </p:txBody>
        </p:sp>
      </p:grpSp>
      <p:sp>
        <p:nvSpPr>
          <p:cNvPr id="58421" name="Line 133"/>
          <p:cNvSpPr>
            <a:spLocks noChangeShapeType="1"/>
          </p:cNvSpPr>
          <p:nvPr/>
        </p:nvSpPr>
        <p:spPr bwMode="auto">
          <a:xfrm>
            <a:off x="3136900" y="742950"/>
            <a:ext cx="0" cy="469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22" name="Group 134"/>
          <p:cNvGrpSpPr>
            <a:grpSpLocks/>
          </p:cNvGrpSpPr>
          <p:nvPr/>
        </p:nvGrpSpPr>
        <p:grpSpPr bwMode="auto">
          <a:xfrm>
            <a:off x="2854325" y="3235325"/>
            <a:ext cx="647700" cy="323850"/>
            <a:chOff x="1264" y="292"/>
            <a:chExt cx="487" cy="227"/>
          </a:xfrm>
        </p:grpSpPr>
        <p:sp>
          <p:nvSpPr>
            <p:cNvPr id="58671" name="Rectangle 13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72" name="Line 13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73" name="Text Box 13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2S(3,0)</a:t>
              </a:r>
            </a:p>
          </p:txBody>
        </p:sp>
        <p:sp>
          <p:nvSpPr>
            <p:cNvPr id="58674" name="Text Box 13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環境工程化學</a:t>
              </a:r>
            </a:p>
          </p:txBody>
        </p:sp>
      </p:grpSp>
      <p:grpSp>
        <p:nvGrpSpPr>
          <p:cNvPr id="58423" name="Group 139"/>
          <p:cNvGrpSpPr>
            <a:grpSpLocks/>
          </p:cNvGrpSpPr>
          <p:nvPr/>
        </p:nvGrpSpPr>
        <p:grpSpPr bwMode="auto">
          <a:xfrm>
            <a:off x="2886075" y="4835525"/>
            <a:ext cx="647700" cy="323850"/>
            <a:chOff x="1264" y="292"/>
            <a:chExt cx="487" cy="227"/>
          </a:xfrm>
        </p:grpSpPr>
        <p:sp>
          <p:nvSpPr>
            <p:cNvPr id="58667" name="Rectangle 140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68" name="Line 141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69" name="Text Box 142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2S(0,2)</a:t>
              </a:r>
            </a:p>
          </p:txBody>
        </p:sp>
        <p:sp>
          <p:nvSpPr>
            <p:cNvPr id="58670" name="Text Box 143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海洋物理概論</a:t>
              </a:r>
            </a:p>
          </p:txBody>
        </p:sp>
      </p:grpSp>
      <p:grpSp>
        <p:nvGrpSpPr>
          <p:cNvPr id="58424" name="Group 144"/>
          <p:cNvGrpSpPr>
            <a:grpSpLocks/>
          </p:cNvGrpSpPr>
          <p:nvPr/>
        </p:nvGrpSpPr>
        <p:grpSpPr bwMode="auto">
          <a:xfrm>
            <a:off x="3679825" y="3222625"/>
            <a:ext cx="647700" cy="323850"/>
            <a:chOff x="1264" y="292"/>
            <a:chExt cx="487" cy="227"/>
          </a:xfrm>
        </p:grpSpPr>
        <p:sp>
          <p:nvSpPr>
            <p:cNvPr id="58663" name="Rectangle 14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64" name="Line 14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65" name="Text Box 14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2S(0,3)</a:t>
              </a:r>
            </a:p>
          </p:txBody>
        </p:sp>
        <p:sp>
          <p:nvSpPr>
            <p:cNvPr id="58666" name="Text Box 14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 dirty="0">
                  <a:ea typeface="華康中圓體" pitchFamily="49" charset="-120"/>
                </a:rPr>
                <a:t>環境工程</a:t>
              </a:r>
            </a:p>
          </p:txBody>
        </p:sp>
      </p:grpSp>
      <p:sp>
        <p:nvSpPr>
          <p:cNvPr id="58425" name="Line 149"/>
          <p:cNvSpPr>
            <a:spLocks noChangeShapeType="1"/>
          </p:cNvSpPr>
          <p:nvPr/>
        </p:nvSpPr>
        <p:spPr bwMode="auto">
          <a:xfrm>
            <a:off x="3632200" y="615950"/>
            <a:ext cx="825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26" name="Line 150"/>
          <p:cNvSpPr>
            <a:spLocks noChangeShapeType="1"/>
          </p:cNvSpPr>
          <p:nvPr/>
        </p:nvSpPr>
        <p:spPr bwMode="auto">
          <a:xfrm>
            <a:off x="3625850" y="609600"/>
            <a:ext cx="0" cy="44259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27" name="Line 151"/>
          <p:cNvSpPr>
            <a:spLocks noChangeShapeType="1"/>
          </p:cNvSpPr>
          <p:nvPr/>
        </p:nvSpPr>
        <p:spPr bwMode="auto">
          <a:xfrm>
            <a:off x="3625850" y="5035550"/>
            <a:ext cx="120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28" name="Group 152"/>
          <p:cNvGrpSpPr>
            <a:grpSpLocks/>
          </p:cNvGrpSpPr>
          <p:nvPr/>
        </p:nvGrpSpPr>
        <p:grpSpPr bwMode="auto">
          <a:xfrm>
            <a:off x="4630738" y="4005263"/>
            <a:ext cx="647700" cy="323850"/>
            <a:chOff x="2917" y="2523"/>
            <a:chExt cx="408" cy="204"/>
          </a:xfrm>
        </p:grpSpPr>
        <p:sp>
          <p:nvSpPr>
            <p:cNvPr id="58659" name="Rectangle 153"/>
            <p:cNvSpPr>
              <a:spLocks noChangeArrowheads="1"/>
            </p:cNvSpPr>
            <p:nvPr/>
          </p:nvSpPr>
          <p:spPr bwMode="auto">
            <a:xfrm>
              <a:off x="2917" y="2523"/>
              <a:ext cx="406" cy="204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127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60" name="Line 154"/>
            <p:cNvSpPr>
              <a:spLocks noChangeShapeType="1"/>
            </p:cNvSpPr>
            <p:nvPr/>
          </p:nvSpPr>
          <p:spPr bwMode="auto">
            <a:xfrm>
              <a:off x="2917" y="2598"/>
              <a:ext cx="408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61" name="Text Box 155"/>
            <p:cNvSpPr txBox="1">
              <a:spLocks noChangeArrowheads="1"/>
            </p:cNvSpPr>
            <p:nvPr/>
          </p:nvSpPr>
          <p:spPr bwMode="auto">
            <a:xfrm>
              <a:off x="2987" y="2530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3R(3,0)X1</a:t>
              </a:r>
            </a:p>
          </p:txBody>
        </p:sp>
        <p:sp>
          <p:nvSpPr>
            <p:cNvPr id="58662" name="Text Box 156"/>
            <p:cNvSpPr txBox="1">
              <a:spLocks noChangeArrowheads="1"/>
            </p:cNvSpPr>
            <p:nvPr/>
          </p:nvSpPr>
          <p:spPr bwMode="auto">
            <a:xfrm>
              <a:off x="2946" y="2605"/>
              <a:ext cx="34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土壤力學與實驗</a:t>
              </a:r>
            </a:p>
          </p:txBody>
        </p:sp>
      </p:grpSp>
      <p:grpSp>
        <p:nvGrpSpPr>
          <p:cNvPr id="58429" name="Group 157"/>
          <p:cNvGrpSpPr>
            <a:grpSpLocks/>
          </p:cNvGrpSpPr>
          <p:nvPr/>
        </p:nvGrpSpPr>
        <p:grpSpPr bwMode="auto">
          <a:xfrm>
            <a:off x="4598988" y="4838700"/>
            <a:ext cx="647700" cy="323850"/>
            <a:chOff x="1264" y="292"/>
            <a:chExt cx="487" cy="227"/>
          </a:xfrm>
        </p:grpSpPr>
        <p:sp>
          <p:nvSpPr>
            <p:cNvPr id="58655" name="Rectangle 15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56" name="Line 15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57" name="Text Box 16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3R(2,0)</a:t>
              </a:r>
            </a:p>
          </p:txBody>
        </p:sp>
        <p:sp>
          <p:nvSpPr>
            <p:cNvPr id="58658" name="Text Box 16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海岸水力學</a:t>
              </a:r>
            </a:p>
          </p:txBody>
        </p:sp>
      </p:grpSp>
      <p:grpSp>
        <p:nvGrpSpPr>
          <p:cNvPr id="58430" name="Group 162"/>
          <p:cNvGrpSpPr>
            <a:grpSpLocks/>
          </p:cNvGrpSpPr>
          <p:nvPr/>
        </p:nvGrpSpPr>
        <p:grpSpPr bwMode="auto">
          <a:xfrm>
            <a:off x="4605338" y="5200650"/>
            <a:ext cx="647700" cy="323850"/>
            <a:chOff x="1264" y="292"/>
            <a:chExt cx="487" cy="227"/>
          </a:xfrm>
        </p:grpSpPr>
        <p:sp>
          <p:nvSpPr>
            <p:cNvPr id="58651" name="Rectangle 16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52" name="Line 16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53" name="Text Box 16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3R(2,0)</a:t>
              </a:r>
            </a:p>
          </p:txBody>
        </p:sp>
        <p:sp>
          <p:nvSpPr>
            <p:cNvPr id="58654" name="Text Box 16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渠道水</a:t>
              </a:r>
              <a:r>
                <a:rPr lang="zh-TW" altLang="en-US" sz="700">
                  <a:ea typeface="華康中圓體" pitchFamily="49" charset="-120"/>
                </a:rPr>
                <a:t>力學</a:t>
              </a:r>
            </a:p>
          </p:txBody>
        </p:sp>
      </p:grpSp>
      <p:grpSp>
        <p:nvGrpSpPr>
          <p:cNvPr id="58431" name="Group 167"/>
          <p:cNvGrpSpPr>
            <a:grpSpLocks/>
          </p:cNvGrpSpPr>
          <p:nvPr/>
        </p:nvGrpSpPr>
        <p:grpSpPr bwMode="auto">
          <a:xfrm>
            <a:off x="4606925" y="2413000"/>
            <a:ext cx="647700" cy="323850"/>
            <a:chOff x="2902" y="1520"/>
            <a:chExt cx="408" cy="204"/>
          </a:xfrm>
        </p:grpSpPr>
        <p:sp>
          <p:nvSpPr>
            <p:cNvPr id="58647" name="Rectangle 168"/>
            <p:cNvSpPr>
              <a:spLocks noChangeArrowheads="1"/>
            </p:cNvSpPr>
            <p:nvPr/>
          </p:nvSpPr>
          <p:spPr bwMode="auto">
            <a:xfrm>
              <a:off x="2902" y="1520"/>
              <a:ext cx="406" cy="204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1587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48" name="Line 169"/>
            <p:cNvSpPr>
              <a:spLocks noChangeShapeType="1"/>
            </p:cNvSpPr>
            <p:nvPr/>
          </p:nvSpPr>
          <p:spPr bwMode="auto">
            <a:xfrm>
              <a:off x="2902" y="1595"/>
              <a:ext cx="408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49" name="Text Box 170"/>
            <p:cNvSpPr txBox="1">
              <a:spLocks noChangeArrowheads="1"/>
            </p:cNvSpPr>
            <p:nvPr/>
          </p:nvSpPr>
          <p:spPr bwMode="auto">
            <a:xfrm>
              <a:off x="2972" y="1527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3R(3,0)</a:t>
              </a:r>
            </a:p>
          </p:txBody>
        </p:sp>
        <p:sp>
          <p:nvSpPr>
            <p:cNvPr id="58650" name="Text Box 171"/>
            <p:cNvSpPr txBox="1">
              <a:spLocks noChangeArrowheads="1"/>
            </p:cNvSpPr>
            <p:nvPr/>
          </p:nvSpPr>
          <p:spPr bwMode="auto">
            <a:xfrm>
              <a:off x="2931" y="1616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結構學</a:t>
              </a:r>
            </a:p>
          </p:txBody>
        </p:sp>
      </p:grpSp>
      <p:sp>
        <p:nvSpPr>
          <p:cNvPr id="58432" name="Line 172"/>
          <p:cNvSpPr>
            <a:spLocks noChangeShapeType="1"/>
          </p:cNvSpPr>
          <p:nvPr/>
        </p:nvSpPr>
        <p:spPr bwMode="auto">
          <a:xfrm>
            <a:off x="2413000" y="1905000"/>
            <a:ext cx="2095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33" name="Line 173"/>
          <p:cNvSpPr>
            <a:spLocks noChangeShapeType="1"/>
          </p:cNvSpPr>
          <p:nvPr/>
        </p:nvSpPr>
        <p:spPr bwMode="auto">
          <a:xfrm>
            <a:off x="2616200" y="1911350"/>
            <a:ext cx="0" cy="6921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34" name="Line 174"/>
          <p:cNvSpPr>
            <a:spLocks noChangeShapeType="1"/>
          </p:cNvSpPr>
          <p:nvPr/>
        </p:nvSpPr>
        <p:spPr bwMode="auto">
          <a:xfrm>
            <a:off x="2609850" y="2609850"/>
            <a:ext cx="20002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35" name="Line 175"/>
          <p:cNvSpPr>
            <a:spLocks noChangeShapeType="1"/>
          </p:cNvSpPr>
          <p:nvPr/>
        </p:nvSpPr>
        <p:spPr bwMode="auto">
          <a:xfrm>
            <a:off x="4324350" y="1771650"/>
            <a:ext cx="152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36" name="Line 176"/>
          <p:cNvSpPr>
            <a:spLocks noChangeShapeType="1"/>
          </p:cNvSpPr>
          <p:nvPr/>
        </p:nvSpPr>
        <p:spPr bwMode="auto">
          <a:xfrm>
            <a:off x="4476750" y="1771650"/>
            <a:ext cx="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37" name="Line 177"/>
          <p:cNvSpPr>
            <a:spLocks noChangeShapeType="1"/>
          </p:cNvSpPr>
          <p:nvPr/>
        </p:nvSpPr>
        <p:spPr bwMode="auto">
          <a:xfrm>
            <a:off x="4470400" y="2540000"/>
            <a:ext cx="1333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38" name="Group 178"/>
          <p:cNvGrpSpPr>
            <a:grpSpLocks/>
          </p:cNvGrpSpPr>
          <p:nvPr/>
        </p:nvGrpSpPr>
        <p:grpSpPr bwMode="auto">
          <a:xfrm>
            <a:off x="4613275" y="2867025"/>
            <a:ext cx="647700" cy="323850"/>
            <a:chOff x="1264" y="292"/>
            <a:chExt cx="487" cy="227"/>
          </a:xfrm>
        </p:grpSpPr>
        <p:sp>
          <p:nvSpPr>
            <p:cNvPr id="58643" name="Rectangle 179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44" name="Line 180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45" name="Text Box 181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3S(2,0)</a:t>
              </a:r>
            </a:p>
          </p:txBody>
        </p:sp>
        <p:sp>
          <p:nvSpPr>
            <p:cNvPr id="58646" name="Text Box 182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水工模型</a:t>
              </a:r>
            </a:p>
          </p:txBody>
        </p:sp>
      </p:grpSp>
      <p:sp>
        <p:nvSpPr>
          <p:cNvPr id="58439" name="Line 183"/>
          <p:cNvSpPr>
            <a:spLocks noChangeShapeType="1"/>
          </p:cNvSpPr>
          <p:nvPr/>
        </p:nvSpPr>
        <p:spPr bwMode="auto">
          <a:xfrm>
            <a:off x="4368800" y="615950"/>
            <a:ext cx="146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40" name="Line 184"/>
          <p:cNvSpPr>
            <a:spLocks noChangeShapeType="1"/>
          </p:cNvSpPr>
          <p:nvPr/>
        </p:nvSpPr>
        <p:spPr bwMode="auto">
          <a:xfrm>
            <a:off x="4508500" y="615950"/>
            <a:ext cx="0" cy="24288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41" name="Line 185"/>
          <p:cNvSpPr>
            <a:spLocks noChangeShapeType="1"/>
          </p:cNvSpPr>
          <p:nvPr/>
        </p:nvSpPr>
        <p:spPr bwMode="auto">
          <a:xfrm>
            <a:off x="4508500" y="3048000"/>
            <a:ext cx="101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42" name="Group 186"/>
          <p:cNvGrpSpPr>
            <a:grpSpLocks/>
          </p:cNvGrpSpPr>
          <p:nvPr/>
        </p:nvGrpSpPr>
        <p:grpSpPr bwMode="auto">
          <a:xfrm>
            <a:off x="4619625" y="3235325"/>
            <a:ext cx="647700" cy="323850"/>
            <a:chOff x="1264" y="292"/>
            <a:chExt cx="487" cy="227"/>
          </a:xfrm>
        </p:grpSpPr>
        <p:sp>
          <p:nvSpPr>
            <p:cNvPr id="58639" name="Rectangle 18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40" name="Line 18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41" name="Text Box 18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3S(3,0)</a:t>
              </a:r>
            </a:p>
          </p:txBody>
        </p:sp>
        <p:sp>
          <p:nvSpPr>
            <p:cNvPr id="58642" name="Text Box 19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水土保持工程</a:t>
              </a:r>
            </a:p>
          </p:txBody>
        </p:sp>
      </p:grpSp>
      <p:grpSp>
        <p:nvGrpSpPr>
          <p:cNvPr id="58443" name="Group 191"/>
          <p:cNvGrpSpPr>
            <a:grpSpLocks/>
          </p:cNvGrpSpPr>
          <p:nvPr/>
        </p:nvGrpSpPr>
        <p:grpSpPr bwMode="auto">
          <a:xfrm>
            <a:off x="4625975" y="615950"/>
            <a:ext cx="647700" cy="323850"/>
            <a:chOff x="1264" y="292"/>
            <a:chExt cx="487" cy="227"/>
          </a:xfrm>
        </p:grpSpPr>
        <p:sp>
          <p:nvSpPr>
            <p:cNvPr id="58635" name="Rectangle 19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36" name="Line 19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37" name="Text Box 19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3S(2,0)X0</a:t>
              </a:r>
            </a:p>
          </p:txBody>
        </p:sp>
        <p:sp>
          <p:nvSpPr>
            <p:cNvPr id="58638" name="Text Box 19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數值分析</a:t>
              </a:r>
            </a:p>
          </p:txBody>
        </p:sp>
      </p:grpSp>
      <p:sp>
        <p:nvSpPr>
          <p:cNvPr id="58444" name="Line 196"/>
          <p:cNvSpPr>
            <a:spLocks noChangeShapeType="1"/>
          </p:cNvSpPr>
          <p:nvPr/>
        </p:nvSpPr>
        <p:spPr bwMode="auto">
          <a:xfrm>
            <a:off x="1746250" y="781050"/>
            <a:ext cx="2882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45" name="Group 197"/>
          <p:cNvGrpSpPr>
            <a:grpSpLocks/>
          </p:cNvGrpSpPr>
          <p:nvPr/>
        </p:nvGrpSpPr>
        <p:grpSpPr bwMode="auto">
          <a:xfrm>
            <a:off x="4625975" y="3594100"/>
            <a:ext cx="647700" cy="323850"/>
            <a:chOff x="1264" y="292"/>
            <a:chExt cx="487" cy="227"/>
          </a:xfrm>
        </p:grpSpPr>
        <p:sp>
          <p:nvSpPr>
            <p:cNvPr id="58631" name="Rectangle 19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32" name="Line 19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33" name="Text Box 20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3S(3,0)</a:t>
              </a:r>
            </a:p>
          </p:txBody>
        </p:sp>
        <p:sp>
          <p:nvSpPr>
            <p:cNvPr id="58634" name="Text Box 20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應用水文學</a:t>
              </a:r>
            </a:p>
          </p:txBody>
        </p:sp>
      </p:grpSp>
      <p:sp>
        <p:nvSpPr>
          <p:cNvPr id="58446" name="Line 202"/>
          <p:cNvSpPr>
            <a:spLocks noChangeShapeType="1"/>
          </p:cNvSpPr>
          <p:nvPr/>
        </p:nvSpPr>
        <p:spPr bwMode="auto">
          <a:xfrm>
            <a:off x="3505200" y="3022600"/>
            <a:ext cx="222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47" name="Line 203"/>
          <p:cNvSpPr>
            <a:spLocks noChangeShapeType="1"/>
          </p:cNvSpPr>
          <p:nvPr/>
        </p:nvSpPr>
        <p:spPr bwMode="auto">
          <a:xfrm>
            <a:off x="3530600" y="3022600"/>
            <a:ext cx="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48" name="Line 204"/>
          <p:cNvSpPr>
            <a:spLocks noChangeShapeType="1"/>
          </p:cNvSpPr>
          <p:nvPr/>
        </p:nvSpPr>
        <p:spPr bwMode="auto">
          <a:xfrm>
            <a:off x="3536950" y="3784600"/>
            <a:ext cx="1085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49" name="Line 205"/>
          <p:cNvSpPr>
            <a:spLocks noChangeShapeType="1"/>
          </p:cNvSpPr>
          <p:nvPr/>
        </p:nvSpPr>
        <p:spPr bwMode="auto">
          <a:xfrm>
            <a:off x="3505200" y="603250"/>
            <a:ext cx="69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50" name="Line 206"/>
          <p:cNvSpPr>
            <a:spLocks noChangeShapeType="1"/>
          </p:cNvSpPr>
          <p:nvPr/>
        </p:nvSpPr>
        <p:spPr bwMode="auto">
          <a:xfrm>
            <a:off x="3568700" y="603250"/>
            <a:ext cx="0" cy="31432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51" name="Line 207"/>
          <p:cNvSpPr>
            <a:spLocks noChangeShapeType="1"/>
          </p:cNvSpPr>
          <p:nvPr/>
        </p:nvSpPr>
        <p:spPr bwMode="auto">
          <a:xfrm>
            <a:off x="3562350" y="3740150"/>
            <a:ext cx="10604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52" name="Group 208"/>
          <p:cNvGrpSpPr>
            <a:grpSpLocks/>
          </p:cNvGrpSpPr>
          <p:nvPr/>
        </p:nvGrpSpPr>
        <p:grpSpPr bwMode="auto">
          <a:xfrm>
            <a:off x="4594225" y="5940425"/>
            <a:ext cx="647700" cy="323850"/>
            <a:chOff x="2894" y="3742"/>
            <a:chExt cx="408" cy="204"/>
          </a:xfrm>
        </p:grpSpPr>
        <p:sp>
          <p:nvSpPr>
            <p:cNvPr id="58627" name="Rectangle 209"/>
            <p:cNvSpPr>
              <a:spLocks noChangeArrowheads="1"/>
            </p:cNvSpPr>
            <p:nvPr/>
          </p:nvSpPr>
          <p:spPr bwMode="auto">
            <a:xfrm>
              <a:off x="2894" y="3742"/>
              <a:ext cx="406" cy="204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28" name="Line 210"/>
            <p:cNvSpPr>
              <a:spLocks noChangeShapeType="1"/>
            </p:cNvSpPr>
            <p:nvPr/>
          </p:nvSpPr>
          <p:spPr bwMode="auto">
            <a:xfrm>
              <a:off x="2894" y="3817"/>
              <a:ext cx="40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29" name="Text Box 211"/>
            <p:cNvSpPr txBox="1">
              <a:spLocks noChangeArrowheads="1"/>
            </p:cNvSpPr>
            <p:nvPr/>
          </p:nvSpPr>
          <p:spPr bwMode="auto">
            <a:xfrm>
              <a:off x="2964" y="3749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3S(3,0)</a:t>
              </a:r>
            </a:p>
          </p:txBody>
        </p:sp>
        <p:sp>
          <p:nvSpPr>
            <p:cNvPr id="58630" name="Text Box 212"/>
            <p:cNvSpPr txBox="1">
              <a:spLocks noChangeArrowheads="1"/>
            </p:cNvSpPr>
            <p:nvPr/>
          </p:nvSpPr>
          <p:spPr bwMode="auto">
            <a:xfrm>
              <a:off x="2923" y="3838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營建管理</a:t>
              </a:r>
            </a:p>
          </p:txBody>
        </p:sp>
      </p:grpSp>
      <p:grpSp>
        <p:nvGrpSpPr>
          <p:cNvPr id="58453" name="Group 213"/>
          <p:cNvGrpSpPr>
            <a:grpSpLocks/>
          </p:cNvGrpSpPr>
          <p:nvPr/>
        </p:nvGrpSpPr>
        <p:grpSpPr bwMode="auto">
          <a:xfrm>
            <a:off x="5360988" y="4845050"/>
            <a:ext cx="647700" cy="323850"/>
            <a:chOff x="1264" y="292"/>
            <a:chExt cx="487" cy="227"/>
          </a:xfrm>
        </p:grpSpPr>
        <p:sp>
          <p:nvSpPr>
            <p:cNvPr id="58623" name="Rectangle 214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24" name="Line 215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25" name="Text Box 216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3R(0,2)</a:t>
              </a:r>
            </a:p>
          </p:txBody>
        </p:sp>
        <p:sp>
          <p:nvSpPr>
            <p:cNvPr id="58626" name="Text Box 217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港埠工程學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grpSp>
        <p:nvGrpSpPr>
          <p:cNvPr id="58454" name="Group 218"/>
          <p:cNvGrpSpPr>
            <a:grpSpLocks/>
          </p:cNvGrpSpPr>
          <p:nvPr/>
        </p:nvGrpSpPr>
        <p:grpSpPr bwMode="auto">
          <a:xfrm>
            <a:off x="5367338" y="5200650"/>
            <a:ext cx="647700" cy="323850"/>
            <a:chOff x="3381" y="3276"/>
            <a:chExt cx="408" cy="204"/>
          </a:xfrm>
        </p:grpSpPr>
        <p:sp>
          <p:nvSpPr>
            <p:cNvPr id="58619" name="Rectangle 219"/>
            <p:cNvSpPr>
              <a:spLocks noChangeArrowheads="1"/>
            </p:cNvSpPr>
            <p:nvPr/>
          </p:nvSpPr>
          <p:spPr bwMode="auto">
            <a:xfrm>
              <a:off x="3381" y="3276"/>
              <a:ext cx="406" cy="20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27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20" name="Line 220"/>
            <p:cNvSpPr>
              <a:spLocks noChangeShapeType="1"/>
            </p:cNvSpPr>
            <p:nvPr/>
          </p:nvSpPr>
          <p:spPr bwMode="auto">
            <a:xfrm>
              <a:off x="3381" y="3351"/>
              <a:ext cx="40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21" name="Text Box 221"/>
            <p:cNvSpPr txBox="1">
              <a:spLocks noChangeArrowheads="1"/>
            </p:cNvSpPr>
            <p:nvPr/>
          </p:nvSpPr>
          <p:spPr bwMode="auto">
            <a:xfrm>
              <a:off x="3451" y="3283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3R(0,2)</a:t>
              </a:r>
            </a:p>
          </p:txBody>
        </p:sp>
        <p:sp>
          <p:nvSpPr>
            <p:cNvPr id="58622" name="Text Box 222"/>
            <p:cNvSpPr txBox="1">
              <a:spLocks noChangeArrowheads="1"/>
            </p:cNvSpPr>
            <p:nvPr/>
          </p:nvSpPr>
          <p:spPr bwMode="auto">
            <a:xfrm>
              <a:off x="3410" y="3372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海岸工程學</a:t>
              </a:r>
            </a:p>
          </p:txBody>
        </p:sp>
      </p:grpSp>
      <p:sp>
        <p:nvSpPr>
          <p:cNvPr id="58455" name="Line 223"/>
          <p:cNvSpPr>
            <a:spLocks noChangeShapeType="1"/>
          </p:cNvSpPr>
          <p:nvPr/>
        </p:nvSpPr>
        <p:spPr bwMode="auto">
          <a:xfrm>
            <a:off x="5238750" y="4997450"/>
            <a:ext cx="444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56" name="Line 224"/>
          <p:cNvSpPr>
            <a:spLocks noChangeShapeType="1"/>
          </p:cNvSpPr>
          <p:nvPr/>
        </p:nvSpPr>
        <p:spPr bwMode="auto">
          <a:xfrm>
            <a:off x="5289550" y="4997450"/>
            <a:ext cx="0" cy="406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57" name="Line 225"/>
          <p:cNvSpPr>
            <a:spLocks noChangeShapeType="1"/>
          </p:cNvSpPr>
          <p:nvPr/>
        </p:nvSpPr>
        <p:spPr bwMode="auto">
          <a:xfrm>
            <a:off x="5295900" y="5403850"/>
            <a:ext cx="69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58" name="Group 226"/>
          <p:cNvGrpSpPr>
            <a:grpSpLocks/>
          </p:cNvGrpSpPr>
          <p:nvPr/>
        </p:nvGrpSpPr>
        <p:grpSpPr bwMode="auto">
          <a:xfrm>
            <a:off x="4632325" y="4397375"/>
            <a:ext cx="647700" cy="323850"/>
            <a:chOff x="2918" y="2770"/>
            <a:chExt cx="408" cy="204"/>
          </a:xfrm>
        </p:grpSpPr>
        <p:sp>
          <p:nvSpPr>
            <p:cNvPr id="58615" name="Rectangle 227"/>
            <p:cNvSpPr>
              <a:spLocks noChangeArrowheads="1"/>
            </p:cNvSpPr>
            <p:nvPr/>
          </p:nvSpPr>
          <p:spPr bwMode="auto">
            <a:xfrm>
              <a:off x="2918" y="2770"/>
              <a:ext cx="406" cy="204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16" name="Line 228"/>
            <p:cNvSpPr>
              <a:spLocks noChangeShapeType="1"/>
            </p:cNvSpPr>
            <p:nvPr/>
          </p:nvSpPr>
          <p:spPr bwMode="auto">
            <a:xfrm>
              <a:off x="2918" y="2845"/>
              <a:ext cx="40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17" name="Text Box 229"/>
            <p:cNvSpPr txBox="1">
              <a:spLocks noChangeArrowheads="1"/>
            </p:cNvSpPr>
            <p:nvPr/>
          </p:nvSpPr>
          <p:spPr bwMode="auto">
            <a:xfrm>
              <a:off x="2988" y="2777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3R(0,3)</a:t>
              </a:r>
            </a:p>
          </p:txBody>
        </p:sp>
        <p:sp>
          <p:nvSpPr>
            <p:cNvPr id="58618" name="Text Box 230"/>
            <p:cNvSpPr txBox="1">
              <a:spLocks noChangeArrowheads="1"/>
            </p:cNvSpPr>
            <p:nvPr/>
          </p:nvSpPr>
          <p:spPr bwMode="auto">
            <a:xfrm>
              <a:off x="2947" y="2866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基礎工程</a:t>
              </a:r>
            </a:p>
          </p:txBody>
        </p:sp>
      </p:grpSp>
      <p:sp>
        <p:nvSpPr>
          <p:cNvPr id="58459" name="Line 231"/>
          <p:cNvSpPr>
            <a:spLocks noChangeShapeType="1"/>
          </p:cNvSpPr>
          <p:nvPr/>
        </p:nvSpPr>
        <p:spPr bwMode="auto">
          <a:xfrm>
            <a:off x="4953000" y="4330700"/>
            <a:ext cx="0" cy="698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60" name="Line 232"/>
          <p:cNvSpPr>
            <a:spLocks noChangeShapeType="1"/>
          </p:cNvSpPr>
          <p:nvPr/>
        </p:nvSpPr>
        <p:spPr bwMode="auto">
          <a:xfrm>
            <a:off x="3530600" y="635000"/>
            <a:ext cx="19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61" name="Line 233"/>
          <p:cNvSpPr>
            <a:spLocks noChangeShapeType="1"/>
          </p:cNvSpPr>
          <p:nvPr/>
        </p:nvSpPr>
        <p:spPr bwMode="auto">
          <a:xfrm>
            <a:off x="3543300" y="641350"/>
            <a:ext cx="0" cy="39592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62" name="Line 234"/>
          <p:cNvSpPr>
            <a:spLocks noChangeShapeType="1"/>
          </p:cNvSpPr>
          <p:nvPr/>
        </p:nvSpPr>
        <p:spPr bwMode="auto">
          <a:xfrm>
            <a:off x="3536950" y="4597400"/>
            <a:ext cx="1092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63" name="Group 235"/>
          <p:cNvGrpSpPr>
            <a:grpSpLocks/>
          </p:cNvGrpSpPr>
          <p:nvPr/>
        </p:nvGrpSpPr>
        <p:grpSpPr bwMode="auto">
          <a:xfrm>
            <a:off x="5368925" y="2400300"/>
            <a:ext cx="647700" cy="323850"/>
            <a:chOff x="3382" y="1512"/>
            <a:chExt cx="408" cy="204"/>
          </a:xfrm>
        </p:grpSpPr>
        <p:sp>
          <p:nvSpPr>
            <p:cNvPr id="58611" name="Rectangle 236"/>
            <p:cNvSpPr>
              <a:spLocks noChangeArrowheads="1"/>
            </p:cNvSpPr>
            <p:nvPr/>
          </p:nvSpPr>
          <p:spPr bwMode="auto">
            <a:xfrm>
              <a:off x="3382" y="1512"/>
              <a:ext cx="406" cy="20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27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12" name="Line 237"/>
            <p:cNvSpPr>
              <a:spLocks noChangeShapeType="1"/>
            </p:cNvSpPr>
            <p:nvPr/>
          </p:nvSpPr>
          <p:spPr bwMode="auto">
            <a:xfrm>
              <a:off x="3382" y="1586"/>
              <a:ext cx="40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13" name="Text Box 238"/>
            <p:cNvSpPr txBox="1">
              <a:spLocks noChangeArrowheads="1"/>
            </p:cNvSpPr>
            <p:nvPr/>
          </p:nvSpPr>
          <p:spPr bwMode="auto">
            <a:xfrm>
              <a:off x="3452" y="1519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3R(0,3)</a:t>
              </a:r>
            </a:p>
          </p:txBody>
        </p:sp>
        <p:sp>
          <p:nvSpPr>
            <p:cNvPr id="58614" name="Text Box 239"/>
            <p:cNvSpPr txBox="1">
              <a:spLocks noChangeArrowheads="1"/>
            </p:cNvSpPr>
            <p:nvPr/>
          </p:nvSpPr>
          <p:spPr bwMode="auto">
            <a:xfrm>
              <a:off x="3411" y="1608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鋼筋混凝土學</a:t>
              </a:r>
            </a:p>
          </p:txBody>
        </p:sp>
      </p:grpSp>
      <p:sp>
        <p:nvSpPr>
          <p:cNvPr id="58464" name="Line 240"/>
          <p:cNvSpPr>
            <a:spLocks noChangeShapeType="1"/>
          </p:cNvSpPr>
          <p:nvPr/>
        </p:nvSpPr>
        <p:spPr bwMode="auto">
          <a:xfrm>
            <a:off x="5251450" y="2578100"/>
            <a:ext cx="12065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65" name="Group 241"/>
          <p:cNvGrpSpPr>
            <a:grpSpLocks/>
          </p:cNvGrpSpPr>
          <p:nvPr/>
        </p:nvGrpSpPr>
        <p:grpSpPr bwMode="auto">
          <a:xfrm>
            <a:off x="4638675" y="1009650"/>
            <a:ext cx="647700" cy="323850"/>
            <a:chOff x="1264" y="292"/>
            <a:chExt cx="487" cy="227"/>
          </a:xfrm>
        </p:grpSpPr>
        <p:sp>
          <p:nvSpPr>
            <p:cNvPr id="58607" name="Rectangle 24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08" name="Line 24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09" name="Text Box 24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3S(0,2)</a:t>
              </a:r>
            </a:p>
          </p:txBody>
        </p:sp>
        <p:sp>
          <p:nvSpPr>
            <p:cNvPr id="58610" name="Text Box 24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生態工程</a:t>
              </a:r>
            </a:p>
          </p:txBody>
        </p:sp>
      </p:grpSp>
      <p:grpSp>
        <p:nvGrpSpPr>
          <p:cNvPr id="58466" name="Group 246"/>
          <p:cNvGrpSpPr>
            <a:grpSpLocks/>
          </p:cNvGrpSpPr>
          <p:nvPr/>
        </p:nvGrpSpPr>
        <p:grpSpPr bwMode="auto">
          <a:xfrm>
            <a:off x="5368925" y="5953125"/>
            <a:ext cx="647700" cy="323850"/>
            <a:chOff x="1264" y="292"/>
            <a:chExt cx="487" cy="227"/>
          </a:xfrm>
        </p:grpSpPr>
        <p:sp>
          <p:nvSpPr>
            <p:cNvPr id="58603" name="Rectangle 247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04" name="Line 248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05" name="Text Box 249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58606" name="Text Box 250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工程契約</a:t>
              </a:r>
            </a:p>
          </p:txBody>
        </p:sp>
      </p:grpSp>
      <p:grpSp>
        <p:nvGrpSpPr>
          <p:cNvPr id="58467" name="Group 251"/>
          <p:cNvGrpSpPr>
            <a:grpSpLocks/>
          </p:cNvGrpSpPr>
          <p:nvPr/>
        </p:nvGrpSpPr>
        <p:grpSpPr bwMode="auto">
          <a:xfrm>
            <a:off x="5330825" y="609600"/>
            <a:ext cx="647700" cy="323850"/>
            <a:chOff x="1264" y="292"/>
            <a:chExt cx="487" cy="227"/>
          </a:xfrm>
        </p:grpSpPr>
        <p:sp>
          <p:nvSpPr>
            <p:cNvPr id="58599" name="Rectangle 25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600" name="Line 25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601" name="Text Box 25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58602" name="Text Box 25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風工程</a:t>
              </a:r>
            </a:p>
          </p:txBody>
        </p:sp>
      </p:grpSp>
      <p:grpSp>
        <p:nvGrpSpPr>
          <p:cNvPr id="58468" name="Group 256"/>
          <p:cNvGrpSpPr>
            <a:grpSpLocks/>
          </p:cNvGrpSpPr>
          <p:nvPr/>
        </p:nvGrpSpPr>
        <p:grpSpPr bwMode="auto">
          <a:xfrm>
            <a:off x="6048375" y="2000250"/>
            <a:ext cx="647700" cy="323850"/>
            <a:chOff x="3810" y="1260"/>
            <a:chExt cx="408" cy="204"/>
          </a:xfrm>
        </p:grpSpPr>
        <p:sp>
          <p:nvSpPr>
            <p:cNvPr id="58595" name="Rectangle 257"/>
            <p:cNvSpPr>
              <a:spLocks noChangeArrowheads="1"/>
            </p:cNvSpPr>
            <p:nvPr/>
          </p:nvSpPr>
          <p:spPr bwMode="auto">
            <a:xfrm>
              <a:off x="3810" y="1260"/>
              <a:ext cx="406" cy="20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27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596" name="Line 258"/>
            <p:cNvSpPr>
              <a:spLocks noChangeShapeType="1"/>
            </p:cNvSpPr>
            <p:nvPr/>
          </p:nvSpPr>
          <p:spPr bwMode="auto">
            <a:xfrm>
              <a:off x="3810" y="1335"/>
              <a:ext cx="40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597" name="Text Box 259"/>
            <p:cNvSpPr txBox="1">
              <a:spLocks noChangeArrowheads="1"/>
            </p:cNvSpPr>
            <p:nvPr/>
          </p:nvSpPr>
          <p:spPr bwMode="auto">
            <a:xfrm>
              <a:off x="3880" y="1267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58598" name="Text Box 260"/>
            <p:cNvSpPr txBox="1">
              <a:spLocks noChangeArrowheads="1"/>
            </p:cNvSpPr>
            <p:nvPr/>
          </p:nvSpPr>
          <p:spPr bwMode="auto">
            <a:xfrm>
              <a:off x="3839" y="1356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鋼結構設計</a:t>
              </a:r>
            </a:p>
          </p:txBody>
        </p:sp>
      </p:grpSp>
      <p:sp>
        <p:nvSpPr>
          <p:cNvPr id="58469" name="Line 261"/>
          <p:cNvSpPr>
            <a:spLocks noChangeShapeType="1"/>
          </p:cNvSpPr>
          <p:nvPr/>
        </p:nvSpPr>
        <p:spPr bwMode="auto">
          <a:xfrm>
            <a:off x="5245100" y="2527300"/>
            <a:ext cx="63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70" name="Line 262"/>
          <p:cNvSpPr>
            <a:spLocks noChangeShapeType="1"/>
          </p:cNvSpPr>
          <p:nvPr/>
        </p:nvSpPr>
        <p:spPr bwMode="auto">
          <a:xfrm flipV="1">
            <a:off x="5308600" y="2216150"/>
            <a:ext cx="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71" name="Line 263"/>
          <p:cNvSpPr>
            <a:spLocks noChangeShapeType="1"/>
          </p:cNvSpPr>
          <p:nvPr/>
        </p:nvSpPr>
        <p:spPr bwMode="auto">
          <a:xfrm>
            <a:off x="5314950" y="2216150"/>
            <a:ext cx="723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72" name="Group 264"/>
          <p:cNvGrpSpPr>
            <a:grpSpLocks/>
          </p:cNvGrpSpPr>
          <p:nvPr/>
        </p:nvGrpSpPr>
        <p:grpSpPr bwMode="auto">
          <a:xfrm>
            <a:off x="4605338" y="5549900"/>
            <a:ext cx="647700" cy="323850"/>
            <a:chOff x="1264" y="292"/>
            <a:chExt cx="487" cy="227"/>
          </a:xfrm>
        </p:grpSpPr>
        <p:sp>
          <p:nvSpPr>
            <p:cNvPr id="58591" name="Rectangle 26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592" name="Line 26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593" name="Text Box 26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58594" name="Text Box 26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海洋工程學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58473" name="Line 269"/>
          <p:cNvSpPr>
            <a:spLocks noChangeShapeType="1"/>
          </p:cNvSpPr>
          <p:nvPr/>
        </p:nvSpPr>
        <p:spPr bwMode="auto">
          <a:xfrm>
            <a:off x="4356100" y="571500"/>
            <a:ext cx="107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74" name="Line 270"/>
          <p:cNvSpPr>
            <a:spLocks noChangeShapeType="1"/>
          </p:cNvSpPr>
          <p:nvPr/>
        </p:nvSpPr>
        <p:spPr bwMode="auto">
          <a:xfrm>
            <a:off x="4451350" y="571500"/>
            <a:ext cx="0" cy="5168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75" name="Line 271"/>
          <p:cNvSpPr>
            <a:spLocks noChangeShapeType="1"/>
          </p:cNvSpPr>
          <p:nvPr/>
        </p:nvSpPr>
        <p:spPr bwMode="auto">
          <a:xfrm>
            <a:off x="4457700" y="5740400"/>
            <a:ext cx="146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76" name="Group 272"/>
          <p:cNvGrpSpPr>
            <a:grpSpLocks/>
          </p:cNvGrpSpPr>
          <p:nvPr/>
        </p:nvGrpSpPr>
        <p:grpSpPr bwMode="auto">
          <a:xfrm>
            <a:off x="6048375" y="609600"/>
            <a:ext cx="647700" cy="323850"/>
            <a:chOff x="1264" y="292"/>
            <a:chExt cx="487" cy="227"/>
          </a:xfrm>
        </p:grpSpPr>
        <p:sp>
          <p:nvSpPr>
            <p:cNvPr id="58587" name="Rectangle 27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588" name="Line 27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589" name="Text Box 27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3S(2,2)</a:t>
              </a:r>
            </a:p>
          </p:txBody>
        </p:sp>
        <p:sp>
          <p:nvSpPr>
            <p:cNvPr id="58590" name="Text Box 27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專題研究</a:t>
              </a:r>
            </a:p>
          </p:txBody>
        </p:sp>
      </p:grpSp>
      <p:grpSp>
        <p:nvGrpSpPr>
          <p:cNvPr id="58477" name="Group 277"/>
          <p:cNvGrpSpPr>
            <a:grpSpLocks/>
          </p:cNvGrpSpPr>
          <p:nvPr/>
        </p:nvGrpSpPr>
        <p:grpSpPr bwMode="auto">
          <a:xfrm>
            <a:off x="5305425" y="2860675"/>
            <a:ext cx="647700" cy="323850"/>
            <a:chOff x="1264" y="292"/>
            <a:chExt cx="487" cy="227"/>
          </a:xfrm>
        </p:grpSpPr>
        <p:sp>
          <p:nvSpPr>
            <p:cNvPr id="58583" name="Rectangle 27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584" name="Line 27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585" name="Text Box 28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58586" name="Text Box 28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集水區經營</a:t>
              </a:r>
            </a:p>
          </p:txBody>
        </p:sp>
      </p:grpSp>
      <p:grpSp>
        <p:nvGrpSpPr>
          <p:cNvPr id="58478" name="Group 282"/>
          <p:cNvGrpSpPr>
            <a:grpSpLocks/>
          </p:cNvGrpSpPr>
          <p:nvPr/>
        </p:nvGrpSpPr>
        <p:grpSpPr bwMode="auto">
          <a:xfrm>
            <a:off x="5362575" y="5540375"/>
            <a:ext cx="647700" cy="323850"/>
            <a:chOff x="1264" y="292"/>
            <a:chExt cx="487" cy="227"/>
          </a:xfrm>
        </p:grpSpPr>
        <p:sp>
          <p:nvSpPr>
            <p:cNvPr id="58579" name="Rectangle 283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580" name="Line 284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581" name="Text Box 285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3S(0,3)</a:t>
              </a:r>
            </a:p>
          </p:txBody>
        </p:sp>
        <p:sp>
          <p:nvSpPr>
            <p:cNvPr id="58582" name="Text Box 286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港灣設計實例</a:t>
              </a:r>
            </a:p>
          </p:txBody>
        </p:sp>
      </p:grpSp>
      <p:grpSp>
        <p:nvGrpSpPr>
          <p:cNvPr id="58479" name="Group 287"/>
          <p:cNvGrpSpPr>
            <a:grpSpLocks/>
          </p:cNvGrpSpPr>
          <p:nvPr/>
        </p:nvGrpSpPr>
        <p:grpSpPr bwMode="auto">
          <a:xfrm>
            <a:off x="6784975" y="2873375"/>
            <a:ext cx="647700" cy="323850"/>
            <a:chOff x="1264" y="292"/>
            <a:chExt cx="487" cy="227"/>
          </a:xfrm>
        </p:grpSpPr>
        <p:sp>
          <p:nvSpPr>
            <p:cNvPr id="58575" name="Rectangle 28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576" name="Line 28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577" name="Text Box 29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4S(3,0)</a:t>
              </a:r>
            </a:p>
          </p:txBody>
        </p:sp>
        <p:sp>
          <p:nvSpPr>
            <p:cNvPr id="58578" name="Text Box 29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水資源工程</a:t>
              </a:r>
            </a:p>
          </p:txBody>
        </p:sp>
      </p:grpSp>
      <p:grpSp>
        <p:nvGrpSpPr>
          <p:cNvPr id="58480" name="Group 292"/>
          <p:cNvGrpSpPr>
            <a:grpSpLocks/>
          </p:cNvGrpSpPr>
          <p:nvPr/>
        </p:nvGrpSpPr>
        <p:grpSpPr bwMode="auto">
          <a:xfrm>
            <a:off x="6794500" y="5210175"/>
            <a:ext cx="647700" cy="323850"/>
            <a:chOff x="648" y="196"/>
            <a:chExt cx="487" cy="219"/>
          </a:xfrm>
        </p:grpSpPr>
        <p:sp>
          <p:nvSpPr>
            <p:cNvPr id="58571" name="Rectangle 293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8572" name="Line 294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8573" name="Text Box 295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4S(2,0)</a:t>
              </a:r>
            </a:p>
          </p:txBody>
        </p:sp>
        <p:sp>
          <p:nvSpPr>
            <p:cNvPr id="58574" name="Text Box 296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海岸保護與規劃</a:t>
              </a:r>
            </a:p>
          </p:txBody>
        </p:sp>
      </p:grpSp>
      <p:sp>
        <p:nvSpPr>
          <p:cNvPr id="58481" name="Line 297"/>
          <p:cNvSpPr>
            <a:spLocks noChangeShapeType="1"/>
          </p:cNvSpPr>
          <p:nvPr/>
        </p:nvSpPr>
        <p:spPr bwMode="auto">
          <a:xfrm>
            <a:off x="6013450" y="5365750"/>
            <a:ext cx="781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82" name="Group 298"/>
          <p:cNvGrpSpPr>
            <a:grpSpLocks/>
          </p:cNvGrpSpPr>
          <p:nvPr/>
        </p:nvGrpSpPr>
        <p:grpSpPr bwMode="auto">
          <a:xfrm>
            <a:off x="6791325" y="1638300"/>
            <a:ext cx="647700" cy="323850"/>
            <a:chOff x="1264" y="292"/>
            <a:chExt cx="487" cy="227"/>
          </a:xfrm>
        </p:grpSpPr>
        <p:sp>
          <p:nvSpPr>
            <p:cNvPr id="58567" name="Rectangle 299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568" name="Line 300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569" name="Text Box 301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4S(3,0)</a:t>
              </a:r>
            </a:p>
          </p:txBody>
        </p:sp>
        <p:sp>
          <p:nvSpPr>
            <p:cNvPr id="58570" name="Text Box 302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結構矩陣分析</a:t>
              </a:r>
            </a:p>
          </p:txBody>
        </p:sp>
      </p:grpSp>
      <p:grpSp>
        <p:nvGrpSpPr>
          <p:cNvPr id="58483" name="Group 303"/>
          <p:cNvGrpSpPr>
            <a:grpSpLocks/>
          </p:cNvGrpSpPr>
          <p:nvPr/>
        </p:nvGrpSpPr>
        <p:grpSpPr bwMode="auto">
          <a:xfrm>
            <a:off x="1768475" y="2168525"/>
            <a:ext cx="647700" cy="323850"/>
            <a:chOff x="1264" y="292"/>
            <a:chExt cx="487" cy="227"/>
          </a:xfrm>
        </p:grpSpPr>
        <p:sp>
          <p:nvSpPr>
            <p:cNvPr id="58563" name="Rectangle 304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564" name="Line 305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565" name="Text Box 306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1R(0,3)</a:t>
              </a:r>
            </a:p>
          </p:txBody>
        </p:sp>
        <p:sp>
          <p:nvSpPr>
            <p:cNvPr id="58566" name="Text Box 307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靜力學</a:t>
              </a:r>
            </a:p>
          </p:txBody>
        </p:sp>
      </p:grpSp>
      <p:sp>
        <p:nvSpPr>
          <p:cNvPr id="58484" name="Line 308"/>
          <p:cNvSpPr>
            <a:spLocks noChangeShapeType="1"/>
          </p:cNvSpPr>
          <p:nvPr/>
        </p:nvSpPr>
        <p:spPr bwMode="auto">
          <a:xfrm>
            <a:off x="5251450" y="2470150"/>
            <a:ext cx="381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85" name="Line 309"/>
          <p:cNvSpPr>
            <a:spLocks noChangeShapeType="1"/>
          </p:cNvSpPr>
          <p:nvPr/>
        </p:nvSpPr>
        <p:spPr bwMode="auto">
          <a:xfrm flipV="1">
            <a:off x="5289550" y="1828800"/>
            <a:ext cx="0" cy="647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86" name="Line 310"/>
          <p:cNvSpPr>
            <a:spLocks noChangeShapeType="1"/>
          </p:cNvSpPr>
          <p:nvPr/>
        </p:nvSpPr>
        <p:spPr bwMode="auto">
          <a:xfrm>
            <a:off x="5289550" y="1835150"/>
            <a:ext cx="1504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87" name="Group 311"/>
          <p:cNvGrpSpPr>
            <a:grpSpLocks/>
          </p:cNvGrpSpPr>
          <p:nvPr/>
        </p:nvGrpSpPr>
        <p:grpSpPr bwMode="auto">
          <a:xfrm>
            <a:off x="6802438" y="4838700"/>
            <a:ext cx="647700" cy="323850"/>
            <a:chOff x="1264" y="292"/>
            <a:chExt cx="487" cy="227"/>
          </a:xfrm>
        </p:grpSpPr>
        <p:sp>
          <p:nvSpPr>
            <p:cNvPr id="58559" name="Rectangle 312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560" name="Line 313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561" name="Text Box 314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4S(2,0)</a:t>
              </a:r>
            </a:p>
          </p:txBody>
        </p:sp>
        <p:sp>
          <p:nvSpPr>
            <p:cNvPr id="58562" name="Text Box 315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港灣工程規劃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58488" name="Line 316"/>
          <p:cNvSpPr>
            <a:spLocks noChangeShapeType="1"/>
          </p:cNvSpPr>
          <p:nvPr/>
        </p:nvSpPr>
        <p:spPr bwMode="auto">
          <a:xfrm>
            <a:off x="5994400" y="5022850"/>
            <a:ext cx="8001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89" name="Group 317"/>
          <p:cNvGrpSpPr>
            <a:grpSpLocks/>
          </p:cNvGrpSpPr>
          <p:nvPr/>
        </p:nvGrpSpPr>
        <p:grpSpPr bwMode="auto">
          <a:xfrm>
            <a:off x="6789738" y="5568950"/>
            <a:ext cx="647700" cy="323850"/>
            <a:chOff x="1264" y="292"/>
            <a:chExt cx="487" cy="227"/>
          </a:xfrm>
        </p:grpSpPr>
        <p:sp>
          <p:nvSpPr>
            <p:cNvPr id="58555" name="Rectangle 318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556" name="Line 319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557" name="Text Box 320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4S(2,0)</a:t>
              </a:r>
            </a:p>
          </p:txBody>
        </p:sp>
        <p:sp>
          <p:nvSpPr>
            <p:cNvPr id="58558" name="Text Box 321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700">
                  <a:ea typeface="華康中圓體" pitchFamily="49" charset="-120"/>
                </a:rPr>
                <a:t>漁港工程</a:t>
              </a:r>
              <a:endParaRPr lang="zh-TW" altLang="en-US" sz="700">
                <a:ea typeface="華康中圓體" pitchFamily="49" charset="-120"/>
              </a:endParaRPr>
            </a:p>
          </p:txBody>
        </p:sp>
      </p:grpSp>
      <p:sp>
        <p:nvSpPr>
          <p:cNvPr id="58490" name="Line 322"/>
          <p:cNvSpPr>
            <a:spLocks noChangeShapeType="1"/>
          </p:cNvSpPr>
          <p:nvPr/>
        </p:nvSpPr>
        <p:spPr bwMode="auto">
          <a:xfrm>
            <a:off x="6013450" y="5073650"/>
            <a:ext cx="4445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91" name="Line 323"/>
          <p:cNvSpPr>
            <a:spLocks noChangeShapeType="1"/>
          </p:cNvSpPr>
          <p:nvPr/>
        </p:nvSpPr>
        <p:spPr bwMode="auto">
          <a:xfrm>
            <a:off x="6457950" y="5073650"/>
            <a:ext cx="0" cy="584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92" name="Line 324"/>
          <p:cNvSpPr>
            <a:spLocks noChangeShapeType="1"/>
          </p:cNvSpPr>
          <p:nvPr/>
        </p:nvSpPr>
        <p:spPr bwMode="auto">
          <a:xfrm>
            <a:off x="6457950" y="5657850"/>
            <a:ext cx="3238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93" name="Line 325"/>
          <p:cNvSpPr>
            <a:spLocks noChangeShapeType="1"/>
          </p:cNvSpPr>
          <p:nvPr/>
        </p:nvSpPr>
        <p:spPr bwMode="auto">
          <a:xfrm>
            <a:off x="6000750" y="5416550"/>
            <a:ext cx="3746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94" name="Line 326"/>
          <p:cNvSpPr>
            <a:spLocks noChangeShapeType="1"/>
          </p:cNvSpPr>
          <p:nvPr/>
        </p:nvSpPr>
        <p:spPr bwMode="auto">
          <a:xfrm>
            <a:off x="6381750" y="5416550"/>
            <a:ext cx="0" cy="2921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495" name="Line 327"/>
          <p:cNvSpPr>
            <a:spLocks noChangeShapeType="1"/>
          </p:cNvSpPr>
          <p:nvPr/>
        </p:nvSpPr>
        <p:spPr bwMode="auto">
          <a:xfrm>
            <a:off x="6375400" y="5708650"/>
            <a:ext cx="4127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96" name="Group 328"/>
          <p:cNvGrpSpPr>
            <a:grpSpLocks/>
          </p:cNvGrpSpPr>
          <p:nvPr/>
        </p:nvGrpSpPr>
        <p:grpSpPr bwMode="auto">
          <a:xfrm>
            <a:off x="6772275" y="4010025"/>
            <a:ext cx="647700" cy="323850"/>
            <a:chOff x="1264" y="292"/>
            <a:chExt cx="487" cy="227"/>
          </a:xfrm>
        </p:grpSpPr>
        <p:sp>
          <p:nvSpPr>
            <p:cNvPr id="58551" name="Rectangle 329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552" name="Line 330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553" name="Text Box 331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4S(0,3)</a:t>
              </a:r>
            </a:p>
          </p:txBody>
        </p:sp>
        <p:sp>
          <p:nvSpPr>
            <p:cNvPr id="58554" name="Text Box 332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地下水與滲流</a:t>
              </a:r>
            </a:p>
          </p:txBody>
        </p:sp>
      </p:grpSp>
      <p:sp>
        <p:nvSpPr>
          <p:cNvPr id="58497" name="Line 333"/>
          <p:cNvSpPr>
            <a:spLocks noChangeShapeType="1"/>
          </p:cNvSpPr>
          <p:nvPr/>
        </p:nvSpPr>
        <p:spPr bwMode="auto">
          <a:xfrm>
            <a:off x="5276850" y="4165600"/>
            <a:ext cx="14922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498" name="Group 334"/>
          <p:cNvGrpSpPr>
            <a:grpSpLocks/>
          </p:cNvGrpSpPr>
          <p:nvPr/>
        </p:nvGrpSpPr>
        <p:grpSpPr bwMode="auto">
          <a:xfrm>
            <a:off x="6791325" y="2343150"/>
            <a:ext cx="647700" cy="323850"/>
            <a:chOff x="1264" y="292"/>
            <a:chExt cx="487" cy="227"/>
          </a:xfrm>
        </p:grpSpPr>
        <p:sp>
          <p:nvSpPr>
            <p:cNvPr id="58547" name="Rectangle 33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548" name="Line 33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549" name="Text Box 33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4S(0,2)</a:t>
              </a:r>
            </a:p>
          </p:txBody>
        </p:sp>
        <p:sp>
          <p:nvSpPr>
            <p:cNvPr id="58550" name="Text Box 33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振動學</a:t>
              </a:r>
            </a:p>
          </p:txBody>
        </p:sp>
      </p:grpSp>
      <p:sp>
        <p:nvSpPr>
          <p:cNvPr id="58499" name="Line 339"/>
          <p:cNvSpPr>
            <a:spLocks noChangeShapeType="1"/>
          </p:cNvSpPr>
          <p:nvPr/>
        </p:nvSpPr>
        <p:spPr bwMode="auto">
          <a:xfrm>
            <a:off x="3511550" y="508000"/>
            <a:ext cx="1587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500" name="Line 340"/>
          <p:cNvSpPr>
            <a:spLocks noChangeShapeType="1"/>
          </p:cNvSpPr>
          <p:nvPr/>
        </p:nvSpPr>
        <p:spPr bwMode="auto">
          <a:xfrm>
            <a:off x="3663950" y="501650"/>
            <a:ext cx="0" cy="9969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501" name="Line 341"/>
          <p:cNvSpPr>
            <a:spLocks noChangeShapeType="1"/>
          </p:cNvSpPr>
          <p:nvPr/>
        </p:nvSpPr>
        <p:spPr bwMode="auto">
          <a:xfrm>
            <a:off x="3657600" y="1498600"/>
            <a:ext cx="3048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502" name="Line 342"/>
          <p:cNvSpPr>
            <a:spLocks noChangeShapeType="1"/>
          </p:cNvSpPr>
          <p:nvPr/>
        </p:nvSpPr>
        <p:spPr bwMode="auto">
          <a:xfrm>
            <a:off x="6699250" y="1492250"/>
            <a:ext cx="0" cy="1066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503" name="Line 343"/>
          <p:cNvSpPr>
            <a:spLocks noChangeShapeType="1"/>
          </p:cNvSpPr>
          <p:nvPr/>
        </p:nvSpPr>
        <p:spPr bwMode="auto">
          <a:xfrm>
            <a:off x="6705600" y="2559050"/>
            <a:ext cx="88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504" name="Group 344"/>
          <p:cNvGrpSpPr>
            <a:grpSpLocks/>
          </p:cNvGrpSpPr>
          <p:nvPr/>
        </p:nvGrpSpPr>
        <p:grpSpPr bwMode="auto">
          <a:xfrm>
            <a:off x="6797675" y="444500"/>
            <a:ext cx="647700" cy="323850"/>
            <a:chOff x="1264" y="292"/>
            <a:chExt cx="487" cy="227"/>
          </a:xfrm>
        </p:grpSpPr>
        <p:sp>
          <p:nvSpPr>
            <p:cNvPr id="58543" name="Rectangle 345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544" name="Line 346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545" name="Text Box 347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4S(0,3)</a:t>
              </a:r>
            </a:p>
          </p:txBody>
        </p:sp>
        <p:sp>
          <p:nvSpPr>
            <p:cNvPr id="58546" name="Text Box 348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綠建築概論</a:t>
              </a:r>
            </a:p>
          </p:txBody>
        </p:sp>
      </p:grpSp>
      <p:grpSp>
        <p:nvGrpSpPr>
          <p:cNvPr id="58505" name="Group 349"/>
          <p:cNvGrpSpPr>
            <a:grpSpLocks/>
          </p:cNvGrpSpPr>
          <p:nvPr/>
        </p:nvGrpSpPr>
        <p:grpSpPr bwMode="auto">
          <a:xfrm>
            <a:off x="7708900" y="6397625"/>
            <a:ext cx="647700" cy="323850"/>
            <a:chOff x="648" y="196"/>
            <a:chExt cx="487" cy="219"/>
          </a:xfrm>
        </p:grpSpPr>
        <p:sp>
          <p:nvSpPr>
            <p:cNvPr id="58539" name="Rectangle 350"/>
            <p:cNvSpPr>
              <a:spLocks noChangeArrowheads="1"/>
            </p:cNvSpPr>
            <p:nvPr/>
          </p:nvSpPr>
          <p:spPr bwMode="auto">
            <a:xfrm>
              <a:off x="648" y="196"/>
              <a:ext cx="485" cy="219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8540" name="Line 351"/>
            <p:cNvSpPr>
              <a:spLocks noChangeShapeType="1"/>
            </p:cNvSpPr>
            <p:nvPr/>
          </p:nvSpPr>
          <p:spPr bwMode="auto">
            <a:xfrm>
              <a:off x="648" y="276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8541" name="Text Box 352"/>
            <p:cNvSpPr txBox="1">
              <a:spLocks noChangeArrowheads="1"/>
            </p:cNvSpPr>
            <p:nvPr/>
          </p:nvSpPr>
          <p:spPr bwMode="auto">
            <a:xfrm>
              <a:off x="732" y="204"/>
              <a:ext cx="317" cy="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4S(0,2)</a:t>
              </a:r>
            </a:p>
          </p:txBody>
        </p:sp>
        <p:sp>
          <p:nvSpPr>
            <p:cNvPr id="58542" name="Text Box 353"/>
            <p:cNvSpPr txBox="1">
              <a:spLocks noChangeArrowheads="1"/>
            </p:cNvSpPr>
            <p:nvPr/>
          </p:nvSpPr>
          <p:spPr bwMode="auto">
            <a:xfrm>
              <a:off x="683" y="284"/>
              <a:ext cx="405" cy="1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港埠運輸系統規劃</a:t>
              </a:r>
            </a:p>
          </p:txBody>
        </p:sp>
      </p:grpSp>
      <p:sp>
        <p:nvSpPr>
          <p:cNvPr id="58506" name="Line 354"/>
          <p:cNvSpPr>
            <a:spLocks noChangeShapeType="1"/>
          </p:cNvSpPr>
          <p:nvPr/>
        </p:nvSpPr>
        <p:spPr bwMode="auto">
          <a:xfrm>
            <a:off x="7448550" y="5016500"/>
            <a:ext cx="1460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507" name="Line 355"/>
          <p:cNvSpPr>
            <a:spLocks noChangeShapeType="1"/>
          </p:cNvSpPr>
          <p:nvPr/>
        </p:nvSpPr>
        <p:spPr bwMode="auto">
          <a:xfrm>
            <a:off x="7594600" y="5016500"/>
            <a:ext cx="0" cy="15827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508" name="Line 356"/>
          <p:cNvSpPr>
            <a:spLocks noChangeShapeType="1"/>
          </p:cNvSpPr>
          <p:nvPr/>
        </p:nvSpPr>
        <p:spPr bwMode="auto">
          <a:xfrm>
            <a:off x="7600950" y="6597650"/>
            <a:ext cx="107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509" name="Group 357"/>
          <p:cNvGrpSpPr>
            <a:grpSpLocks/>
          </p:cNvGrpSpPr>
          <p:nvPr/>
        </p:nvGrpSpPr>
        <p:grpSpPr bwMode="auto">
          <a:xfrm>
            <a:off x="5368925" y="4397375"/>
            <a:ext cx="647700" cy="323850"/>
            <a:chOff x="3382" y="2770"/>
            <a:chExt cx="408" cy="204"/>
          </a:xfrm>
        </p:grpSpPr>
        <p:sp>
          <p:nvSpPr>
            <p:cNvPr id="58535" name="Rectangle 358"/>
            <p:cNvSpPr>
              <a:spLocks noChangeArrowheads="1"/>
            </p:cNvSpPr>
            <p:nvPr/>
          </p:nvSpPr>
          <p:spPr bwMode="auto">
            <a:xfrm>
              <a:off x="3382" y="2770"/>
              <a:ext cx="406" cy="20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27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536" name="Line 359"/>
            <p:cNvSpPr>
              <a:spLocks noChangeShapeType="1"/>
            </p:cNvSpPr>
            <p:nvPr/>
          </p:nvSpPr>
          <p:spPr bwMode="auto">
            <a:xfrm>
              <a:off x="3382" y="2845"/>
              <a:ext cx="40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537" name="Text Box 360"/>
            <p:cNvSpPr txBox="1">
              <a:spLocks noChangeArrowheads="1"/>
            </p:cNvSpPr>
            <p:nvPr/>
          </p:nvSpPr>
          <p:spPr bwMode="auto">
            <a:xfrm>
              <a:off x="3452" y="2777"/>
              <a:ext cx="266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3S(0,2)</a:t>
              </a:r>
            </a:p>
          </p:txBody>
        </p:sp>
        <p:sp>
          <p:nvSpPr>
            <p:cNvPr id="58538" name="Text Box 361"/>
            <p:cNvSpPr txBox="1">
              <a:spLocks noChangeArrowheads="1"/>
            </p:cNvSpPr>
            <p:nvPr/>
          </p:nvSpPr>
          <p:spPr bwMode="auto">
            <a:xfrm>
              <a:off x="3411" y="2866"/>
              <a:ext cx="340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工程地質</a:t>
              </a:r>
            </a:p>
          </p:txBody>
        </p:sp>
      </p:grpSp>
      <p:sp>
        <p:nvSpPr>
          <p:cNvPr id="58510" name="Line 362"/>
          <p:cNvSpPr>
            <a:spLocks noChangeShapeType="1"/>
          </p:cNvSpPr>
          <p:nvPr/>
        </p:nvSpPr>
        <p:spPr bwMode="auto">
          <a:xfrm>
            <a:off x="1746250" y="730250"/>
            <a:ext cx="0" cy="476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8511" name="Group 363"/>
          <p:cNvGrpSpPr>
            <a:grpSpLocks/>
          </p:cNvGrpSpPr>
          <p:nvPr/>
        </p:nvGrpSpPr>
        <p:grpSpPr bwMode="auto">
          <a:xfrm>
            <a:off x="2105025" y="419100"/>
            <a:ext cx="647700" cy="323850"/>
            <a:chOff x="1264" y="292"/>
            <a:chExt cx="487" cy="227"/>
          </a:xfrm>
        </p:grpSpPr>
        <p:sp>
          <p:nvSpPr>
            <p:cNvPr id="58531" name="Rectangle 364"/>
            <p:cNvSpPr>
              <a:spLocks noChangeArrowheads="1"/>
            </p:cNvSpPr>
            <p:nvPr/>
          </p:nvSpPr>
          <p:spPr bwMode="auto">
            <a:xfrm>
              <a:off x="1264" y="292"/>
              <a:ext cx="485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532" name="Line 365"/>
            <p:cNvSpPr>
              <a:spLocks noChangeShapeType="1"/>
            </p:cNvSpPr>
            <p:nvPr/>
          </p:nvSpPr>
          <p:spPr bwMode="auto">
            <a:xfrm>
              <a:off x="1264" y="375"/>
              <a:ext cx="48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533" name="Text Box 366"/>
            <p:cNvSpPr txBox="1">
              <a:spLocks noChangeArrowheads="1"/>
            </p:cNvSpPr>
            <p:nvPr/>
          </p:nvSpPr>
          <p:spPr bwMode="auto">
            <a:xfrm>
              <a:off x="1348" y="300"/>
              <a:ext cx="317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700"/>
                <a:t>1S(2,0)</a:t>
              </a:r>
            </a:p>
          </p:txBody>
        </p:sp>
        <p:sp>
          <p:nvSpPr>
            <p:cNvPr id="58534" name="Text Box 367"/>
            <p:cNvSpPr txBox="1">
              <a:spLocks noChangeArrowheads="1"/>
            </p:cNvSpPr>
            <p:nvPr/>
          </p:nvSpPr>
          <p:spPr bwMode="auto">
            <a:xfrm>
              <a:off x="1299" y="399"/>
              <a:ext cx="405" cy="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700">
                  <a:ea typeface="華康中圓體" pitchFamily="49" charset="-120"/>
                </a:rPr>
                <a:t>福傳程式語言</a:t>
              </a:r>
            </a:p>
          </p:txBody>
        </p:sp>
      </p:grpSp>
      <p:pic>
        <p:nvPicPr>
          <p:cNvPr id="58512" name="Picture 368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23177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13" name="Picture 369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19367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14" name="Picture 370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9433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15" name="Picture 371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43370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16" name="Picture 372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43434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17" name="Picture 373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5621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18" name="Picture 374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588645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19" name="Picture 375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7366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20" name="Picture 376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5621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21" name="Picture 377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23749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522" name="AutoShape 378"/>
          <p:cNvSpPr>
            <a:spLocks noChangeArrowheads="1"/>
          </p:cNvSpPr>
          <p:nvPr/>
        </p:nvSpPr>
        <p:spPr bwMode="auto">
          <a:xfrm>
            <a:off x="822325" y="3314700"/>
            <a:ext cx="1857375" cy="32797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523" name="Text Box 379"/>
          <p:cNvSpPr txBox="1">
            <a:spLocks noChangeArrowheads="1"/>
          </p:cNvSpPr>
          <p:nvPr/>
        </p:nvSpPr>
        <p:spPr bwMode="auto">
          <a:xfrm>
            <a:off x="889000" y="3514725"/>
            <a:ext cx="19526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應達學分：</a:t>
            </a:r>
            <a:r>
              <a:rPr lang="en-US" altLang="zh-TW" sz="1400">
                <a:ea typeface="華康中圓體" pitchFamily="49" charset="-120"/>
              </a:rPr>
              <a:t>20 (7</a:t>
            </a:r>
            <a:r>
              <a:rPr lang="zh-TW" altLang="en-US" sz="1400">
                <a:ea typeface="華康中圓體" pitchFamily="49" charset="-120"/>
              </a:rPr>
              <a:t>科</a:t>
            </a:r>
            <a:r>
              <a:rPr lang="en-US" altLang="zh-TW" sz="1400">
                <a:ea typeface="華康中圓體" pitchFamily="49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SzPct val="80000"/>
              <a:buFont typeface="華康墨字體" pitchFamily="81" charset="-120"/>
              <a:buNone/>
            </a:pPr>
            <a:r>
              <a:rPr lang="zh-TW" altLang="en-US" sz="1400">
                <a:ea typeface="華康中圓體" pitchFamily="49" charset="-120"/>
              </a:rPr>
              <a:t>本系可修習學分：</a:t>
            </a:r>
            <a:r>
              <a:rPr lang="en-US" altLang="zh-TW" sz="1400">
                <a:ea typeface="華康中圓體" pitchFamily="49" charset="-120"/>
              </a:rPr>
              <a:t>31</a:t>
            </a:r>
          </a:p>
        </p:txBody>
      </p:sp>
      <p:sp>
        <p:nvSpPr>
          <p:cNvPr id="58524" name="Rectangle 380"/>
          <p:cNvSpPr>
            <a:spLocks noChangeArrowheads="1"/>
          </p:cNvSpPr>
          <p:nvPr/>
        </p:nvSpPr>
        <p:spPr bwMode="auto">
          <a:xfrm>
            <a:off x="920750" y="4025900"/>
            <a:ext cx="406400" cy="1333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525" name="Text Box 381"/>
          <p:cNvSpPr txBox="1">
            <a:spLocks noChangeArrowheads="1"/>
          </p:cNvSpPr>
          <p:nvPr/>
        </p:nvSpPr>
        <p:spPr bwMode="auto">
          <a:xfrm>
            <a:off x="1377950" y="400685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應考資格需修習科目</a:t>
            </a:r>
          </a:p>
        </p:txBody>
      </p:sp>
      <p:sp>
        <p:nvSpPr>
          <p:cNvPr id="58526" name="Rectangle 382"/>
          <p:cNvSpPr>
            <a:spLocks noChangeArrowheads="1"/>
          </p:cNvSpPr>
          <p:nvPr/>
        </p:nvSpPr>
        <p:spPr bwMode="auto">
          <a:xfrm>
            <a:off x="927100" y="4222750"/>
            <a:ext cx="406400" cy="133350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527" name="Text Box 383"/>
          <p:cNvSpPr txBox="1">
            <a:spLocks noChangeArrowheads="1"/>
          </p:cNvSpPr>
          <p:nvPr/>
        </p:nvSpPr>
        <p:spPr bwMode="auto">
          <a:xfrm>
            <a:off x="1384300" y="420370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應考資格必修習科目</a:t>
            </a:r>
          </a:p>
        </p:txBody>
      </p:sp>
      <p:sp>
        <p:nvSpPr>
          <p:cNvPr id="58528" name="Text Box 384"/>
          <p:cNvSpPr txBox="1">
            <a:spLocks noChangeArrowheads="1"/>
          </p:cNvSpPr>
          <p:nvPr/>
        </p:nvSpPr>
        <p:spPr bwMode="auto">
          <a:xfrm>
            <a:off x="1384300" y="4419600"/>
            <a:ext cx="1174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000">
                <a:ea typeface="華康中圓體" pitchFamily="49" charset="-120"/>
              </a:rPr>
              <a:t>考試科目</a:t>
            </a:r>
          </a:p>
        </p:txBody>
      </p:sp>
      <p:pic>
        <p:nvPicPr>
          <p:cNvPr id="58529" name="Picture 385" descr="j0434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4419600"/>
            <a:ext cx="1778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530" name="Text Box 386"/>
          <p:cNvSpPr txBox="1">
            <a:spLocks noChangeArrowheads="1"/>
          </p:cNvSpPr>
          <p:nvPr/>
        </p:nvSpPr>
        <p:spPr bwMode="auto">
          <a:xfrm>
            <a:off x="971550" y="4572000"/>
            <a:ext cx="15748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kumimoji="1"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1.</a:t>
            </a:r>
            <a:r>
              <a:rPr lang="zh-TW" altLang="en-US" sz="1000">
                <a:ea typeface="華康中圓體" pitchFamily="49" charset="-120"/>
              </a:rPr>
              <a:t>結構設計</a:t>
            </a:r>
            <a:r>
              <a:rPr lang="en-US" altLang="zh-TW" sz="1000">
                <a:ea typeface="華康中圓體" pitchFamily="49" charset="-120"/>
              </a:rPr>
              <a:t>(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鋼筋混凝土	設計</a:t>
            </a:r>
            <a:r>
              <a:rPr lang="zh-TW" altLang="en-US" sz="1000">
                <a:ea typeface="華康中圓體" pitchFamily="49" charset="-120"/>
              </a:rPr>
              <a:t>與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鋼結構設計</a:t>
            </a:r>
            <a:r>
              <a:rPr lang="en-US" altLang="zh-TW" sz="1000">
                <a:ea typeface="華康中圓體" pitchFamily="49" charset="-12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2.</a:t>
            </a:r>
            <a:r>
              <a:rPr lang="zh-TW" altLang="en-US" sz="1000">
                <a:ea typeface="華康中圓體" pitchFamily="49" charset="-120"/>
              </a:rPr>
              <a:t>大地工程學</a:t>
            </a:r>
            <a:r>
              <a:rPr lang="en-US" altLang="zh-TW" sz="1000">
                <a:ea typeface="華康中圓體" pitchFamily="49" charset="-120"/>
              </a:rPr>
              <a:t>(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土壤力	學</a:t>
            </a:r>
            <a:r>
              <a:rPr lang="zh-TW" altLang="en-US" sz="1000">
                <a:ea typeface="華康中圓體" pitchFamily="49" charset="-120"/>
              </a:rPr>
              <a:t>、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基礎工程</a:t>
            </a:r>
            <a:r>
              <a:rPr lang="zh-TW" altLang="en-US" sz="1000">
                <a:ea typeface="華康中圓體" pitchFamily="49" charset="-120"/>
              </a:rPr>
              <a:t>與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工程地	質</a:t>
            </a:r>
            <a:r>
              <a:rPr lang="en-US" altLang="zh-TW" sz="1000">
                <a:ea typeface="華康中圓體" pitchFamily="49" charset="-12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3.</a:t>
            </a:r>
            <a:r>
              <a:rPr lang="zh-TW" altLang="en-US" sz="1000">
                <a:ea typeface="華康中圓體" pitchFamily="49" charset="-120"/>
              </a:rPr>
              <a:t>施工法</a:t>
            </a:r>
            <a:r>
              <a:rPr lang="en-US" altLang="zh-TW" sz="1000">
                <a:ea typeface="華康中圓體" pitchFamily="49" charset="-120"/>
              </a:rPr>
              <a:t>(</a:t>
            </a:r>
            <a:r>
              <a:rPr lang="zh-TW" altLang="en-US" sz="1000">
                <a:ea typeface="華康中圓體" pitchFamily="49" charset="-120"/>
              </a:rPr>
              <a:t>土木、建築施	工法與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工程材料</a:t>
            </a:r>
            <a:r>
              <a:rPr lang="en-US" altLang="zh-TW" sz="1000">
                <a:ea typeface="華康中圓體" pitchFamily="49" charset="-12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4.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營建管理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5.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工程測量</a:t>
            </a:r>
            <a:r>
              <a:rPr lang="en-US" altLang="zh-TW" sz="1000">
                <a:ea typeface="華康中圓體" pitchFamily="49" charset="-120"/>
              </a:rPr>
              <a:t>(</a:t>
            </a:r>
            <a:r>
              <a:rPr lang="zh-TW" altLang="en-US" sz="1000">
                <a:ea typeface="華康中圓體" pitchFamily="49" charset="-120"/>
              </a:rPr>
              <a:t>平面測量與	施工測量</a:t>
            </a:r>
            <a:r>
              <a:rPr lang="en-US" altLang="zh-TW" sz="1000">
                <a:ea typeface="華康中圓體" pitchFamily="49" charset="-120"/>
              </a:rPr>
              <a:t>)</a:t>
            </a:r>
            <a:endParaRPr lang="en-US" altLang="zh-TW" sz="1000">
              <a:solidFill>
                <a:srgbClr val="FF0066"/>
              </a:solidFill>
              <a:ea typeface="華康中圓體" pitchFamily="49" charset="-120"/>
            </a:endParaRP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000">
                <a:ea typeface="華康中圓體" pitchFamily="49" charset="-120"/>
              </a:rPr>
              <a:t>6.</a:t>
            </a:r>
            <a:r>
              <a:rPr lang="zh-TW" altLang="en-US" sz="1000">
                <a:solidFill>
                  <a:srgbClr val="FF0066"/>
                </a:solidFill>
                <a:ea typeface="華康中圓體" pitchFamily="49" charset="-120"/>
              </a:rPr>
              <a:t>結構分析</a:t>
            </a:r>
            <a:r>
              <a:rPr lang="en-US" altLang="zh-TW" sz="100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1000">
                <a:latin typeface="華康中圓體" pitchFamily="49" charset="-120"/>
                <a:ea typeface="華康中圓體" pitchFamily="49" charset="-120"/>
              </a:rPr>
              <a:t>材料力學與	結構學</a:t>
            </a:r>
            <a:r>
              <a:rPr lang="en-US" altLang="zh-TW" sz="1000">
                <a:latin typeface="華康中圓體" pitchFamily="49" charset="-120"/>
                <a:ea typeface="華康中圓體" pitchFamily="49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2343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RDqqfSBn57oHO3LqrDu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heme/theme1.xml><?xml version="1.0" encoding="utf-8"?>
<a:theme xmlns:a="http://schemas.openxmlformats.org/drawingml/2006/main" name="專案狀態報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4193</Words>
  <Application>Microsoft Office PowerPoint</Application>
  <PresentationFormat>如螢幕大小 (4:3)</PresentationFormat>
  <Paragraphs>1013</Paragraphs>
  <Slides>27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專案狀態報告</vt:lpstr>
      <vt:lpstr>大學課業與生活@HRE, NTOU </vt:lpstr>
      <vt:lpstr>PowerPoint 簡報</vt:lpstr>
      <vt:lpstr>PowerPoint 簡報</vt:lpstr>
      <vt:lpstr>PowerPoint 簡報</vt:lpstr>
      <vt:lpstr>本系特色與發展願景</vt:lpstr>
      <vt:lpstr>大學課業與生活</vt:lpstr>
      <vt:lpstr>大學課程培養流程</vt:lpstr>
      <vt:lpstr>選課階段與時程圖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河工獎助學金與工讀機會</vt:lpstr>
      <vt:lpstr>河工人未來出路</vt:lpstr>
      <vt:lpstr>畢業出路(1)</vt:lpstr>
      <vt:lpstr>畢業出路(2)</vt:lpstr>
      <vt:lpstr>傑出系友表現-公營政府機關</vt:lpstr>
      <vt:lpstr>傑出系友表現-公營政府機關</vt:lpstr>
      <vt:lpstr>傑出系友表現</vt:lpstr>
      <vt:lpstr>傑出系友表現</vt:lpstr>
      <vt:lpstr>傑出系友表現</vt:lpstr>
      <vt:lpstr>傑出系友表現</vt:lpstr>
      <vt:lpstr>PowerPoint 簡報</vt:lpstr>
      <vt:lpstr>謝謝各位的聆聽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2012-08-17T14:48:06Z</dcterms:created>
  <dcterms:modified xsi:type="dcterms:W3CDTF">2016-11-27T12:56:31Z</dcterms:modified>
</cp:coreProperties>
</file>