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4"/>
  </p:notesMasterIdLst>
  <p:handoutMasterIdLst>
    <p:handoutMasterId r:id="rId35"/>
  </p:handoutMasterIdLst>
  <p:sldIdLst>
    <p:sldId id="888" r:id="rId2"/>
    <p:sldId id="855" r:id="rId3"/>
    <p:sldId id="929" r:id="rId4"/>
    <p:sldId id="928" r:id="rId5"/>
    <p:sldId id="864" r:id="rId6"/>
    <p:sldId id="865" r:id="rId7"/>
    <p:sldId id="924" r:id="rId8"/>
    <p:sldId id="925" r:id="rId9"/>
    <p:sldId id="833" r:id="rId10"/>
    <p:sldId id="827" r:id="rId11"/>
    <p:sldId id="828" r:id="rId12"/>
    <p:sldId id="873" r:id="rId13"/>
    <p:sldId id="884" r:id="rId14"/>
    <p:sldId id="909" r:id="rId15"/>
    <p:sldId id="927" r:id="rId16"/>
    <p:sldId id="926" r:id="rId17"/>
    <p:sldId id="812" r:id="rId18"/>
    <p:sldId id="813" r:id="rId19"/>
    <p:sldId id="918" r:id="rId20"/>
    <p:sldId id="730" r:id="rId21"/>
    <p:sldId id="836" r:id="rId22"/>
    <p:sldId id="804" r:id="rId23"/>
    <p:sldId id="754" r:id="rId24"/>
    <p:sldId id="843" r:id="rId25"/>
    <p:sldId id="844" r:id="rId26"/>
    <p:sldId id="887" r:id="rId27"/>
    <p:sldId id="868" r:id="rId28"/>
    <p:sldId id="883" r:id="rId29"/>
    <p:sldId id="862" r:id="rId30"/>
    <p:sldId id="826" r:id="rId31"/>
    <p:sldId id="891" r:id="rId32"/>
    <p:sldId id="893" r:id="rId33"/>
  </p:sldIdLst>
  <p:sldSz cx="9144000" cy="6858000" type="overhead"/>
  <p:notesSz cx="6797675" cy="987425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D0CFF"/>
    <a:srgbClr val="CC6600"/>
    <a:srgbClr val="FF0000"/>
    <a:srgbClr val="333399"/>
    <a:srgbClr val="00CC00"/>
    <a:srgbClr val="33CC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D82D68-3E89-433C-B1BE-A1BCBEA4861E}" v="67" dt="2024-07-31T16:43:21.8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61" autoAdjust="0"/>
    <p:restoredTop sz="92934" autoAdjust="0"/>
  </p:normalViewPr>
  <p:slideViewPr>
    <p:cSldViewPr>
      <p:cViewPr>
        <p:scale>
          <a:sx n="66" d="100"/>
          <a:sy n="66" d="100"/>
        </p:scale>
        <p:origin x="3357" y="-195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1698" y="-66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84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a-Wei Lee" userId="f9c3afff93362bc3" providerId="LiveId" clId="{C1D82D68-3E89-433C-B1BE-A1BCBEA4861E}"/>
    <pc:docChg chg="undo custSel addSld delSld modSld sldOrd">
      <pc:chgData name="Jia-Wei Lee" userId="f9c3afff93362bc3" providerId="LiveId" clId="{C1D82D68-3E89-433C-B1BE-A1BCBEA4861E}" dt="2024-07-31T16:43:44.554" v="234"/>
      <pc:docMkLst>
        <pc:docMk/>
      </pc:docMkLst>
      <pc:sldChg chg="ord">
        <pc:chgData name="Jia-Wei Lee" userId="f9c3afff93362bc3" providerId="LiveId" clId="{C1D82D68-3E89-433C-B1BE-A1BCBEA4861E}" dt="2024-07-31T16:38:10.915" v="194"/>
        <pc:sldMkLst>
          <pc:docMk/>
          <pc:sldMk cId="0" sldId="826"/>
        </pc:sldMkLst>
      </pc:sldChg>
      <pc:sldChg chg="ord">
        <pc:chgData name="Jia-Wei Lee" userId="f9c3afff93362bc3" providerId="LiveId" clId="{C1D82D68-3E89-433C-B1BE-A1BCBEA4861E}" dt="2024-07-31T16:36:15.852" v="191"/>
        <pc:sldMkLst>
          <pc:docMk/>
          <pc:sldMk cId="0" sldId="862"/>
        </pc:sldMkLst>
      </pc:sldChg>
      <pc:sldChg chg="delSp">
        <pc:chgData name="Jia-Wei Lee" userId="f9c3afff93362bc3" providerId="LiveId" clId="{C1D82D68-3E89-433C-B1BE-A1BCBEA4861E}" dt="2024-07-31T16:37:09.750" v="192" actId="478"/>
        <pc:sldMkLst>
          <pc:docMk/>
          <pc:sldMk cId="0" sldId="863"/>
        </pc:sldMkLst>
        <pc:spChg chg="del">
          <ac:chgData name="Jia-Wei Lee" userId="f9c3afff93362bc3" providerId="LiveId" clId="{C1D82D68-3E89-433C-B1BE-A1BCBEA4861E}" dt="2024-07-31T16:37:09.750" v="192" actId="478"/>
          <ac:spMkLst>
            <pc:docMk/>
            <pc:sldMk cId="0" sldId="863"/>
            <ac:spMk id="59" creationId="{00000000-0000-0000-0000-000000000000}"/>
          </ac:spMkLst>
        </pc:spChg>
        <pc:picChg chg="del">
          <ac:chgData name="Jia-Wei Lee" userId="f9c3afff93362bc3" providerId="LiveId" clId="{C1D82D68-3E89-433C-B1BE-A1BCBEA4861E}" dt="2024-07-31T16:37:09.750" v="192" actId="478"/>
          <ac:picMkLst>
            <pc:docMk/>
            <pc:sldMk cId="0" sldId="863"/>
            <ac:picMk id="23579" creationId="{00000000-0000-0000-0000-000000000000}"/>
          </ac:picMkLst>
        </pc:picChg>
      </pc:sldChg>
      <pc:sldChg chg="ord">
        <pc:chgData name="Jia-Wei Lee" userId="f9c3afff93362bc3" providerId="LiveId" clId="{C1D82D68-3E89-433C-B1BE-A1BCBEA4861E}" dt="2024-07-31T16:34:10.713" v="187"/>
        <pc:sldMkLst>
          <pc:docMk/>
          <pc:sldMk cId="0" sldId="868"/>
        </pc:sldMkLst>
      </pc:sldChg>
      <pc:sldChg chg="modSp del mod ord">
        <pc:chgData name="Jia-Wei Lee" userId="f9c3afff93362bc3" providerId="LiveId" clId="{C1D82D68-3E89-433C-B1BE-A1BCBEA4861E}" dt="2024-07-31T16:43:06.439" v="228" actId="47"/>
        <pc:sldMkLst>
          <pc:docMk/>
          <pc:sldMk cId="0" sldId="871"/>
        </pc:sldMkLst>
        <pc:spChg chg="mod">
          <ac:chgData name="Jia-Wei Lee" userId="f9c3afff93362bc3" providerId="LiveId" clId="{C1D82D68-3E89-433C-B1BE-A1BCBEA4861E}" dt="2024-07-31T16:39:34.300" v="199" actId="1076"/>
          <ac:spMkLst>
            <pc:docMk/>
            <pc:sldMk cId="0" sldId="871"/>
            <ac:spMk id="36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39:42.711" v="203" actId="14100"/>
          <ac:spMkLst>
            <pc:docMk/>
            <pc:sldMk cId="0" sldId="871"/>
            <ac:spMk id="81" creationId="{00000000-0000-0000-0000-000000000000}"/>
          </ac:spMkLst>
        </pc:spChg>
      </pc:sldChg>
      <pc:sldChg chg="modSp mod">
        <pc:chgData name="Jia-Wei Lee" userId="f9c3afff93362bc3" providerId="LiveId" clId="{C1D82D68-3E89-433C-B1BE-A1BCBEA4861E}" dt="2024-07-29T15:06:05.987" v="19" actId="27636"/>
        <pc:sldMkLst>
          <pc:docMk/>
          <pc:sldMk cId="2129327842" sldId="882"/>
        </pc:sldMkLst>
        <pc:spChg chg="mod">
          <ac:chgData name="Jia-Wei Lee" userId="f9c3afff93362bc3" providerId="LiveId" clId="{C1D82D68-3E89-433C-B1BE-A1BCBEA4861E}" dt="2024-07-29T15:06:05.987" v="19" actId="27636"/>
          <ac:spMkLst>
            <pc:docMk/>
            <pc:sldMk cId="2129327842" sldId="882"/>
            <ac:spMk id="21507" creationId="{00000000-0000-0000-0000-000000000000}"/>
          </ac:spMkLst>
        </pc:spChg>
      </pc:sldChg>
      <pc:sldChg chg="ord">
        <pc:chgData name="Jia-Wei Lee" userId="f9c3afff93362bc3" providerId="LiveId" clId="{C1D82D68-3E89-433C-B1BE-A1BCBEA4861E}" dt="2024-07-31T16:34:41.914" v="189"/>
        <pc:sldMkLst>
          <pc:docMk/>
          <pc:sldMk cId="1102591213" sldId="883"/>
        </pc:sldMkLst>
      </pc:sldChg>
      <pc:sldChg chg="modSp mod ord">
        <pc:chgData name="Jia-Wei Lee" userId="f9c3afff93362bc3" providerId="LiveId" clId="{C1D82D68-3E89-433C-B1BE-A1BCBEA4861E}" dt="2024-07-31T16:33:39.236" v="185"/>
        <pc:sldMkLst>
          <pc:docMk/>
          <pc:sldMk cId="2414996475" sldId="887"/>
        </pc:sldMkLst>
        <pc:spChg chg="mod">
          <ac:chgData name="Jia-Wei Lee" userId="f9c3afff93362bc3" providerId="LiveId" clId="{C1D82D68-3E89-433C-B1BE-A1BCBEA4861E}" dt="2024-07-29T14:58:14.755" v="16" actId="20577"/>
          <ac:spMkLst>
            <pc:docMk/>
            <pc:sldMk cId="2414996475" sldId="887"/>
            <ac:spMk id="2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23:21.349" v="148" actId="1036"/>
          <ac:spMkLst>
            <pc:docMk/>
            <pc:sldMk cId="2414996475" sldId="887"/>
            <ac:spMk id="8" creationId="{064A86E0-7CE7-4590-9776-34E97D7467B8}"/>
          </ac:spMkLst>
        </pc:spChg>
      </pc:sldChg>
      <pc:sldChg chg="modSp mod">
        <pc:chgData name="Jia-Wei Lee" userId="f9c3afff93362bc3" providerId="LiveId" clId="{C1D82D68-3E89-433C-B1BE-A1BCBEA4861E}" dt="2024-07-31T16:25:02.853" v="183" actId="1036"/>
        <pc:sldMkLst>
          <pc:docMk/>
          <pc:sldMk cId="2832424443" sldId="888"/>
        </pc:sldMkLst>
        <pc:spChg chg="mod">
          <ac:chgData name="Jia-Wei Lee" userId="f9c3afff93362bc3" providerId="LiveId" clId="{C1D82D68-3E89-433C-B1BE-A1BCBEA4861E}" dt="2024-07-31T16:24:38.884" v="182" actId="20577"/>
          <ac:spMkLst>
            <pc:docMk/>
            <pc:sldMk cId="2832424443" sldId="888"/>
            <ac:spMk id="7" creationId="{7C089DF5-14C5-4B40-A580-22C7B39E2854}"/>
          </ac:spMkLst>
        </pc:spChg>
        <pc:picChg chg="mod">
          <ac:chgData name="Jia-Wei Lee" userId="f9c3afff93362bc3" providerId="LiveId" clId="{C1D82D68-3E89-433C-B1BE-A1BCBEA4861E}" dt="2024-07-31T16:25:02.853" v="183" actId="1036"/>
          <ac:picMkLst>
            <pc:docMk/>
            <pc:sldMk cId="2832424443" sldId="888"/>
            <ac:picMk id="3" creationId="{00000000-0000-0000-0000-000000000000}"/>
          </ac:picMkLst>
        </pc:picChg>
      </pc:sldChg>
      <pc:sldChg chg="modSp">
        <pc:chgData name="Jia-Wei Lee" userId="f9c3afff93362bc3" providerId="LiveId" clId="{C1D82D68-3E89-433C-B1BE-A1BCBEA4861E}" dt="2024-07-31T16:40:58.350" v="217" actId="1076"/>
        <pc:sldMkLst>
          <pc:docMk/>
          <pc:sldMk cId="3047764711" sldId="889"/>
        </pc:sldMkLst>
        <pc:spChg chg="mod">
          <ac:chgData name="Jia-Wei Lee" userId="f9c3afff93362bc3" providerId="LiveId" clId="{C1D82D68-3E89-433C-B1BE-A1BCBEA4861E}" dt="2024-07-31T16:40:58.350" v="217" actId="1076"/>
          <ac:spMkLst>
            <pc:docMk/>
            <pc:sldMk cId="3047764711" sldId="889"/>
            <ac:spMk id="7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40:47.220" v="211" actId="1076"/>
          <ac:spMkLst>
            <pc:docMk/>
            <pc:sldMk cId="3047764711" sldId="889"/>
            <ac:spMk id="8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40:53.829" v="214" actId="14100"/>
          <ac:spMkLst>
            <pc:docMk/>
            <pc:sldMk cId="3047764711" sldId="889"/>
            <ac:spMk id="9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40:43.299" v="209" actId="1076"/>
          <ac:spMkLst>
            <pc:docMk/>
            <pc:sldMk cId="3047764711" sldId="889"/>
            <ac:spMk id="12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40:36.040" v="207" actId="1036"/>
          <ac:spMkLst>
            <pc:docMk/>
            <pc:sldMk cId="3047764711" sldId="889"/>
            <ac:spMk id="15" creationId="{00000000-0000-0000-0000-000000000000}"/>
          </ac:spMkLst>
        </pc:spChg>
        <pc:picChg chg="mod">
          <ac:chgData name="Jia-Wei Lee" userId="f9c3afff93362bc3" providerId="LiveId" clId="{C1D82D68-3E89-433C-B1BE-A1BCBEA4861E}" dt="2024-07-31T16:40:44.984" v="210" actId="1076"/>
          <ac:picMkLst>
            <pc:docMk/>
            <pc:sldMk cId="3047764711" sldId="889"/>
            <ac:picMk id="5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49.570" v="212" actId="1076"/>
          <ac:picMkLst>
            <pc:docMk/>
            <pc:sldMk cId="3047764711" sldId="889"/>
            <ac:picMk id="6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56.080" v="216" actId="1076"/>
          <ac:picMkLst>
            <pc:docMk/>
            <pc:sldMk cId="3047764711" sldId="889"/>
            <ac:picMk id="10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39.772" v="208" actId="1076"/>
          <ac:picMkLst>
            <pc:docMk/>
            <pc:sldMk cId="3047764711" sldId="889"/>
            <ac:picMk id="11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36.040" v="207" actId="1036"/>
          <ac:picMkLst>
            <pc:docMk/>
            <pc:sldMk cId="3047764711" sldId="889"/>
            <ac:picMk id="13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36.040" v="207" actId="1036"/>
          <ac:picMkLst>
            <pc:docMk/>
            <pc:sldMk cId="3047764711" sldId="889"/>
            <ac:picMk id="14" creationId="{00000000-0000-0000-0000-000000000000}"/>
          </ac:picMkLst>
        </pc:picChg>
      </pc:sldChg>
      <pc:sldChg chg="ord">
        <pc:chgData name="Jia-Wei Lee" userId="f9c3afff93362bc3" providerId="LiveId" clId="{C1D82D68-3E89-433C-B1BE-A1BCBEA4861E}" dt="2024-07-31T16:41:25.670" v="219"/>
        <pc:sldMkLst>
          <pc:docMk/>
          <pc:sldMk cId="1656584257" sldId="891"/>
        </pc:sldMkLst>
      </pc:sldChg>
      <pc:sldChg chg="ord">
        <pc:chgData name="Jia-Wei Lee" userId="f9c3afff93362bc3" providerId="LiveId" clId="{C1D82D68-3E89-433C-B1BE-A1BCBEA4861E}" dt="2024-07-31T16:41:43.537" v="221"/>
        <pc:sldMkLst>
          <pc:docMk/>
          <pc:sldMk cId="4148378086" sldId="893"/>
        </pc:sldMkLst>
      </pc:sldChg>
      <pc:sldChg chg="modSp">
        <pc:chgData name="Jia-Wei Lee" userId="f9c3afff93362bc3" providerId="LiveId" clId="{C1D82D68-3E89-433C-B1BE-A1BCBEA4861E}" dt="2024-07-31T16:42:18.095" v="223"/>
        <pc:sldMkLst>
          <pc:docMk/>
          <pc:sldMk cId="2696377124" sldId="898"/>
        </pc:sldMkLst>
        <pc:graphicFrameChg chg="mod">
          <ac:chgData name="Jia-Wei Lee" userId="f9c3afff93362bc3" providerId="LiveId" clId="{C1D82D68-3E89-433C-B1BE-A1BCBEA4861E}" dt="2024-07-31T16:42:18.095" v="223"/>
          <ac:graphicFrameMkLst>
            <pc:docMk/>
            <pc:sldMk cId="2696377124" sldId="898"/>
            <ac:graphicFrameMk id="21" creationId="{00000000-0000-0000-0000-000000000000}"/>
          </ac:graphicFrameMkLst>
        </pc:graphicFrameChg>
      </pc:sldChg>
      <pc:sldChg chg="del ord">
        <pc:chgData name="Jia-Wei Lee" userId="f9c3afff93362bc3" providerId="LiveId" clId="{C1D82D68-3E89-433C-B1BE-A1BCBEA4861E}" dt="2024-07-31T16:43:12.465" v="229" actId="2696"/>
        <pc:sldMkLst>
          <pc:docMk/>
          <pc:sldMk cId="2579334677" sldId="903"/>
        </pc:sldMkLst>
      </pc:sldChg>
      <pc:sldChg chg="modSp add mod ord">
        <pc:chgData name="Jia-Wei Lee" userId="f9c3afff93362bc3" providerId="LiveId" clId="{C1D82D68-3E89-433C-B1BE-A1BCBEA4861E}" dt="2024-07-31T16:43:44.554" v="234"/>
        <pc:sldMkLst>
          <pc:docMk/>
          <pc:sldMk cId="3981347608" sldId="903"/>
        </pc:sldMkLst>
        <pc:spChg chg="mod">
          <ac:chgData name="Jia-Wei Lee" userId="f9c3afff93362bc3" providerId="LiveId" clId="{C1D82D68-3E89-433C-B1BE-A1BCBEA4861E}" dt="2024-07-31T16:43:37.227" v="232" actId="14100"/>
          <ac:spMkLst>
            <pc:docMk/>
            <pc:sldMk cId="3981347608" sldId="903"/>
            <ac:spMk id="36" creationId="{00000000-0000-0000-0000-000000000000}"/>
          </ac:spMkLst>
        </pc:spChg>
      </pc:sldChg>
      <pc:sldChg chg="addSp delSp modSp new del mod">
        <pc:chgData name="Jia-Wei Lee" userId="f9c3afff93362bc3" providerId="LiveId" clId="{C1D82D68-3E89-433C-B1BE-A1BCBEA4861E}" dt="2024-07-29T15:25:34.123" v="123" actId="2696"/>
        <pc:sldMkLst>
          <pc:docMk/>
          <pc:sldMk cId="2750787746" sldId="924"/>
        </pc:sldMkLst>
        <pc:spChg chg="mod">
          <ac:chgData name="Jia-Wei Lee" userId="f9c3afff93362bc3" providerId="LiveId" clId="{C1D82D68-3E89-433C-B1BE-A1BCBEA4861E}" dt="2024-07-29T15:17:19.583" v="122" actId="20577"/>
          <ac:spMkLst>
            <pc:docMk/>
            <pc:sldMk cId="2750787746" sldId="924"/>
            <ac:spMk id="2" creationId="{FCC4FA33-30C5-4D6D-461C-4FDA1E8195A3}"/>
          </ac:spMkLst>
        </pc:spChg>
        <pc:spChg chg="del">
          <ac:chgData name="Jia-Wei Lee" userId="f9c3afff93362bc3" providerId="LiveId" clId="{C1D82D68-3E89-433C-B1BE-A1BCBEA4861E}" dt="2024-07-29T15:06:05.951" v="18" actId="478"/>
          <ac:spMkLst>
            <pc:docMk/>
            <pc:sldMk cId="2750787746" sldId="924"/>
            <ac:spMk id="3" creationId="{C2A3B586-1209-2C19-36DC-05555AE6EE82}"/>
          </ac:spMkLst>
        </pc:spChg>
        <pc:spChg chg="add mod">
          <ac:chgData name="Jia-Wei Lee" userId="f9c3afff93362bc3" providerId="LiveId" clId="{C1D82D68-3E89-433C-B1BE-A1BCBEA4861E}" dt="2024-07-29T15:17:16.168" v="120" actId="1076"/>
          <ac:spMkLst>
            <pc:docMk/>
            <pc:sldMk cId="2750787746" sldId="924"/>
            <ac:spMk id="5" creationId="{250FA8EA-DE2F-B1FD-B9D4-CE3CAFECAC28}"/>
          </ac:spMkLst>
        </pc:spChg>
        <pc:picChg chg="add mod">
          <ac:chgData name="Jia-Wei Lee" userId="f9c3afff93362bc3" providerId="LiveId" clId="{C1D82D68-3E89-433C-B1BE-A1BCBEA4861E}" dt="2024-07-29T15:11:37.831" v="58" actId="1076"/>
          <ac:picMkLst>
            <pc:docMk/>
            <pc:sldMk cId="2750787746" sldId="924"/>
            <ac:picMk id="55298" creationId="{EE035E53-0A48-2327-8BE9-D2EE9D16DFFB}"/>
          </ac:picMkLst>
        </pc:picChg>
        <pc:picChg chg="add del mod">
          <ac:chgData name="Jia-Wei Lee" userId="f9c3afff93362bc3" providerId="LiveId" clId="{C1D82D68-3E89-433C-B1BE-A1BCBEA4861E}" dt="2024-07-29T15:10:37.581" v="38" actId="478"/>
          <ac:picMkLst>
            <pc:docMk/>
            <pc:sldMk cId="2750787746" sldId="924"/>
            <ac:picMk id="55300" creationId="{7156EA72-CABC-9305-9688-7078AEF4C8AF}"/>
          </ac:picMkLst>
        </pc:picChg>
        <pc:picChg chg="add mod">
          <ac:chgData name="Jia-Wei Lee" userId="f9c3afff93362bc3" providerId="LiveId" clId="{C1D82D68-3E89-433C-B1BE-A1BCBEA4861E}" dt="2024-07-29T15:11:21.404" v="52" actId="1076"/>
          <ac:picMkLst>
            <pc:docMk/>
            <pc:sldMk cId="2750787746" sldId="924"/>
            <ac:picMk id="55302" creationId="{4CFC59AE-C8A7-EC15-8C3B-49A642C33337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Study on the degenerate problems in BEM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B38B479-8C36-4F74-A5CC-F14ACD690F6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39775"/>
            <a:ext cx="4935537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689475"/>
            <a:ext cx="4984750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4E003C4-8062-4BAC-B791-0ED2375480A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6539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15956-1F30-46F8-B11D-5C033C8E662D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0160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460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09613" indent="-2730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092200" indent="-217488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530350" indent="-217488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1966913" indent="-217488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424113" indent="-217488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881313" indent="-217488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338513" indent="-217488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795713" indent="-217488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C671B50-48BE-4193-97CA-404BE5357635}" type="slidenum">
              <a:rPr lang="zh-TW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5120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4347F8D7-9F9F-4091-82B3-CB53FFFB9ABD}" type="slidenum">
              <a:rPr lang="zh-CN" altLang="en-US" sz="1200" smtClean="0"/>
              <a:pPr/>
              <a:t>24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5464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E248112-85CD-4E90-B8C2-FAED72A62079}" type="slidenum">
              <a:rPr lang="en-US" altLang="zh-TW" smtClean="0"/>
              <a:pPr>
                <a:spcBef>
                  <a:spcPct val="0"/>
                </a:spcBef>
              </a:pPr>
              <a:t>27</a:t>
            </a:fld>
            <a:endParaRPr lang="en-US" altLang="zh-TW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54587" cy="3716338"/>
          </a:xfrm>
          <a:ln w="12699"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3162" cy="4465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129" tIns="47565" rIns="95129" bIns="47565" anchor="ctr"/>
          <a:lstStyle/>
          <a:p>
            <a:pPr defTabSz="762000" eaLnBrk="1" hangingPunct="1">
              <a:spcBef>
                <a:spcPct val="0"/>
              </a:spcBef>
            </a:pPr>
            <a:endParaRPr lang="zh-TW" altLang="zh-TW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2253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7DA01255-39BD-4295-8CBC-96E36670CD36}" type="slidenum">
              <a:rPr lang="en-US" altLang="zh-TW" sz="1200" smtClean="0"/>
              <a:pPr/>
              <a:t>29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9808-6195-4C32-B2EC-8E9FA04BE4DC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2588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6335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E003C4-8062-4BAC-B791-0ED2375480AD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4959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E003C4-8062-4BAC-B791-0ED2375480AD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8340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266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803275" indent="-307975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236663" indent="-24606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731963" indent="-24606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227263" indent="-24606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684463" indent="-24606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3141663" indent="-24606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598863" indent="-24606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4056063" indent="-24606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50ABE08C-97D3-4066-ADEF-F01946A4193E}" type="slidenum">
              <a:rPr lang="zh-TW" altLang="en-US" sz="1200" smtClean="0">
                <a:latin typeface="Arial" panose="020B0604020202020204" pitchFamily="34" charset="0"/>
              </a:rPr>
              <a:pPr/>
              <a:t>5</a:t>
            </a:fld>
            <a:endParaRPr lang="zh-TW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286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7F22146E-B3D3-4B4C-ABB0-8602F7C52FB3}" type="slidenum">
              <a:rPr lang="zh-CN" altLang="en-US" sz="1200" smtClean="0"/>
              <a:pPr/>
              <a:t>6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98EBB-3929-4A0B-81E8-6846192ADC70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5632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E003C4-8062-4BAC-B791-0ED2375480AD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3581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6918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15956-1F30-46F8-B11D-5C033C8E662D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1831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828800"/>
            <a:ext cx="4572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85634-BD5D-4C6A-980F-61575A6E9917}" type="datetime1">
              <a:rPr lang="zh-TW" altLang="en-US"/>
              <a:pPr>
                <a:defRPr/>
              </a:pPr>
              <a:t>2024/8/15</a:t>
            </a:fld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71585-BDC1-496A-8440-17F4D51CB4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4155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345FE-C3E3-4FC7-A9CE-086FD503B67C}" type="datetime1">
              <a:rPr lang="zh-TW" altLang="en-US"/>
              <a:pPr>
                <a:defRPr/>
              </a:pPr>
              <a:t>2024/8/15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A29DF-C8B3-46BD-AF5A-03EC84296F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325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1800" y="609600"/>
            <a:ext cx="21336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81000" y="609600"/>
            <a:ext cx="62484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E616B-7146-4D54-A3B0-69BA4E8A8B88}" type="datetime1">
              <a:rPr lang="zh-TW" altLang="en-US"/>
              <a:pPr>
                <a:defRPr/>
              </a:pPr>
              <a:t>2024/8/15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75709-B067-4330-A25C-0D930537D67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6020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2819400" y="1981200"/>
            <a:ext cx="6096000" cy="4114800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31CAA-D799-4F17-9497-37E3F1583E45}" type="datetime1">
              <a:rPr lang="zh-TW" altLang="en-US"/>
              <a:pPr>
                <a:defRPr/>
              </a:pPr>
              <a:t>2024/8/15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7294A-F2FE-42B4-B8EB-6100D8DC06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2925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381000" y="609600"/>
            <a:ext cx="8534400" cy="5486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66B2C-E640-4CF8-AE66-76D312B6F7F4}" type="datetime1">
              <a:rPr lang="zh-TW" altLang="en-US"/>
              <a:pPr>
                <a:defRPr/>
              </a:pPr>
              <a:t>2024/8/15</a:t>
            </a:fld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A312E-2186-46AC-8934-B30305AF6E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2486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76238" y="73025"/>
            <a:ext cx="3633787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050" dirty="0">
                <a:solidFill>
                  <a:srgbClr val="1F1F1F"/>
                </a:solidFill>
                <a:latin typeface="Cooper Black" panose="0208090404030B020404" pitchFamily="18" charset="0"/>
              </a:rPr>
              <a:t>National Taiwan Ocean University</a:t>
            </a:r>
            <a:endParaRPr lang="zh-TW" altLang="en-US" sz="1050" dirty="0">
              <a:solidFill>
                <a:srgbClr val="1F1F1F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文字方塊 2"/>
          <p:cNvSpPr txBox="1">
            <a:spLocks noChangeArrowheads="1"/>
          </p:cNvSpPr>
          <p:nvPr userDrawn="1"/>
        </p:nvSpPr>
        <p:spPr bwMode="auto">
          <a:xfrm>
            <a:off x="3354388" y="6450013"/>
            <a:ext cx="3065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en-US" altLang="zh-TW" sz="1200">
                <a:solidFill>
                  <a:srgbClr val="1F1F1F"/>
                </a:solidFill>
                <a:latin typeface="Forte" panose="03060902040502070203" pitchFamily="66" charset="0"/>
              </a:rPr>
              <a:t>Mechanics Sound Vibration Laboratory</a:t>
            </a:r>
            <a:endParaRPr lang="zh-TW" altLang="en-US" sz="1200">
              <a:solidFill>
                <a:srgbClr val="1F1F1F"/>
              </a:solidFill>
              <a:latin typeface="Forte" panose="03060902040502070203" pitchFamily="66" charset="0"/>
            </a:endParaRPr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5861050" y="6488113"/>
            <a:ext cx="1354138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050" dirty="0">
                <a:solidFill>
                  <a:srgbClr val="1F1F1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力學聲響振動實驗室</a:t>
            </a:r>
          </a:p>
        </p:txBody>
      </p:sp>
      <p:sp>
        <p:nvSpPr>
          <p:cNvPr id="5" name="文字方塊 4"/>
          <p:cNvSpPr txBox="1">
            <a:spLocks noChangeArrowheads="1"/>
          </p:cNvSpPr>
          <p:nvPr userDrawn="1"/>
        </p:nvSpPr>
        <p:spPr bwMode="auto">
          <a:xfrm>
            <a:off x="-17463" y="6472238"/>
            <a:ext cx="3756026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200">
                <a:solidFill>
                  <a:srgbClr val="1F1F1F"/>
                </a:solidFill>
                <a:latin typeface="Forte" panose="03060902040502070203" pitchFamily="66" charset="0"/>
              </a:rPr>
              <a:t>Department of Harbor and River Engineering</a:t>
            </a:r>
            <a:endParaRPr lang="zh-TW" altLang="en-US" sz="1200">
              <a:solidFill>
                <a:srgbClr val="1F1F1F"/>
              </a:solidFill>
              <a:latin typeface="Forte" panose="03060902040502070203" pitchFamily="66" charset="0"/>
            </a:endParaRPr>
          </a:p>
        </p:txBody>
      </p:sp>
      <p:pic>
        <p:nvPicPr>
          <p:cNvPr id="6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0"/>
            <a:ext cx="368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386513"/>
            <a:ext cx="38258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37623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89135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4D0A6-E035-4F6A-8048-F2CD3BB9CBC7}" type="datetime1">
              <a:rPr lang="zh-TW" altLang="en-US"/>
              <a:pPr>
                <a:defRPr/>
              </a:pPr>
              <a:t>2024/8/15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F54BF-BFAC-4F48-9225-6007F67C67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9544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3BF6C-57A1-4F20-B4E9-30282DF78E0F}" type="datetime1">
              <a:rPr lang="zh-TW" altLang="en-US"/>
              <a:pPr>
                <a:defRPr/>
              </a:pPr>
              <a:t>2024/8/15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D321D-65C5-4A2B-9446-812E5C65A2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0808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AE54A-42F5-41AD-8D19-7A4979AD334F}" type="datetime1">
              <a:rPr lang="zh-TW" altLang="en-US"/>
              <a:pPr>
                <a:defRPr/>
              </a:pPr>
              <a:t>2024/8/15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324B1-9FC7-4A46-8D35-3480EDEF6C5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9133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46591-91F2-4831-B2BA-60B2BB12980C}" type="datetime1">
              <a:rPr lang="zh-TW" altLang="en-US"/>
              <a:pPr>
                <a:defRPr/>
              </a:pPr>
              <a:t>2024/8/15</a:t>
            </a:fld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D4103-0066-48EA-8794-F432B5C846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3947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4F973-CB84-4065-B5C1-6ABD7CACC8A4}" type="datetime1">
              <a:rPr lang="zh-TW" altLang="en-US"/>
              <a:pPr>
                <a:defRPr/>
              </a:pPr>
              <a:t>2024/8/15</a:t>
            </a:fld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68CAD-DC50-4F4E-8242-02F58E0AD0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17865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0BEE0-A9BE-4770-8B89-59CA2D32D6BD}" type="datetime1">
              <a:rPr lang="zh-TW" altLang="en-US"/>
              <a:pPr>
                <a:defRPr/>
              </a:pPr>
              <a:t>2024/8/15</a:t>
            </a:fld>
            <a:endParaRPr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99A16-75A7-438A-8F9F-BF580AC8B5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458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32D-B674-48B1-8248-ECB07AA49993}" type="datetime1">
              <a:rPr lang="zh-TW" altLang="en-US"/>
              <a:pPr>
                <a:defRPr/>
              </a:pPr>
              <a:t>2024/8/15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B3309-65CE-44D5-9CE5-A7EAD8AB249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0674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4AEFC-F80B-4073-AFA8-0144187CBC5F}" type="datetime1">
              <a:rPr lang="zh-TW" altLang="en-US"/>
              <a:pPr>
                <a:defRPr/>
              </a:pPr>
              <a:t>2024/8/15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6CFBA-5BB6-40CB-8998-9D702CEFA3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902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609600"/>
            <a:ext cx="8534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fld id="{70BFEE72-4A52-43B8-9223-0583215C3B76}" type="datetime1">
              <a:rPr lang="zh-TW" altLang="en-US"/>
              <a:pPr>
                <a:defRPr/>
              </a:pPr>
              <a:t>2024/8/15</a:t>
            </a:fld>
            <a:endParaRPr lang="en-US" altLang="zh-TW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991EC3-C2EE-4877-A7F7-4ED31B46A22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4" r:id="rId1"/>
    <p:sldLayoutId id="2147485022" r:id="rId2"/>
    <p:sldLayoutId id="2147485023" r:id="rId3"/>
    <p:sldLayoutId id="2147485024" r:id="rId4"/>
    <p:sldLayoutId id="2147485025" r:id="rId5"/>
    <p:sldLayoutId id="2147485026" r:id="rId6"/>
    <p:sldLayoutId id="2147485027" r:id="rId7"/>
    <p:sldLayoutId id="2147485028" r:id="rId8"/>
    <p:sldLayoutId id="2147485029" r:id="rId9"/>
    <p:sldLayoutId id="2147485030" r:id="rId10"/>
    <p:sldLayoutId id="2147485031" r:id="rId11"/>
    <p:sldLayoutId id="2147485032" r:id="rId12"/>
    <p:sldLayoutId id="2147485033" r:id="rId13"/>
    <p:sldLayoutId id="2147485035" r:id="rId14"/>
  </p:sldLayoutIdLst>
  <p:hf hdr="0" ftr="0" dt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u"/>
        <a:defRPr kumimoji="1"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«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0.jp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microsoft.com/office/2007/relationships/hdphoto" Target="../media/hdphoto1.wdp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26" Type="http://schemas.openxmlformats.org/officeDocument/2006/relationships/image" Target="../media/image79.jpeg"/><Relationship Id="rId3" Type="http://schemas.openxmlformats.org/officeDocument/2006/relationships/image" Target="../media/image48.jpe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image" Target="../media/image47.jpe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32" Type="http://schemas.openxmlformats.org/officeDocument/2006/relationships/image" Target="../media/image85.jpeg"/><Relationship Id="rId5" Type="http://schemas.openxmlformats.org/officeDocument/2006/relationships/image" Target="../media/image50.jpe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31" Type="http://schemas.openxmlformats.org/officeDocument/2006/relationships/image" Target="../media/image84.jpeg"/><Relationship Id="rId4" Type="http://schemas.openxmlformats.org/officeDocument/2006/relationships/image" Target="../media/image49.jpe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Relationship Id="rId30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86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91.png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26" Type="http://schemas.openxmlformats.org/officeDocument/2006/relationships/image" Target="../media/image117.png"/><Relationship Id="rId39" Type="http://schemas.openxmlformats.org/officeDocument/2006/relationships/hyperlink" Target="http://msvlab.hre.ntou.edu.tw/member/wu.cl.jpg" TargetMode="External"/><Relationship Id="rId21" Type="http://schemas.openxmlformats.org/officeDocument/2006/relationships/image" Target="../media/image112.png"/><Relationship Id="rId34" Type="http://schemas.openxmlformats.org/officeDocument/2006/relationships/image" Target="../media/image125.png"/><Relationship Id="rId42" Type="http://schemas.openxmlformats.org/officeDocument/2006/relationships/image" Target="../media/image132.jpeg"/><Relationship Id="rId47" Type="http://schemas.openxmlformats.org/officeDocument/2006/relationships/image" Target="../media/image137.jpeg"/><Relationship Id="rId50" Type="http://schemas.openxmlformats.org/officeDocument/2006/relationships/image" Target="../media/image140.png"/><Relationship Id="rId55" Type="http://schemas.openxmlformats.org/officeDocument/2006/relationships/image" Target="../media/image145.jpe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7.png"/><Relationship Id="rId29" Type="http://schemas.openxmlformats.org/officeDocument/2006/relationships/image" Target="../media/image120.png"/><Relationship Id="rId11" Type="http://schemas.openxmlformats.org/officeDocument/2006/relationships/image" Target="../media/image102.png"/><Relationship Id="rId24" Type="http://schemas.openxmlformats.org/officeDocument/2006/relationships/image" Target="../media/image115.png"/><Relationship Id="rId32" Type="http://schemas.openxmlformats.org/officeDocument/2006/relationships/image" Target="../media/image123.jpeg"/><Relationship Id="rId37" Type="http://schemas.openxmlformats.org/officeDocument/2006/relationships/image" Target="../media/image128.jpeg"/><Relationship Id="rId40" Type="http://schemas.openxmlformats.org/officeDocument/2006/relationships/image" Target="../media/image130.jpeg"/><Relationship Id="rId45" Type="http://schemas.openxmlformats.org/officeDocument/2006/relationships/image" Target="../media/image135.png"/><Relationship Id="rId53" Type="http://schemas.openxmlformats.org/officeDocument/2006/relationships/image" Target="../media/image143.jpeg"/><Relationship Id="rId58" Type="http://schemas.openxmlformats.org/officeDocument/2006/relationships/image" Target="../media/image147.jpeg"/><Relationship Id="rId5" Type="http://schemas.openxmlformats.org/officeDocument/2006/relationships/image" Target="../media/image96.png"/><Relationship Id="rId19" Type="http://schemas.openxmlformats.org/officeDocument/2006/relationships/image" Target="../media/image110.png"/><Relationship Id="rId4" Type="http://schemas.openxmlformats.org/officeDocument/2006/relationships/image" Target="../media/image95.jpe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Relationship Id="rId22" Type="http://schemas.openxmlformats.org/officeDocument/2006/relationships/image" Target="../media/image113.png"/><Relationship Id="rId27" Type="http://schemas.openxmlformats.org/officeDocument/2006/relationships/image" Target="../media/image118.png"/><Relationship Id="rId30" Type="http://schemas.openxmlformats.org/officeDocument/2006/relationships/image" Target="../media/image121.png"/><Relationship Id="rId35" Type="http://schemas.openxmlformats.org/officeDocument/2006/relationships/image" Target="../media/image126.jpeg"/><Relationship Id="rId43" Type="http://schemas.openxmlformats.org/officeDocument/2006/relationships/image" Target="../media/image133.png"/><Relationship Id="rId48" Type="http://schemas.openxmlformats.org/officeDocument/2006/relationships/image" Target="../media/image138.jpeg"/><Relationship Id="rId56" Type="http://schemas.openxmlformats.org/officeDocument/2006/relationships/hyperlink" Target="http://msvlab.hre.ntou.edu.tw/" TargetMode="External"/><Relationship Id="rId8" Type="http://schemas.openxmlformats.org/officeDocument/2006/relationships/image" Target="../media/image99.png"/><Relationship Id="rId51" Type="http://schemas.openxmlformats.org/officeDocument/2006/relationships/image" Target="../media/image141.jpeg"/><Relationship Id="rId3" Type="http://schemas.openxmlformats.org/officeDocument/2006/relationships/image" Target="../media/image94.jpe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5" Type="http://schemas.openxmlformats.org/officeDocument/2006/relationships/image" Target="../media/image116.png"/><Relationship Id="rId33" Type="http://schemas.openxmlformats.org/officeDocument/2006/relationships/image" Target="../media/image124.png"/><Relationship Id="rId38" Type="http://schemas.openxmlformats.org/officeDocument/2006/relationships/image" Target="../media/image129.jpeg"/><Relationship Id="rId46" Type="http://schemas.openxmlformats.org/officeDocument/2006/relationships/image" Target="../media/image136.jpeg"/><Relationship Id="rId20" Type="http://schemas.openxmlformats.org/officeDocument/2006/relationships/image" Target="../media/image111.png"/><Relationship Id="rId41" Type="http://schemas.openxmlformats.org/officeDocument/2006/relationships/image" Target="../media/image131.jpeg"/><Relationship Id="rId54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5" Type="http://schemas.openxmlformats.org/officeDocument/2006/relationships/image" Target="../media/image106.png"/><Relationship Id="rId23" Type="http://schemas.openxmlformats.org/officeDocument/2006/relationships/image" Target="../media/image114.png"/><Relationship Id="rId28" Type="http://schemas.openxmlformats.org/officeDocument/2006/relationships/image" Target="../media/image119.png"/><Relationship Id="rId36" Type="http://schemas.openxmlformats.org/officeDocument/2006/relationships/image" Target="../media/image127.jpeg"/><Relationship Id="rId49" Type="http://schemas.openxmlformats.org/officeDocument/2006/relationships/image" Target="../media/image139.jpeg"/><Relationship Id="rId57" Type="http://schemas.openxmlformats.org/officeDocument/2006/relationships/image" Target="../media/image146.png"/><Relationship Id="rId10" Type="http://schemas.openxmlformats.org/officeDocument/2006/relationships/image" Target="../media/image101.png"/><Relationship Id="rId31" Type="http://schemas.openxmlformats.org/officeDocument/2006/relationships/image" Target="../media/image122.jpeg"/><Relationship Id="rId44" Type="http://schemas.openxmlformats.org/officeDocument/2006/relationships/image" Target="../media/image134.png"/><Relationship Id="rId52" Type="http://schemas.openxmlformats.org/officeDocument/2006/relationships/image" Target="../media/image1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18" Type="http://schemas.openxmlformats.org/officeDocument/2006/relationships/image" Target="../media/image168.jpeg"/><Relationship Id="rId3" Type="http://schemas.openxmlformats.org/officeDocument/2006/relationships/image" Target="../media/image154.emf"/><Relationship Id="rId21" Type="http://schemas.openxmlformats.org/officeDocument/2006/relationships/image" Target="../media/image171.jpeg"/><Relationship Id="rId7" Type="http://schemas.openxmlformats.org/officeDocument/2006/relationships/image" Target="../media/image157.png"/><Relationship Id="rId12" Type="http://schemas.openxmlformats.org/officeDocument/2006/relationships/image" Target="../media/image162.jpeg"/><Relationship Id="rId17" Type="http://schemas.openxmlformats.org/officeDocument/2006/relationships/image" Target="../media/image167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66.jpeg"/><Relationship Id="rId20" Type="http://schemas.openxmlformats.org/officeDocument/2006/relationships/image" Target="../media/image17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6.jpeg"/><Relationship Id="rId11" Type="http://schemas.openxmlformats.org/officeDocument/2006/relationships/image" Target="../media/image161.png"/><Relationship Id="rId24" Type="http://schemas.openxmlformats.org/officeDocument/2006/relationships/image" Target="../media/image174.png"/><Relationship Id="rId5" Type="http://schemas.openxmlformats.org/officeDocument/2006/relationships/image" Target="../media/image2.png"/><Relationship Id="rId15" Type="http://schemas.openxmlformats.org/officeDocument/2006/relationships/image" Target="../media/image165.png"/><Relationship Id="rId23" Type="http://schemas.openxmlformats.org/officeDocument/2006/relationships/image" Target="../media/image173.png"/><Relationship Id="rId10" Type="http://schemas.openxmlformats.org/officeDocument/2006/relationships/image" Target="../media/image160.png"/><Relationship Id="rId19" Type="http://schemas.openxmlformats.org/officeDocument/2006/relationships/image" Target="../media/image169.png"/><Relationship Id="rId4" Type="http://schemas.openxmlformats.org/officeDocument/2006/relationships/image" Target="../media/image155.png"/><Relationship Id="rId9" Type="http://schemas.openxmlformats.org/officeDocument/2006/relationships/image" Target="../media/image159.png"/><Relationship Id="rId14" Type="http://schemas.openxmlformats.org/officeDocument/2006/relationships/image" Target="../media/image164.jpeg"/><Relationship Id="rId22" Type="http://schemas.openxmlformats.org/officeDocument/2006/relationships/image" Target="../media/image17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83.jpeg"/><Relationship Id="rId18" Type="http://schemas.openxmlformats.org/officeDocument/2006/relationships/image" Target="../media/image188.png"/><Relationship Id="rId3" Type="http://schemas.openxmlformats.org/officeDocument/2006/relationships/image" Target="../media/image175.jpeg"/><Relationship Id="rId21" Type="http://schemas.openxmlformats.org/officeDocument/2006/relationships/image" Target="../media/image191.jpeg"/><Relationship Id="rId7" Type="http://schemas.openxmlformats.org/officeDocument/2006/relationships/image" Target="../media/image167.jpeg"/><Relationship Id="rId12" Type="http://schemas.openxmlformats.org/officeDocument/2006/relationships/image" Target="../media/image182.jpeg"/><Relationship Id="rId17" Type="http://schemas.openxmlformats.org/officeDocument/2006/relationships/image" Target="../media/image187.png"/><Relationship Id="rId2" Type="http://schemas.openxmlformats.org/officeDocument/2006/relationships/image" Target="../media/image165.png"/><Relationship Id="rId16" Type="http://schemas.openxmlformats.org/officeDocument/2006/relationships/image" Target="../media/image186.png"/><Relationship Id="rId20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11" Type="http://schemas.openxmlformats.org/officeDocument/2006/relationships/image" Target="../media/image181.png"/><Relationship Id="rId5" Type="http://schemas.openxmlformats.org/officeDocument/2006/relationships/image" Target="../media/image177.png"/><Relationship Id="rId15" Type="http://schemas.openxmlformats.org/officeDocument/2006/relationships/image" Target="../media/image185.jpeg"/><Relationship Id="rId10" Type="http://schemas.openxmlformats.org/officeDocument/2006/relationships/image" Target="../media/image180.png"/><Relationship Id="rId19" Type="http://schemas.openxmlformats.org/officeDocument/2006/relationships/image" Target="../media/image189.png"/><Relationship Id="rId4" Type="http://schemas.openxmlformats.org/officeDocument/2006/relationships/image" Target="../media/image176.jpeg"/><Relationship Id="rId9" Type="http://schemas.openxmlformats.org/officeDocument/2006/relationships/image" Target="../media/image179.png"/><Relationship Id="rId14" Type="http://schemas.openxmlformats.org/officeDocument/2006/relationships/image" Target="../media/image184.jpeg"/><Relationship Id="rId22" Type="http://schemas.openxmlformats.org/officeDocument/2006/relationships/image" Target="../media/image19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4.png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9.jpeg"/><Relationship Id="rId5" Type="http://schemas.openxmlformats.org/officeDocument/2006/relationships/image" Target="../media/image5.png"/><Relationship Id="rId10" Type="http://schemas.openxmlformats.org/officeDocument/2006/relationships/image" Target="../media/image8.jpeg"/><Relationship Id="rId4" Type="http://schemas.microsoft.com/office/2007/relationships/hdphoto" Target="../media/hdphoto1.wdp"/><Relationship Id="rId9" Type="http://schemas.openxmlformats.org/officeDocument/2006/relationships/image" Target="../media/image19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13" Type="http://schemas.openxmlformats.org/officeDocument/2006/relationships/image" Target="../media/image206.png"/><Relationship Id="rId18" Type="http://schemas.openxmlformats.org/officeDocument/2006/relationships/image" Target="../media/image211.jpg"/><Relationship Id="rId26" Type="http://schemas.openxmlformats.org/officeDocument/2006/relationships/image" Target="../media/image219.jpeg"/><Relationship Id="rId3" Type="http://schemas.openxmlformats.org/officeDocument/2006/relationships/image" Target="../media/image196.png"/><Relationship Id="rId21" Type="http://schemas.openxmlformats.org/officeDocument/2006/relationships/image" Target="../media/image214.jpeg"/><Relationship Id="rId7" Type="http://schemas.openxmlformats.org/officeDocument/2006/relationships/image" Target="../media/image200.jpeg"/><Relationship Id="rId12" Type="http://schemas.openxmlformats.org/officeDocument/2006/relationships/image" Target="../media/image205.jpeg"/><Relationship Id="rId17" Type="http://schemas.openxmlformats.org/officeDocument/2006/relationships/image" Target="../media/image210.jpeg"/><Relationship Id="rId25" Type="http://schemas.openxmlformats.org/officeDocument/2006/relationships/image" Target="../media/image218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09.png"/><Relationship Id="rId20" Type="http://schemas.openxmlformats.org/officeDocument/2006/relationships/image" Target="../media/image213.jpeg"/><Relationship Id="rId29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wmf"/><Relationship Id="rId11" Type="http://schemas.openxmlformats.org/officeDocument/2006/relationships/image" Target="../media/image204.jpeg"/><Relationship Id="rId24" Type="http://schemas.openxmlformats.org/officeDocument/2006/relationships/image" Target="../media/image217.jpeg"/><Relationship Id="rId5" Type="http://schemas.openxmlformats.org/officeDocument/2006/relationships/image" Target="../media/image198.jpeg"/><Relationship Id="rId15" Type="http://schemas.openxmlformats.org/officeDocument/2006/relationships/image" Target="../media/image208.jpeg"/><Relationship Id="rId23" Type="http://schemas.openxmlformats.org/officeDocument/2006/relationships/image" Target="../media/image216.jpeg"/><Relationship Id="rId28" Type="http://schemas.openxmlformats.org/officeDocument/2006/relationships/image" Target="../media/image221.jpeg"/><Relationship Id="rId10" Type="http://schemas.openxmlformats.org/officeDocument/2006/relationships/image" Target="../media/image203.png"/><Relationship Id="rId19" Type="http://schemas.openxmlformats.org/officeDocument/2006/relationships/image" Target="../media/image212.jpeg"/><Relationship Id="rId4" Type="http://schemas.openxmlformats.org/officeDocument/2006/relationships/image" Target="../media/image197.png"/><Relationship Id="rId9" Type="http://schemas.openxmlformats.org/officeDocument/2006/relationships/image" Target="../media/image202.gif"/><Relationship Id="rId14" Type="http://schemas.openxmlformats.org/officeDocument/2006/relationships/image" Target="../media/image207.jpeg"/><Relationship Id="rId22" Type="http://schemas.openxmlformats.org/officeDocument/2006/relationships/image" Target="../media/image215.png"/><Relationship Id="rId27" Type="http://schemas.openxmlformats.org/officeDocument/2006/relationships/image" Target="../media/image2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ytlee@mail.ntou.edu.tw" TargetMode="External"/><Relationship Id="rId3" Type="http://schemas.openxmlformats.org/officeDocument/2006/relationships/image" Target="../media/image14.png"/><Relationship Id="rId7" Type="http://schemas.openxmlformats.org/officeDocument/2006/relationships/hyperlink" Target="mailto:khc6177@mail.niu.edu.tw" TargetMode="External"/><Relationship Id="rId12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tchen@mail.ntou.edu.tw" TargetMode="External"/><Relationship Id="rId11" Type="http://schemas.openxmlformats.org/officeDocument/2006/relationships/image" Target="../media/image15.jpeg"/><Relationship Id="rId5" Type="http://schemas.openxmlformats.org/officeDocument/2006/relationships/hyperlink" Target="mailto:ycshu@mail.ncku.edu.tw" TargetMode="External"/><Relationship Id="rId10" Type="http://schemas.openxmlformats.org/officeDocument/2006/relationships/hyperlink" Target="http://msvlab.hre.ntou.edu.tw/index1.htm" TargetMode="External"/><Relationship Id="rId4" Type="http://schemas.microsoft.com/office/2007/relationships/hdphoto" Target="../media/hdphoto3.wdp"/><Relationship Id="rId9" Type="http://schemas.openxmlformats.org/officeDocument/2006/relationships/hyperlink" Target="mailto:m93520009@mail.ntou.edu.tw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7.jpeg"/><Relationship Id="rId18" Type="http://schemas.openxmlformats.org/officeDocument/2006/relationships/image" Target="../media/image242.jpeg"/><Relationship Id="rId26" Type="http://schemas.openxmlformats.org/officeDocument/2006/relationships/image" Target="../media/image250.jpeg"/><Relationship Id="rId3" Type="http://schemas.openxmlformats.org/officeDocument/2006/relationships/image" Target="../media/image227.jpeg"/><Relationship Id="rId21" Type="http://schemas.openxmlformats.org/officeDocument/2006/relationships/image" Target="../media/image245.jpeg"/><Relationship Id="rId34" Type="http://schemas.openxmlformats.org/officeDocument/2006/relationships/image" Target="../media/image258.jpeg"/><Relationship Id="rId7" Type="http://schemas.openxmlformats.org/officeDocument/2006/relationships/image" Target="../media/image231.jpeg"/><Relationship Id="rId12" Type="http://schemas.openxmlformats.org/officeDocument/2006/relationships/image" Target="../media/image236.jpeg"/><Relationship Id="rId17" Type="http://schemas.openxmlformats.org/officeDocument/2006/relationships/image" Target="../media/image241.jpeg"/><Relationship Id="rId25" Type="http://schemas.openxmlformats.org/officeDocument/2006/relationships/image" Target="../media/image249.jpeg"/><Relationship Id="rId33" Type="http://schemas.openxmlformats.org/officeDocument/2006/relationships/image" Target="../media/image257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40.jpeg"/><Relationship Id="rId20" Type="http://schemas.openxmlformats.org/officeDocument/2006/relationships/image" Target="../media/image244.jpeg"/><Relationship Id="rId29" Type="http://schemas.openxmlformats.org/officeDocument/2006/relationships/image" Target="../media/image2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0.png"/><Relationship Id="rId11" Type="http://schemas.openxmlformats.org/officeDocument/2006/relationships/image" Target="../media/image235.jpeg"/><Relationship Id="rId24" Type="http://schemas.openxmlformats.org/officeDocument/2006/relationships/image" Target="../media/image248.jpeg"/><Relationship Id="rId32" Type="http://schemas.openxmlformats.org/officeDocument/2006/relationships/image" Target="../media/image256.jpeg"/><Relationship Id="rId5" Type="http://schemas.openxmlformats.org/officeDocument/2006/relationships/image" Target="../media/image229.jpeg"/><Relationship Id="rId15" Type="http://schemas.openxmlformats.org/officeDocument/2006/relationships/image" Target="../media/image239.jpeg"/><Relationship Id="rId23" Type="http://schemas.openxmlformats.org/officeDocument/2006/relationships/image" Target="../media/image247.jpeg"/><Relationship Id="rId28" Type="http://schemas.openxmlformats.org/officeDocument/2006/relationships/image" Target="../media/image252.jpeg"/><Relationship Id="rId10" Type="http://schemas.openxmlformats.org/officeDocument/2006/relationships/image" Target="../media/image234.jpeg"/><Relationship Id="rId19" Type="http://schemas.openxmlformats.org/officeDocument/2006/relationships/image" Target="../media/image243.jpeg"/><Relationship Id="rId31" Type="http://schemas.openxmlformats.org/officeDocument/2006/relationships/image" Target="../media/image255.jpeg"/><Relationship Id="rId4" Type="http://schemas.openxmlformats.org/officeDocument/2006/relationships/image" Target="../media/image228.jpeg"/><Relationship Id="rId9" Type="http://schemas.openxmlformats.org/officeDocument/2006/relationships/image" Target="../media/image233.jpeg"/><Relationship Id="rId14" Type="http://schemas.openxmlformats.org/officeDocument/2006/relationships/image" Target="../media/image238.jpeg"/><Relationship Id="rId22" Type="http://schemas.openxmlformats.org/officeDocument/2006/relationships/image" Target="../media/image246.jpeg"/><Relationship Id="rId27" Type="http://schemas.openxmlformats.org/officeDocument/2006/relationships/image" Target="../media/image251.jpeg"/><Relationship Id="rId30" Type="http://schemas.openxmlformats.org/officeDocument/2006/relationships/image" Target="../media/image254.jpeg"/><Relationship Id="rId8" Type="http://schemas.openxmlformats.org/officeDocument/2006/relationships/image" Target="../media/image2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19" Type="http://schemas.openxmlformats.org/officeDocument/2006/relationships/image" Target="../media/image33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67544" y="2060848"/>
            <a:ext cx="10642054" cy="1415839"/>
          </a:xfrm>
        </p:spPr>
        <p:txBody>
          <a:bodyPr>
            <a:normAutofit fontScale="90000"/>
          </a:bodyPr>
          <a:lstStyle/>
          <a:p>
            <a:r>
              <a:rPr lang="zh-TW" altLang="en-US" sz="3300" dirty="0">
                <a:solidFill>
                  <a:srgbClr val="FF0000"/>
                </a:solidFill>
              </a:rPr>
              <a:t>台灣海</a:t>
            </a:r>
            <a:r>
              <a:rPr lang="zh-TW" altLang="en-US" sz="3300" dirty="0" smtClean="0">
                <a:solidFill>
                  <a:srgbClr val="FF0000"/>
                </a:solidFill>
              </a:rPr>
              <a:t>大力學</a:t>
            </a:r>
            <a:r>
              <a:rPr lang="zh-TW" altLang="en-US" sz="3300" dirty="0">
                <a:solidFill>
                  <a:srgbClr val="FF0000"/>
                </a:solidFill>
              </a:rPr>
              <a:t>聲響振動</a:t>
            </a:r>
            <a:r>
              <a:rPr lang="en-US" altLang="zh-TW" sz="3300" dirty="0" smtClean="0">
                <a:solidFill>
                  <a:srgbClr val="FF0000"/>
                </a:solidFill>
              </a:rPr>
              <a:t>(NTOU-</a:t>
            </a:r>
            <a:r>
              <a:rPr lang="en-US" altLang="zh-TW" sz="3300" dirty="0" err="1" smtClean="0">
                <a:solidFill>
                  <a:srgbClr val="FF0000"/>
                </a:solidFill>
              </a:rPr>
              <a:t>msv</a:t>
            </a:r>
            <a:r>
              <a:rPr lang="en-US" altLang="zh-TW" sz="3300" dirty="0" smtClean="0">
                <a:solidFill>
                  <a:srgbClr val="FF0000"/>
                </a:solidFill>
              </a:rPr>
              <a:t>)</a:t>
            </a:r>
            <a:br>
              <a:rPr lang="en-US" altLang="zh-TW" sz="3300" dirty="0" smtClean="0">
                <a:solidFill>
                  <a:srgbClr val="FF0000"/>
                </a:solidFill>
              </a:rPr>
            </a:br>
            <a:r>
              <a:rPr lang="zh-TW" altLang="en-US" sz="3300" dirty="0" smtClean="0">
                <a:solidFill>
                  <a:srgbClr val="FF0000"/>
                </a:solidFill>
              </a:rPr>
              <a:t> </a:t>
            </a:r>
            <a:r>
              <a:rPr lang="en-US" altLang="zh-TW" sz="3300" dirty="0" smtClean="0">
                <a:solidFill>
                  <a:srgbClr val="FF0000"/>
                </a:solidFill>
              </a:rPr>
              <a:t/>
            </a:r>
            <a:br>
              <a:rPr lang="en-US" altLang="zh-TW" sz="3300" dirty="0" smtClean="0">
                <a:solidFill>
                  <a:srgbClr val="FF0000"/>
                </a:solidFill>
              </a:rPr>
            </a:br>
            <a:r>
              <a:rPr lang="zh-TW" altLang="en-US" sz="3300" dirty="0" smtClean="0">
                <a:solidFill>
                  <a:srgbClr val="FF0000"/>
                </a:solidFill>
              </a:rPr>
              <a:t>研究</a:t>
            </a:r>
            <a:r>
              <a:rPr lang="zh-TW" altLang="en-US" sz="3300" dirty="0">
                <a:solidFill>
                  <a:srgbClr val="FF0000"/>
                </a:solidFill>
              </a:rPr>
              <a:t>近況</a:t>
            </a:r>
            <a:r>
              <a:rPr lang="zh-TW" altLang="en-US" sz="3300" dirty="0" smtClean="0">
                <a:solidFill>
                  <a:srgbClr val="FF0000"/>
                </a:solidFill>
              </a:rPr>
              <a:t>分享</a:t>
            </a:r>
            <a:r>
              <a:rPr lang="zh-TW" altLang="zh-TW" sz="3300" dirty="0">
                <a:solidFill>
                  <a:srgbClr val="FF0000"/>
                </a:solidFill>
              </a:rPr>
              <a:t/>
            </a:r>
            <a:br>
              <a:rPr lang="zh-TW" altLang="zh-TW" sz="3300" dirty="0">
                <a:solidFill>
                  <a:srgbClr val="FF0000"/>
                </a:solidFill>
              </a:rPr>
            </a:br>
            <a:endParaRPr lang="zh-TW" altLang="en-US" sz="3300" dirty="0">
              <a:solidFill>
                <a:srgbClr val="FF0000"/>
              </a:solidFill>
              <a:latin typeface="+mj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8704" l="2167" r="97000">
                        <a14:foregroundMark x1="5333" y1="32222" x2="10000" y2="24630"/>
                        <a14:foregroundMark x1="9833" y1="25185" x2="9667" y2="31852"/>
                        <a14:foregroundMark x1="10000" y1="32037" x2="15167" y2="24815"/>
                        <a14:foregroundMark x1="74500" y1="32407" x2="72500" y2="32037"/>
                        <a14:foregroundMark x1="72500" y1="32222" x2="69500" y2="33704"/>
                        <a14:foregroundMark x1="69333" y1="34074" x2="68667" y2="36111"/>
                        <a14:foregroundMark x1="68833" y1="36111" x2="72333" y2="36852"/>
                        <a14:foregroundMark x1="72500" y1="37222" x2="73000" y2="38889"/>
                        <a14:foregroundMark x1="73000" y1="39074" x2="71167" y2="41111"/>
                        <a14:foregroundMark x1="36000" y1="77593" x2="35333" y2="86111"/>
                        <a14:foregroundMark x1="36000" y1="86111" x2="42167" y2="77037"/>
                        <a14:foregroundMark x1="45000" y1="81111" x2="43333" y2="86667"/>
                        <a14:foregroundMark x1="55333" y1="83333" x2="54167" y2="82963"/>
                        <a14:foregroundMark x1="64000" y1="83704" x2="62667" y2="85556"/>
                        <a14:foregroundMark x1="68167" y1="83333" x2="67000" y2="86481"/>
                        <a14:foregroundMark x1="68667" y1="83704" x2="70333" y2="82593"/>
                        <a14:foregroundMark x1="70500" y1="83333" x2="69833" y2="86667"/>
                        <a14:foregroundMark x1="47000" y1="96481" x2="50000" y2="97222"/>
                        <a14:foregroundMark x1="51333" y1="97222" x2="54500" y2="97222"/>
                        <a14:foregroundMark x1="55667" y1="97037" x2="59333" y2="95926"/>
                        <a14:foregroundMark x1="59333" y1="95926" x2="63500" y2="94259"/>
                        <a14:foregroundMark x1="64667" y1="94074" x2="68000" y2="91852"/>
                        <a14:foregroundMark x1="68500" y1="91481" x2="71500" y2="88519"/>
                        <a14:foregroundMark x1="72167" y1="87593" x2="75000" y2="80926"/>
                        <a14:foregroundMark x1="75000" y1="81111" x2="77000" y2="75370"/>
                        <a14:foregroundMark x1="77000" y1="75000" x2="78000" y2="67222"/>
                        <a14:foregroundMark x1="77667" y1="66667" x2="76667" y2="60000"/>
                        <a14:foregroundMark x1="76667" y1="59259" x2="81000" y2="57407"/>
                        <a14:foregroundMark x1="81167" y1="57407" x2="86167" y2="53889"/>
                        <a14:foregroundMark x1="86333" y1="53704" x2="91000" y2="47593"/>
                        <a14:foregroundMark x1="91167" y1="47407" x2="93667" y2="40741"/>
                        <a14:foregroundMark x1="93833" y1="40000" x2="94500" y2="32037"/>
                        <a14:foregroundMark x1="94833" y1="31852" x2="93333" y2="23704"/>
                        <a14:backgroundMark x1="51000" y1="98148" x2="56167" y2="98148"/>
                        <a14:backgroundMark x1="74667" y1="86296" x2="78500" y2="75926"/>
                        <a14:backgroundMark x1="45333" y1="97037" x2="48167" y2="98148"/>
                        <a14:backgroundMark x1="43667" y1="95926" x2="45333" y2="97037"/>
                        <a14:backgroundMark x1="43167" y1="95185" x2="45500" y2="96481"/>
                        <a14:backgroundMark x1="58333" y1="97778" x2="61167" y2="96852"/>
                        <a14:backgroundMark x1="62667" y1="96667" x2="65333" y2="94815"/>
                        <a14:backgroundMark x1="77667" y1="60370" x2="80000" y2="59259"/>
                        <a14:backgroundMark x1="80833" y1="58889" x2="84333" y2="56852"/>
                        <a14:backgroundMark x1="85000" y1="56296" x2="88167" y2="53704"/>
                        <a14:backgroundMark x1="88500" y1="53333" x2="90667" y2="50000"/>
                        <a14:backgroundMark x1="91000" y1="49444" x2="92667" y2="45741"/>
                        <a14:backgroundMark x1="95167" y1="30185" x2="95333" y2="35556"/>
                        <a14:backgroundMark x1="94333" y1="25185" x2="94667" y2="27593"/>
                        <a14:backgroundMark x1="93500" y1="23704" x2="94333" y2="25926"/>
                        <a14:backgroundMark x1="78000" y1="75556" x2="76667" y2="80000"/>
                        <a14:backgroundMark x1="76167" y1="81481" x2="73833" y2="8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563" y="1703504"/>
            <a:ext cx="995107" cy="89559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1" b="97788" l="1824" r="99005">
                        <a14:foregroundMark x1="12106" y1="20575" x2="10945" y2="35177"/>
                        <a14:foregroundMark x1="10282" y1="57301" x2="10282" y2="57301"/>
                        <a14:foregroundMark x1="11774" y1="20133" x2="14428" y2="13053"/>
                        <a14:foregroundMark x1="6302" y1="12168" x2="11443" y2="8850"/>
                        <a14:foregroundMark x1="14594" y1="7743" x2="20398" y2="6858"/>
                        <a14:foregroundMark x1="15091" y1="12611" x2="16252" y2="10619"/>
                        <a14:foregroundMark x1="5804" y1="59071" x2="11277" y2="62611"/>
                        <a14:foregroundMark x1="11111" y1="63496" x2="20232" y2="69248"/>
                        <a14:foregroundMark x1="26866" y1="70354" x2="33665" y2="63938"/>
                        <a14:foregroundMark x1="33167" y1="65487" x2="35158" y2="63717"/>
                        <a14:foregroundMark x1="14594" y1="32965" x2="18076" y2="31858"/>
                        <a14:foregroundMark x1="17579" y1="31858" x2="17745" y2="30531"/>
                        <a14:foregroundMark x1="28027" y1="7080" x2="34660" y2="13274"/>
                        <a14:foregroundMark x1="33665" y1="13053" x2="36153" y2="19469"/>
                        <a14:foregroundMark x1="32007" y1="24779" x2="24710" y2="31637"/>
                        <a14:foregroundMark x1="28027" y1="30973" x2="36650" y2="35177"/>
                        <a14:foregroundMark x1="36153" y1="35177" x2="42454" y2="41150"/>
                        <a14:foregroundMark x1="51244" y1="51327" x2="58043" y2="64381"/>
                        <a14:foregroundMark x1="41294" y1="40929" x2="40962" y2="55310"/>
                        <a14:foregroundMark x1="62852" y1="66150" x2="66003" y2="61283"/>
                        <a14:foregroundMark x1="66335" y1="60619" x2="68657" y2="51106"/>
                        <a14:foregroundMark x1="69320" y1="47345" x2="69652" y2="34956"/>
                        <a14:foregroundMark x1="69320" y1="35177" x2="62852" y2="34071"/>
                        <a14:foregroundMark x1="62355" y1="33850" x2="62355" y2="17699"/>
                        <a14:foregroundMark x1="62189" y1="17035" x2="66667" y2="7743"/>
                        <a14:foregroundMark x1="66667" y1="7965" x2="71144" y2="19469"/>
                        <a14:foregroundMark x1="72637" y1="24779" x2="74461" y2="30310"/>
                        <a14:foregroundMark x1="74461" y1="30310" x2="74129" y2="44469"/>
                        <a14:foregroundMark x1="73632" y1="44912" x2="76949" y2="48894"/>
                        <a14:foregroundMark x1="77280" y1="49336" x2="81758" y2="41372"/>
                        <a14:foregroundMark x1="81924" y1="40929" x2="81758" y2="28319"/>
                        <a14:foregroundMark x1="81924" y1="28097" x2="87396" y2="37389"/>
                        <a14:foregroundMark x1="87231" y1="38496" x2="90547" y2="55973"/>
                        <a14:foregroundMark x1="90713" y1="56858" x2="92537" y2="75885"/>
                        <a14:foregroundMark x1="5307" y1="92920" x2="5473" y2="93805"/>
                        <a14:foregroundMark x1="5804" y1="92699" x2="7297" y2="78097"/>
                        <a14:foregroundMark x1="9453" y1="93142" x2="11277" y2="74558"/>
                        <a14:foregroundMark x1="12106" y1="80088" x2="13599" y2="77434"/>
                        <a14:foregroundMark x1="13267" y1="78097" x2="16252" y2="77434"/>
                        <a14:foregroundMark x1="14428" y1="78761" x2="13267" y2="94248"/>
                        <a14:foregroundMark x1="16086" y1="84513" x2="17081" y2="92035"/>
                        <a14:foregroundMark x1="19071" y1="78761" x2="20066" y2="76991"/>
                        <a14:foregroundMark x1="19403" y1="92478" x2="20564" y2="87168"/>
                        <a14:foregroundMark x1="22388" y1="78097" x2="22388" y2="83407"/>
                        <a14:foregroundMark x1="21891" y1="93805" x2="23881" y2="90487"/>
                        <a14:foregroundMark x1="24710" y1="86947" x2="25705" y2="80088"/>
                        <a14:foregroundMark x1="28856" y1="92478" x2="29353" y2="93584"/>
                        <a14:foregroundMark x1="29685" y1="90708" x2="31012" y2="77876"/>
                        <a14:foregroundMark x1="41625" y1="78540" x2="40464" y2="76327"/>
                        <a14:foregroundMark x1="46269" y1="78540" x2="46434" y2="80531"/>
                        <a14:foregroundMark x1="50249" y1="78097" x2="50415" y2="85841"/>
                        <a14:foregroundMark x1="54063" y1="85841" x2="55058" y2="76327"/>
                        <a14:foregroundMark x1="58375" y1="84071" x2="58209" y2="76549"/>
                        <a14:foregroundMark x1="61857" y1="80752" x2="62355" y2="83407"/>
                        <a14:foregroundMark x1="66998" y1="81416" x2="67993" y2="81195"/>
                        <a14:foregroundMark x1="72139" y1="77655" x2="73300" y2="83407"/>
                        <a14:foregroundMark x1="76285" y1="76770" x2="76451" y2="85177"/>
                        <a14:foregroundMark x1="77778" y1="82743" x2="78109" y2="78761"/>
                        <a14:foregroundMark x1="82919" y1="81637" x2="83914" y2="81416"/>
                        <a14:foregroundMark x1="88226" y1="80088" x2="87231" y2="76106"/>
                        <a14:foregroundMark x1="87894" y1="81858" x2="87894" y2="86726"/>
                        <a14:foregroundMark x1="86401" y1="76770" x2="87562" y2="81637"/>
                        <a14:foregroundMark x1="88391" y1="79425" x2="89221" y2="75885"/>
                        <a14:foregroundMark x1="70481" y1="86504" x2="71808" y2="76770"/>
                        <a14:foregroundMark x1="53234" y1="90265" x2="51907" y2="89823"/>
                        <a14:foregroundMark x1="50580" y1="91814" x2="52405" y2="92478"/>
                        <a14:foregroundMark x1="57048" y1="90265" x2="55721" y2="93805"/>
                        <a14:foregroundMark x1="70149" y1="94469" x2="68325" y2="93805"/>
                        <a14:foregroundMark x1="77114" y1="90265" x2="75622" y2="89823"/>
                        <a14:foregroundMark x1="79768" y1="92478" x2="79934" y2="94027"/>
                        <a14:foregroundMark x1="85904" y1="92920" x2="86235" y2="94912"/>
                        <a14:foregroundMark x1="83416" y1="93805" x2="83416" y2="91814"/>
                        <a14:foregroundMark x1="91045" y1="94912" x2="91045" y2="91814"/>
                        <a14:foregroundMark x1="95357" y1="95133" x2="95357" y2="91814"/>
                        <a14:foregroundMark x1="5638" y1="91150" x2="5638" y2="91150"/>
                        <a14:foregroundMark x1="5970" y1="88717" x2="5970" y2="88717"/>
                        <a14:foregroundMark x1="10282" y1="86947" x2="10282" y2="86947"/>
                        <a14:foregroundMark x1="10945" y1="80310" x2="10945" y2="80310"/>
                        <a14:foregroundMark x1="31593" y1="81882" x2="32115" y2="90592"/>
                        <a14:foregroundMark x1="43342" y1="80488" x2="43864" y2="93728"/>
                        <a14:foregroundMark x1="44125" y1="93031" x2="46475" y2="82927"/>
                        <a14:foregroundMark x1="66580" y1="76655" x2="66580" y2="87108"/>
                        <a14:foregroundMark x1="67885" y1="82578" x2="69191" y2="87108"/>
                        <a14:foregroundMark x1="62141" y1="79443" x2="62663" y2="76307"/>
                        <a14:foregroundMark x1="64230" y1="76307" x2="65535" y2="79094"/>
                        <a14:foregroundMark x1="62402" y1="84321" x2="63185" y2="87108"/>
                        <a14:foregroundMark x1="63708" y1="87108" x2="65274" y2="84321"/>
                        <a14:foregroundMark x1="83551" y1="81882" x2="85379" y2="87456"/>
                        <a14:foregroundMark x1="83029" y1="82578" x2="82768" y2="86411"/>
                        <a14:foregroundMark x1="82768" y1="81882" x2="83029" y2="76307"/>
                        <a14:foregroundMark x1="84856" y1="79094" x2="84595" y2="77352"/>
                        <a14:foregroundMark x1="80679" y1="77352" x2="81201" y2="82927"/>
                        <a14:foregroundMark x1="80940" y1="83275" x2="80157" y2="86760"/>
                        <a14:foregroundMark x1="79112" y1="86760" x2="78329" y2="79791"/>
                        <a14:foregroundMark x1="78329" y1="78397" x2="79112" y2="75958"/>
                        <a14:foregroundMark x1="68407" y1="76307" x2="68930" y2="79443"/>
                        <a14:foregroundMark x1="79373" y1="75958" x2="80940" y2="77700"/>
                        <a14:foregroundMark x1="48825" y1="93031" x2="49347" y2="94425"/>
                        <a14:foregroundMark x1="61880" y1="90592" x2="60052" y2="94425"/>
                        <a14:foregroundMark x1="73107" y1="94077" x2="74413" y2="94077"/>
                        <a14:foregroundMark x1="65013" y1="93728" x2="66841" y2="89199"/>
                        <a14:foregroundMark x1="87990" y1="93031" x2="89295" y2="94077"/>
                        <a14:foregroundMark x1="69191" y1="90244" x2="71802" y2="89895"/>
                        <a14:foregroundMark x1="78590" y1="94425" x2="80940" y2="94425"/>
                        <a14:foregroundMark x1="73107" y1="83972" x2="73890" y2="86760"/>
                        <a14:foregroundMark x1="60052" y1="76655" x2="60836" y2="78397"/>
                        <a14:foregroundMark x1="60836" y1="84321" x2="59791" y2="87108"/>
                        <a14:foregroundMark x1="55614" y1="79791" x2="56919" y2="86760"/>
                        <a14:foregroundMark x1="60836" y1="83624" x2="60836" y2="83624"/>
                        <a14:foregroundMark x1="60052" y1="81533" x2="60052" y2="81533"/>
                        <a14:backgroundMark x1="11774" y1="76991" x2="11277" y2="79425"/>
                        <a14:backgroundMark x1="55390" y1="82080" x2="55390" y2="82080"/>
                        <a14:backgroundMark x1="60033" y1="78761" x2="60033" y2="78761"/>
                        <a14:backgroundMark x1="60033" y1="84956" x2="60033" y2="84956"/>
                        <a14:backgroundMark x1="67993" y1="78982" x2="67993" y2="78982"/>
                        <a14:backgroundMark x1="72305" y1="82080" x2="72305" y2="82080"/>
                        <a14:backgroundMark x1="84080" y1="79204" x2="84080" y2="79204"/>
                        <a14:backgroundMark x1="87562" y1="80752" x2="87562" y2="80752"/>
                        <a14:backgroundMark x1="21559" y1="83628" x2="21559" y2="83628"/>
                        <a14:backgroundMark x1="21393" y1="81858" x2="21393" y2="81858"/>
                        <a14:backgroundMark x1="21559" y1="80310" x2="21559" y2="80310"/>
                        <a14:backgroundMark x1="10945" y1="81416" x2="10945" y2="81416"/>
                        <a14:backgroundMark x1="84909" y1="92478" x2="84909" y2="92478"/>
                        <a14:backgroundMark x1="84577" y1="95133" x2="84577" y2="95133"/>
                        <a14:backgroundMark x1="89718" y1="93142" x2="89718" y2="93142"/>
                        <a14:backgroundMark x1="89386" y1="95133" x2="89386" y2="95133"/>
                        <a14:backgroundMark x1="94527" y1="93805" x2="94527" y2="93805"/>
                        <a14:backgroundMark x1="79634" y1="78746" x2="79634" y2="84669"/>
                        <a14:backgroundMark x1="79634" y1="86063" x2="79634" y2="85366"/>
                        <a14:backgroundMark x1="69974" y1="84669" x2="69713" y2="87108"/>
                        <a14:backgroundMark x1="44909" y1="86063" x2="45431" y2="82578"/>
                        <a14:backgroundMark x1="61097" y1="81533" x2="61097" y2="81533"/>
                        <a14:backgroundMark x1="61619" y1="79791" x2="61619" y2="79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723" y="5742575"/>
            <a:ext cx="1194789" cy="89559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C089DF5-14C5-4B40-A580-22C7B39E2854}"/>
              </a:ext>
            </a:extLst>
          </p:cNvPr>
          <p:cNvSpPr txBox="1"/>
          <p:nvPr/>
        </p:nvSpPr>
        <p:spPr>
          <a:xfrm>
            <a:off x="2264455" y="3834031"/>
            <a:ext cx="5611268" cy="180049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主講人：陳正宗  特聘講座教授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科技部產學小聯盟 土機海領域召集人</a:t>
            </a:r>
            <a:endParaRPr lang="en-US" altLang="zh-TW" sz="1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海大河工系 機械系 海工系 台大土木系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客座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2023)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成大土木系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合聘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三校五系教授</a:t>
            </a:r>
          </a:p>
          <a:p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STAM &amp; </a:t>
            </a:r>
            <a:r>
              <a:rPr lang="en-US" altLang="zh-TW" sz="105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TwSIAM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Fellow 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數學與力學雙會士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時間：</a:t>
            </a:r>
            <a:r>
              <a:rPr lang="en-US" altLang="zh-TW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2024 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lang="en-US" altLang="zh-TW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16 </a:t>
            </a: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  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14:10-15:25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地點</a:t>
            </a: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台大土木新</a:t>
            </a: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 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CERB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402  and 405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5" y="3515482"/>
            <a:ext cx="1717001" cy="228978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088" y="385777"/>
            <a:ext cx="1108375" cy="1099007"/>
          </a:xfrm>
          <a:prstGeom prst="rect">
            <a:avLst/>
          </a:prstGeom>
        </p:spPr>
      </p:pic>
      <p:pic>
        <p:nvPicPr>
          <p:cNvPr id="14" name="圖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5" y="85088"/>
            <a:ext cx="1455721" cy="148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97321"/>
            <a:ext cx="1291996" cy="118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05" y="385777"/>
            <a:ext cx="1529854" cy="152985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38" y="196470"/>
            <a:ext cx="1292623" cy="1288314"/>
          </a:xfrm>
          <a:prstGeom prst="rect">
            <a:avLst/>
          </a:prstGeom>
        </p:spPr>
      </p:pic>
      <p:sp>
        <p:nvSpPr>
          <p:cNvPr id="13" name="標題 1"/>
          <p:cNvSpPr txBox="1">
            <a:spLocks/>
          </p:cNvSpPr>
          <p:nvPr/>
        </p:nvSpPr>
        <p:spPr bwMode="auto">
          <a:xfrm>
            <a:off x="2210866" y="5469545"/>
            <a:ext cx="10642054" cy="141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6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2pPr>
            <a:lvl3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3pPr>
            <a:lvl4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4pPr>
            <a:lvl5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5pPr>
            <a:lvl6pPr marL="4572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6pPr>
            <a:lvl7pPr marL="9144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7pPr>
            <a:lvl8pPr marL="13716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8pPr>
            <a:lvl9pPr marL="18288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9pPr>
          </a:lstStyle>
          <a:p>
            <a:r>
              <a:rPr lang="zh-TW" altLang="en-US" sz="3300" kern="0" dirty="0" smtClean="0">
                <a:solidFill>
                  <a:srgbClr val="FF0000"/>
                </a:solidFill>
              </a:rPr>
              <a:t>台淡宜海</a:t>
            </a:r>
            <a:r>
              <a:rPr lang="en-US" altLang="zh-TW" sz="3300" kern="0" dirty="0" smtClean="0">
                <a:solidFill>
                  <a:srgbClr val="FF0000"/>
                </a:solidFill>
              </a:rPr>
              <a:t>MSV 01-2024 </a:t>
            </a:r>
            <a:r>
              <a:rPr lang="zh-TW" altLang="en-US" sz="3300" kern="0" dirty="0" smtClean="0">
                <a:solidFill>
                  <a:srgbClr val="FF0000"/>
                </a:solidFill>
              </a:rPr>
              <a:t>交流會</a:t>
            </a:r>
            <a:r>
              <a:rPr lang="zh-TW" altLang="zh-TW" sz="3300" kern="0" dirty="0" smtClean="0">
                <a:solidFill>
                  <a:srgbClr val="FF0000"/>
                </a:solidFill>
              </a:rPr>
              <a:t/>
            </a:r>
            <a:br>
              <a:rPr lang="zh-TW" altLang="zh-TW" sz="3300" kern="0" dirty="0" smtClean="0">
                <a:solidFill>
                  <a:srgbClr val="FF0000"/>
                </a:solidFill>
              </a:rPr>
            </a:br>
            <a:endParaRPr lang="zh-TW" altLang="en-US" sz="3300" kern="0" dirty="0">
              <a:solidFill>
                <a:srgbClr val="FF0000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32424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圖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950"/>
            <a:ext cx="6588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862013"/>
            <a:ext cx="7886700" cy="5445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zh-TW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NTOU/MSV Collaborators since1988</a:t>
            </a:r>
            <a:endParaRPr lang="zh-TW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4820" name="圖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8" r="9727"/>
          <a:stretch>
            <a:fillRect/>
          </a:stretch>
        </p:blipFill>
        <p:spPr bwMode="auto">
          <a:xfrm>
            <a:off x="8332788" y="871538"/>
            <a:ext cx="78898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圖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8" y="5311775"/>
            <a:ext cx="7112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圖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5341938"/>
            <a:ext cx="6445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內容版面配置區 2"/>
          <p:cNvSpPr>
            <a:spLocks noGrp="1"/>
          </p:cNvSpPr>
          <p:nvPr>
            <p:ph idx="1"/>
          </p:nvPr>
        </p:nvSpPr>
        <p:spPr>
          <a:xfrm>
            <a:off x="2062163" y="1463675"/>
            <a:ext cx="7886700" cy="34448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India</a:t>
            </a:r>
          </a:p>
        </p:txBody>
      </p:sp>
      <p:pic>
        <p:nvPicPr>
          <p:cNvPr id="34824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1797050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文字方塊 10"/>
          <p:cNvSpPr txBox="1">
            <a:spLocks noChangeArrowheads="1"/>
          </p:cNvSpPr>
          <p:nvPr/>
        </p:nvSpPr>
        <p:spPr bwMode="auto">
          <a:xfrm>
            <a:off x="3511550" y="335280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China</a:t>
            </a:r>
          </a:p>
        </p:txBody>
      </p:sp>
      <p:pic>
        <p:nvPicPr>
          <p:cNvPr id="34826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3" y="3744913"/>
            <a:ext cx="633412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圖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3744913"/>
            <a:ext cx="6762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文字方塊 18"/>
          <p:cNvSpPr txBox="1">
            <a:spLocks noChangeArrowheads="1"/>
          </p:cNvSpPr>
          <p:nvPr/>
        </p:nvSpPr>
        <p:spPr bwMode="auto">
          <a:xfrm>
            <a:off x="1152525" y="2833688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C.S. Nishad     K.G. Vijay</a:t>
            </a:r>
          </a:p>
        </p:txBody>
      </p:sp>
      <p:sp>
        <p:nvSpPr>
          <p:cNvPr id="34829" name="文字方塊 37"/>
          <p:cNvSpPr txBox="1">
            <a:spLocks noChangeArrowheads="1"/>
          </p:cNvSpPr>
          <p:nvPr/>
        </p:nvSpPr>
        <p:spPr bwMode="auto">
          <a:xfrm>
            <a:off x="2319338" y="4668838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韓厚德     谷岩        傅卓佳    張耀明</a:t>
            </a:r>
            <a:endParaRPr lang="zh-TW" altLang="en-US" sz="18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4830" name="文字方塊 28"/>
          <p:cNvSpPr txBox="1">
            <a:spLocks noChangeArrowheads="1"/>
          </p:cNvSpPr>
          <p:nvPr/>
        </p:nvSpPr>
        <p:spPr bwMode="auto">
          <a:xfrm>
            <a:off x="5718175" y="1489075"/>
            <a:ext cx="45688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6858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6858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6858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6858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ClrTx/>
              <a:buSzTx/>
              <a:buFontTx/>
              <a:buNone/>
            </a:pPr>
            <a:r>
              <a:rPr kumimoji="0" lang="en-US" altLang="zh-TW" sz="21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Canada</a:t>
            </a:r>
          </a:p>
        </p:txBody>
      </p:sp>
      <p:sp>
        <p:nvSpPr>
          <p:cNvPr id="34831" name="文字方塊 30"/>
          <p:cNvSpPr txBox="1">
            <a:spLocks noChangeArrowheads="1"/>
          </p:cNvSpPr>
          <p:nvPr/>
        </p:nvSpPr>
        <p:spPr bwMode="auto">
          <a:xfrm>
            <a:off x="5764213" y="2825750"/>
            <a:ext cx="4586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李子才</a:t>
            </a:r>
            <a:endParaRPr lang="zh-TW" altLang="en-US" sz="18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4832" name="圖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7" t="2632" r="17844" b="18637"/>
          <a:stretch>
            <a:fillRect/>
          </a:stretch>
        </p:blipFill>
        <p:spPr bwMode="auto">
          <a:xfrm>
            <a:off x="5684838" y="1792288"/>
            <a:ext cx="1017587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圖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789113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圖片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3744913"/>
            <a:ext cx="715962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圖片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3744913"/>
            <a:ext cx="661987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6" name="內容版面配置區 2"/>
          <p:cNvSpPr txBox="1">
            <a:spLocks/>
          </p:cNvSpPr>
          <p:nvPr/>
        </p:nvSpPr>
        <p:spPr bwMode="auto">
          <a:xfrm>
            <a:off x="4208463" y="1493838"/>
            <a:ext cx="7886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858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Kuwait</a:t>
            </a:r>
          </a:p>
        </p:txBody>
      </p:sp>
      <p:pic>
        <p:nvPicPr>
          <p:cNvPr id="34837" name="圖片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1822450"/>
            <a:ext cx="1006475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8" name="文字方塊 22"/>
          <p:cNvSpPr txBox="1">
            <a:spLocks noChangeArrowheads="1"/>
          </p:cNvSpPr>
          <p:nvPr/>
        </p:nvSpPr>
        <p:spPr bwMode="auto">
          <a:xfrm>
            <a:off x="4002088" y="2797175"/>
            <a:ext cx="4586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S.Neelamani</a:t>
            </a:r>
            <a:endParaRPr lang="zh-TW" altLang="en-US" sz="18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4839" name="文字方塊 23"/>
          <p:cNvSpPr txBox="1">
            <a:spLocks noChangeArrowheads="1"/>
          </p:cNvSpPr>
          <p:nvPr/>
        </p:nvSpPr>
        <p:spPr bwMode="auto">
          <a:xfrm>
            <a:off x="4102100" y="5732463"/>
            <a:ext cx="4413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Filename: NTOU/MSV Cooperators</a:t>
            </a:r>
            <a:r>
              <a:rPr lang="zh-TW" altLang="en-US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made by</a:t>
            </a:r>
            <a:r>
              <a:rPr lang="zh-TW" altLang="en-US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品瑄、品臻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圖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950"/>
            <a:ext cx="6588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862013"/>
            <a:ext cx="7886700" cy="5445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zh-TW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NTOU/MSV Collaborators since1988</a:t>
            </a:r>
            <a:endParaRPr lang="zh-TW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5844" name="圖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8" r="9727"/>
          <a:stretch>
            <a:fillRect/>
          </a:stretch>
        </p:blipFill>
        <p:spPr bwMode="auto">
          <a:xfrm>
            <a:off x="8332788" y="871538"/>
            <a:ext cx="78898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圖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411788"/>
            <a:ext cx="6032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圖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5370513"/>
            <a:ext cx="614362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文字方塊 14"/>
          <p:cNvSpPr txBox="1">
            <a:spLocks noChangeArrowheads="1"/>
          </p:cNvSpPr>
          <p:nvPr/>
        </p:nvSpPr>
        <p:spPr bwMode="auto">
          <a:xfrm>
            <a:off x="711200" y="1376363"/>
            <a:ext cx="45720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6858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6858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6858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6858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ClrTx/>
              <a:buSzTx/>
              <a:buFontTx/>
              <a:buNone/>
            </a:pPr>
            <a:r>
              <a:rPr kumimoji="0" lang="en-US" altLang="zh-TW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Taiwan</a:t>
            </a:r>
          </a:p>
        </p:txBody>
      </p:sp>
      <p:pic>
        <p:nvPicPr>
          <p:cNvPr id="3584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"/>
          <a:stretch>
            <a:fillRect/>
          </a:stretch>
        </p:blipFill>
        <p:spPr bwMode="auto">
          <a:xfrm>
            <a:off x="2232025" y="4186238"/>
            <a:ext cx="78581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圖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r="11684"/>
          <a:stretch>
            <a:fillRect/>
          </a:stretch>
        </p:blipFill>
        <p:spPr bwMode="auto">
          <a:xfrm>
            <a:off x="1790700" y="1676400"/>
            <a:ext cx="7731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圖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2881313"/>
            <a:ext cx="7350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圖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4132263"/>
            <a:ext cx="715963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圖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2890838"/>
            <a:ext cx="600075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圖片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r="26193"/>
          <a:stretch>
            <a:fillRect/>
          </a:stretch>
        </p:blipFill>
        <p:spPr bwMode="auto">
          <a:xfrm>
            <a:off x="6607175" y="1692275"/>
            <a:ext cx="804863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圖片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704975"/>
            <a:ext cx="736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圖片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r="7401"/>
          <a:stretch>
            <a:fillRect/>
          </a:stretch>
        </p:blipFill>
        <p:spPr bwMode="auto">
          <a:xfrm>
            <a:off x="1331913" y="2881313"/>
            <a:ext cx="7651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6" name="圖片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3" y="2863850"/>
            <a:ext cx="8556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圖片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8" y="2887663"/>
            <a:ext cx="7048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8" name="圖片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2887663"/>
            <a:ext cx="72548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圖片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9" r="18158"/>
          <a:stretch>
            <a:fillRect/>
          </a:stretch>
        </p:blipFill>
        <p:spPr bwMode="auto">
          <a:xfrm>
            <a:off x="5281613" y="4208463"/>
            <a:ext cx="762000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0" name="圖片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r="21848"/>
          <a:stretch>
            <a:fillRect/>
          </a:stretch>
        </p:blipFill>
        <p:spPr bwMode="auto">
          <a:xfrm>
            <a:off x="2779713" y="1674813"/>
            <a:ext cx="71596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1" name="圖片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18085"/>
          <a:stretch>
            <a:fillRect/>
          </a:stretch>
        </p:blipFill>
        <p:spPr bwMode="auto">
          <a:xfrm>
            <a:off x="4649788" y="1674813"/>
            <a:ext cx="76993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圖片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0" t="21800" r="16890" b="-2"/>
          <a:stretch>
            <a:fillRect/>
          </a:stretch>
        </p:blipFill>
        <p:spPr bwMode="auto">
          <a:xfrm>
            <a:off x="5621338" y="1676400"/>
            <a:ext cx="8080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3" name="圖片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0" r="22977"/>
          <a:stretch>
            <a:fillRect/>
          </a:stretch>
        </p:blipFill>
        <p:spPr bwMode="auto">
          <a:xfrm>
            <a:off x="3263900" y="4178300"/>
            <a:ext cx="6381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4" name="圖片 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3" t="11417" r="18391"/>
          <a:stretch>
            <a:fillRect/>
          </a:stretch>
        </p:blipFill>
        <p:spPr bwMode="auto">
          <a:xfrm>
            <a:off x="8150225" y="4216400"/>
            <a:ext cx="68421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5" name="圖片 1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7" r="22765" b="31248"/>
          <a:stretch>
            <a:fillRect/>
          </a:stretch>
        </p:blipFill>
        <p:spPr bwMode="auto">
          <a:xfrm>
            <a:off x="7227888" y="4219575"/>
            <a:ext cx="6397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6" name="圖片 1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4" t="47301" b="2200"/>
          <a:stretch>
            <a:fillRect/>
          </a:stretch>
        </p:blipFill>
        <p:spPr bwMode="auto">
          <a:xfrm>
            <a:off x="831850" y="1670050"/>
            <a:ext cx="7556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7" name="文字方塊 37"/>
          <p:cNvSpPr txBox="1">
            <a:spLocks noChangeArrowheads="1"/>
          </p:cNvSpPr>
          <p:nvPr/>
        </p:nvSpPr>
        <p:spPr bwMode="auto">
          <a:xfrm>
            <a:off x="1730375" y="2601913"/>
            <a:ext cx="8374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郭世榮    葉為忠     曹登皓     林三賢      岳景雲     劉德源     張建仁</a:t>
            </a:r>
            <a:endParaRPr kumimoji="0" lang="en-US" altLang="zh-TW" sz="18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868" name="文字方塊 40"/>
          <p:cNvSpPr txBox="1">
            <a:spLocks noChangeArrowheads="1"/>
          </p:cNvSpPr>
          <p:nvPr/>
        </p:nvSpPr>
        <p:spPr bwMode="auto">
          <a:xfrm>
            <a:off x="4086225" y="3851275"/>
            <a:ext cx="8448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陳桂鴻     李家瑋      李為民     呂學育     徐文信</a:t>
            </a:r>
            <a:endParaRPr kumimoji="0" lang="en-US" altLang="zh-TW" sz="18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5869" name="圖片 2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5112" r="6961" b="26271"/>
          <a:stretch>
            <a:fillRect/>
          </a:stretch>
        </p:blipFill>
        <p:spPr bwMode="auto">
          <a:xfrm>
            <a:off x="2292350" y="2905125"/>
            <a:ext cx="73025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0" name="圖片 3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5"/>
          <a:stretch>
            <a:fillRect/>
          </a:stretch>
        </p:blipFill>
        <p:spPr bwMode="auto">
          <a:xfrm>
            <a:off x="3702050" y="1689100"/>
            <a:ext cx="7350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1" name="矩形 18"/>
          <p:cNvSpPr>
            <a:spLocks noChangeArrowheads="1"/>
          </p:cNvSpPr>
          <p:nvPr/>
        </p:nvSpPr>
        <p:spPr bwMode="auto">
          <a:xfrm>
            <a:off x="217488" y="5102225"/>
            <a:ext cx="9069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葉超雄       陳正興    洪宏基     楊德良      鍾立來     劉立偉      全湘偉    黃宏財     李明恭</a:t>
            </a:r>
            <a:endParaRPr lang="zh-TW" altLang="en-US" sz="12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872" name="矩形 19"/>
          <p:cNvSpPr>
            <a:spLocks noChangeArrowheads="1"/>
          </p:cNvSpPr>
          <p:nvPr/>
        </p:nvSpPr>
        <p:spPr bwMode="auto">
          <a:xfrm>
            <a:off x="819150" y="2586038"/>
            <a:ext cx="935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周宗仁 </a:t>
            </a:r>
            <a:endParaRPr lang="zh-TW" altLang="en-US" sz="12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873" name="矩形 22"/>
          <p:cNvSpPr>
            <a:spLocks noChangeArrowheads="1"/>
          </p:cNvSpPr>
          <p:nvPr/>
        </p:nvSpPr>
        <p:spPr bwMode="auto">
          <a:xfrm>
            <a:off x="3263900" y="3816350"/>
            <a:ext cx="87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陳義麟</a:t>
            </a:r>
            <a:endParaRPr lang="zh-TW" altLang="en-US" sz="12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5874" name="圖片 3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4179888"/>
            <a:ext cx="7651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5" name="圖片 4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4" r="21246"/>
          <a:stretch>
            <a:fillRect/>
          </a:stretch>
        </p:blipFill>
        <p:spPr bwMode="auto">
          <a:xfrm>
            <a:off x="1381125" y="4194175"/>
            <a:ext cx="6905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6" name="矩形 24"/>
          <p:cNvSpPr>
            <a:spLocks noChangeArrowheads="1"/>
          </p:cNvSpPr>
          <p:nvPr/>
        </p:nvSpPr>
        <p:spPr bwMode="auto">
          <a:xfrm>
            <a:off x="1238250" y="3824288"/>
            <a:ext cx="1916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李應德      陳立言</a:t>
            </a:r>
          </a:p>
        </p:txBody>
      </p:sp>
      <p:pic>
        <p:nvPicPr>
          <p:cNvPr id="35877" name="圖片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2843213"/>
            <a:ext cx="769938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8" name="文字方塊 42"/>
          <p:cNvSpPr txBox="1">
            <a:spLocks noChangeArrowheads="1"/>
          </p:cNvSpPr>
          <p:nvPr/>
        </p:nvSpPr>
        <p:spPr bwMode="auto">
          <a:xfrm>
            <a:off x="4032250" y="5732463"/>
            <a:ext cx="4483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Filename: NTOU/MSV Cooperators</a:t>
            </a:r>
            <a:r>
              <a:rPr lang="zh-TW" altLang="en-US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made by</a:t>
            </a:r>
            <a:r>
              <a:rPr lang="zh-TW" altLang="en-US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品瑄、品臻 </a:t>
            </a:r>
          </a:p>
        </p:txBody>
      </p:sp>
      <p:pic>
        <p:nvPicPr>
          <p:cNvPr id="35879" name="圖片 3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898525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80" name="文字方塊 43"/>
          <p:cNvSpPr txBox="1">
            <a:spLocks noChangeArrowheads="1"/>
          </p:cNvSpPr>
          <p:nvPr/>
        </p:nvSpPr>
        <p:spPr bwMode="auto">
          <a:xfrm>
            <a:off x="7540625" y="890588"/>
            <a:ext cx="4619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陳正宗</a:t>
            </a:r>
          </a:p>
        </p:txBody>
      </p:sp>
      <p:pic>
        <p:nvPicPr>
          <p:cNvPr id="35881" name="圖片 1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3" r="23538"/>
          <a:stretch>
            <a:fillRect/>
          </a:stretch>
        </p:blipFill>
        <p:spPr bwMode="auto">
          <a:xfrm>
            <a:off x="4249738" y="4194175"/>
            <a:ext cx="7127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2" name="圖片 20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6" t="5074" r="18767" b="49532"/>
          <a:stretch>
            <a:fillRect/>
          </a:stretch>
        </p:blipFill>
        <p:spPr bwMode="auto">
          <a:xfrm>
            <a:off x="307975" y="2905125"/>
            <a:ext cx="746125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83" name="文字方塊 21"/>
          <p:cNvSpPr txBox="1">
            <a:spLocks noChangeArrowheads="1"/>
          </p:cNvSpPr>
          <p:nvPr/>
        </p:nvSpPr>
        <p:spPr bwMode="auto">
          <a:xfrm>
            <a:off x="265113" y="3824288"/>
            <a:ext cx="877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劉進賢</a:t>
            </a:r>
            <a:endParaRPr lang="en-US" altLang="zh-TW" sz="18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03350" y="692150"/>
            <a:ext cx="8191500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dirty="0"/>
              <a:t>陳正宗特聘講座教授自1994年起</a:t>
            </a:r>
          </a:p>
          <a:p>
            <a:pPr>
              <a:defRPr/>
            </a:pPr>
            <a:r>
              <a:rPr lang="zh-TW" altLang="en-US" dirty="0"/>
              <a:t>建立NTOU/MSV團隊，</a:t>
            </a:r>
            <a:endParaRPr lang="en-US" altLang="zh-TW" dirty="0"/>
          </a:p>
          <a:p>
            <a:pPr>
              <a:defRPr/>
            </a:pPr>
            <a:r>
              <a:rPr lang="zh-TW" altLang="en-US" dirty="0"/>
              <a:t>  4個博士生</a:t>
            </a:r>
            <a:endParaRPr lang="en-US" altLang="zh-TW" dirty="0"/>
          </a:p>
          <a:p>
            <a:pPr>
              <a:defRPr/>
            </a:pPr>
            <a:r>
              <a:rPr lang="zh-TW" altLang="en-US" dirty="0"/>
              <a:t>5</a:t>
            </a:r>
            <a:r>
              <a:rPr lang="en-US" altLang="zh-TW" dirty="0"/>
              <a:t>2</a:t>
            </a:r>
            <a:r>
              <a:rPr lang="zh-TW" altLang="en-US" dirty="0"/>
              <a:t>位碩士生</a:t>
            </a:r>
            <a:endParaRPr lang="en-US" altLang="zh-TW" dirty="0"/>
          </a:p>
          <a:p>
            <a:pPr>
              <a:defRPr/>
            </a:pPr>
            <a:r>
              <a:rPr lang="zh-TW" altLang="en-US" dirty="0"/>
              <a:t>4</a:t>
            </a:r>
            <a:r>
              <a:rPr lang="en-US" altLang="zh-TW" dirty="0"/>
              <a:t>4 </a:t>
            </a:r>
            <a:r>
              <a:rPr lang="zh-TW" altLang="en-US" dirty="0"/>
              <a:t>位大學生   </a:t>
            </a:r>
            <a:r>
              <a:rPr lang="en-US" altLang="zh-TW" dirty="0"/>
              <a:t>totally 100 persons </a:t>
            </a:r>
          </a:p>
          <a:p>
            <a:pPr marL="514350" indent="-514350">
              <a:buFontTx/>
              <a:buAutoNum type="arabicPlain" startAt="251"/>
              <a:defRPr/>
            </a:pPr>
            <a:r>
              <a:rPr lang="en-US" altLang="zh-TW" dirty="0"/>
              <a:t> SCI papers</a:t>
            </a:r>
          </a:p>
          <a:p>
            <a:pPr>
              <a:defRPr/>
            </a:pPr>
            <a:r>
              <a:rPr lang="en-US" altLang="zh-TW" dirty="0"/>
              <a:t>87 various </a:t>
            </a:r>
            <a:r>
              <a:rPr lang="en-US" altLang="zh-TW" dirty="0" err="1"/>
              <a:t>sci</a:t>
            </a:r>
            <a:r>
              <a:rPr lang="en-US" altLang="zh-TW" dirty="0"/>
              <a:t> journals</a:t>
            </a:r>
          </a:p>
          <a:p>
            <a:pPr>
              <a:defRPr/>
            </a:pPr>
            <a:r>
              <a:rPr lang="en-US" altLang="zh-TW" dirty="0"/>
              <a:t>Failure  3 master students </a:t>
            </a:r>
          </a:p>
          <a:p>
            <a:pPr>
              <a:defRPr/>
            </a:pPr>
            <a:r>
              <a:rPr lang="zh-TW" altLang="en-US" dirty="0"/>
              <a:t>劉天賜、方銜尉、張嘉焜</a:t>
            </a:r>
            <a:endParaRPr lang="en-US" altLang="zh-TW" dirty="0"/>
          </a:p>
          <a:p>
            <a:pPr>
              <a:defRPr/>
            </a:pPr>
            <a:r>
              <a:rPr lang="en-US" altLang="zh-TW" dirty="0"/>
              <a:t>Failure of 2 years graduation </a:t>
            </a:r>
            <a:r>
              <a:rPr lang="zh-TW" altLang="en-US" dirty="0"/>
              <a:t>江立傑 楊政霖 </a:t>
            </a:r>
            <a:endParaRPr lang="en-US" altLang="zh-TW" dirty="0"/>
          </a:p>
          <a:p>
            <a:pPr>
              <a:defRPr/>
            </a:pPr>
            <a:r>
              <a:rPr lang="en-US" altLang="zh-TW" dirty="0"/>
              <a:t>Success of all graduated master students</a:t>
            </a:r>
          </a:p>
          <a:p>
            <a:pPr>
              <a:defRPr/>
            </a:pPr>
            <a:r>
              <a:rPr lang="en-US" altLang="zh-TW" dirty="0"/>
              <a:t>At least one </a:t>
            </a:r>
            <a:r>
              <a:rPr lang="en-US" altLang="zh-TW" dirty="0" err="1"/>
              <a:t>sci</a:t>
            </a:r>
            <a:r>
              <a:rPr lang="en-US" altLang="zh-TW" dirty="0"/>
              <a:t> paper for each one</a:t>
            </a:r>
          </a:p>
          <a:p>
            <a:pPr>
              <a:defRPr/>
            </a:pPr>
            <a:endParaRPr lang="en-US" altLang="zh-TW" dirty="0"/>
          </a:p>
        </p:txBody>
      </p:sp>
      <p:sp>
        <p:nvSpPr>
          <p:cNvPr id="43" name="標題 3"/>
          <p:cNvSpPr txBox="1">
            <a:spLocks/>
          </p:cNvSpPr>
          <p:nvPr/>
        </p:nvSpPr>
        <p:spPr bwMode="auto">
          <a:xfrm>
            <a:off x="611188" y="147638"/>
            <a:ext cx="788670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b">
            <a:normAutofit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6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2pPr>
            <a:lvl3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3pPr>
            <a:lvl4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4pPr>
            <a:lvl5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5pPr>
            <a:lvl6pPr marL="4572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6pPr>
            <a:lvl7pPr marL="9144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7pPr>
            <a:lvl8pPr marL="13716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8pPr>
            <a:lvl9pPr marL="18288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NTOU/MSV 30 </a:t>
            </a:r>
            <a:r>
              <a:rPr lang="zh-TW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年成績單</a:t>
            </a:r>
            <a:r>
              <a:rPr lang="en-US" altLang="zh-TW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since</a:t>
            </a:r>
            <a:r>
              <a:rPr lang="zh-TW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1994</a:t>
            </a:r>
            <a:endParaRPr lang="zh-TW" alt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-108520" y="57944"/>
            <a:ext cx="12550080" cy="1210816"/>
          </a:xfrm>
        </p:spPr>
        <p:txBody>
          <a:bodyPr/>
          <a:lstStyle/>
          <a:p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               NTOU MSV</a:t>
            </a:r>
            <a:br>
              <a:rPr lang="en-US" altLang="zh-TW" sz="36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學術三個一百、三個堅持及三難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2024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03648" y="1268760"/>
            <a:ext cx="6551736" cy="5162649"/>
          </a:xfrm>
        </p:spPr>
        <p:txBody>
          <a:bodyPr>
            <a:normAutofit fontScale="70000" lnSpcReduction="20000"/>
          </a:bodyPr>
          <a:lstStyle/>
          <a:p>
            <a:pPr marL="0" indent="0">
              <a:buFontTx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①發表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100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篇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SCI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論文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(251)</a:t>
            </a:r>
          </a:p>
          <a:p>
            <a:pPr marL="0" indent="0"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②審過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100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種不同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SCI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期刊論文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(144)</a:t>
            </a:r>
          </a:p>
          <a:p>
            <a:pPr marL="0" indent="0">
              <a:buFontTx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③單篇論文被引用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次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(10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篇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0" indent="0">
              <a:buFontTx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   (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442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ASCE,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491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ASME)</a:t>
            </a:r>
          </a:p>
          <a:p>
            <a:pPr marL="0" indent="0"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發表過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87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種不同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SCI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期刊論文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I.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大學部也會有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SCI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論文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(23)</a:t>
            </a:r>
          </a:p>
          <a:p>
            <a:pPr marL="0" indent="0">
              <a:buFontTx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II.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碩士班如期畢業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守了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0" indent="0">
              <a:buFontTx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III.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碩博士班學生論文均能在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SCI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期刊發表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   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守了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0" indent="0">
              <a:buFontTx/>
              <a:buNone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❶寫論文難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❷寫英文論文更難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❸第一次用英文寫論文是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難上加難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>
                <a:solidFill>
                  <a:schemeClr val="accent2">
                    <a:lumMod val="85000"/>
                    <a:lumOff val="15000"/>
                  </a:schemeClr>
                </a:solidFill>
                <a:latin typeface="標楷體" pitchFamily="65" charset="-120"/>
                <a:ea typeface="標楷體" pitchFamily="65" charset="-120"/>
              </a:rPr>
              <a:t>陳正宗特聘講座教授</a:t>
            </a:r>
          </a:p>
        </p:txBody>
      </p:sp>
      <p:sp>
        <p:nvSpPr>
          <p:cNvPr id="6149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7237413" y="6413500"/>
            <a:ext cx="1905000" cy="45720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400"/>
              <a:t>2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8704" l="2167" r="97000">
                        <a14:foregroundMark x1="5333" y1="32222" x2="10000" y2="24630"/>
                        <a14:foregroundMark x1="9833" y1="25185" x2="9667" y2="31852"/>
                        <a14:foregroundMark x1="10000" y1="32037" x2="15167" y2="24815"/>
                        <a14:foregroundMark x1="74500" y1="32407" x2="72500" y2="32037"/>
                        <a14:foregroundMark x1="72500" y1="32222" x2="69500" y2="33704"/>
                        <a14:foregroundMark x1="69333" y1="34074" x2="68667" y2="36111"/>
                        <a14:foregroundMark x1="68833" y1="36111" x2="72333" y2="36852"/>
                        <a14:foregroundMark x1="72500" y1="37222" x2="73000" y2="38889"/>
                        <a14:foregroundMark x1="73000" y1="39074" x2="71167" y2="41111"/>
                        <a14:foregroundMark x1="36000" y1="77593" x2="35333" y2="86111"/>
                        <a14:foregroundMark x1="36000" y1="86111" x2="42167" y2="77037"/>
                        <a14:foregroundMark x1="45000" y1="81111" x2="43333" y2="86667"/>
                        <a14:foregroundMark x1="55333" y1="83333" x2="54167" y2="82963"/>
                        <a14:foregroundMark x1="64000" y1="83704" x2="62667" y2="85556"/>
                        <a14:foregroundMark x1="68167" y1="83333" x2="67000" y2="86481"/>
                        <a14:foregroundMark x1="68667" y1="83704" x2="70333" y2="82593"/>
                        <a14:foregroundMark x1="70500" y1="83333" x2="69833" y2="86667"/>
                        <a14:foregroundMark x1="47000" y1="96481" x2="50000" y2="97222"/>
                        <a14:foregroundMark x1="51333" y1="97222" x2="54500" y2="97222"/>
                        <a14:foregroundMark x1="55667" y1="97037" x2="59333" y2="95926"/>
                        <a14:foregroundMark x1="59333" y1="95926" x2="63500" y2="94259"/>
                        <a14:foregroundMark x1="64667" y1="94074" x2="68000" y2="91852"/>
                        <a14:foregroundMark x1="68500" y1="91481" x2="71500" y2="88519"/>
                        <a14:foregroundMark x1="72167" y1="87593" x2="75000" y2="80926"/>
                        <a14:foregroundMark x1="75000" y1="81111" x2="77000" y2="75370"/>
                        <a14:foregroundMark x1="77000" y1="75000" x2="78000" y2="67222"/>
                        <a14:foregroundMark x1="77667" y1="66667" x2="76667" y2="60000"/>
                        <a14:foregroundMark x1="76667" y1="59259" x2="81000" y2="57407"/>
                        <a14:foregroundMark x1="81167" y1="57407" x2="86167" y2="53889"/>
                        <a14:foregroundMark x1="86333" y1="53704" x2="91000" y2="47593"/>
                        <a14:foregroundMark x1="91167" y1="47407" x2="93667" y2="40741"/>
                        <a14:foregroundMark x1="93833" y1="40000" x2="94500" y2="32037"/>
                        <a14:foregroundMark x1="94833" y1="31852" x2="93333" y2="23704"/>
                        <a14:backgroundMark x1="51000" y1="98148" x2="56167" y2="98148"/>
                        <a14:backgroundMark x1="74667" y1="86296" x2="78500" y2="75926"/>
                        <a14:backgroundMark x1="45333" y1="97037" x2="48167" y2="98148"/>
                        <a14:backgroundMark x1="43667" y1="95926" x2="45333" y2="97037"/>
                        <a14:backgroundMark x1="43167" y1="95185" x2="45500" y2="96481"/>
                        <a14:backgroundMark x1="58333" y1="97778" x2="61167" y2="96852"/>
                        <a14:backgroundMark x1="62667" y1="96667" x2="65333" y2="94815"/>
                        <a14:backgroundMark x1="77667" y1="60370" x2="80000" y2="59259"/>
                        <a14:backgroundMark x1="80833" y1="58889" x2="84333" y2="56852"/>
                        <a14:backgroundMark x1="85000" y1="56296" x2="88167" y2="53704"/>
                        <a14:backgroundMark x1="88500" y1="53333" x2="90667" y2="50000"/>
                        <a14:backgroundMark x1="91000" y1="49444" x2="92667" y2="45741"/>
                        <a14:backgroundMark x1="95167" y1="30185" x2="95333" y2="35556"/>
                        <a14:backgroundMark x1="94333" y1="25185" x2="94667" y2="27593"/>
                        <a14:backgroundMark x1="93500" y1="23704" x2="94333" y2="25926"/>
                        <a14:backgroundMark x1="78000" y1="75556" x2="76667" y2="80000"/>
                        <a14:backgroundMark x1="76167" y1="81481" x2="73833" y2="8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508" y="5528404"/>
            <a:ext cx="1326809" cy="119412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1" b="97788" l="1824" r="99005">
                        <a14:foregroundMark x1="12106" y1="20575" x2="10945" y2="35177"/>
                        <a14:foregroundMark x1="10282" y1="57301" x2="10282" y2="57301"/>
                        <a14:foregroundMark x1="11774" y1="20133" x2="14428" y2="13053"/>
                        <a14:foregroundMark x1="6302" y1="12168" x2="11443" y2="8850"/>
                        <a14:foregroundMark x1="14594" y1="7743" x2="20398" y2="6858"/>
                        <a14:foregroundMark x1="15091" y1="12611" x2="16252" y2="10619"/>
                        <a14:foregroundMark x1="5804" y1="59071" x2="11277" y2="62611"/>
                        <a14:foregroundMark x1="11111" y1="63496" x2="20232" y2="69248"/>
                        <a14:foregroundMark x1="26866" y1="70354" x2="33665" y2="63938"/>
                        <a14:foregroundMark x1="33167" y1="65487" x2="35158" y2="63717"/>
                        <a14:foregroundMark x1="14594" y1="32965" x2="18076" y2="31858"/>
                        <a14:foregroundMark x1="17579" y1="31858" x2="17745" y2="30531"/>
                        <a14:foregroundMark x1="28027" y1="7080" x2="34660" y2="13274"/>
                        <a14:foregroundMark x1="33665" y1="13053" x2="36153" y2="19469"/>
                        <a14:foregroundMark x1="32007" y1="24779" x2="24710" y2="31637"/>
                        <a14:foregroundMark x1="28027" y1="30973" x2="36650" y2="35177"/>
                        <a14:foregroundMark x1="36153" y1="35177" x2="42454" y2="41150"/>
                        <a14:foregroundMark x1="51244" y1="51327" x2="58043" y2="64381"/>
                        <a14:foregroundMark x1="41294" y1="40929" x2="40962" y2="55310"/>
                        <a14:foregroundMark x1="62852" y1="66150" x2="66003" y2="61283"/>
                        <a14:foregroundMark x1="66335" y1="60619" x2="68657" y2="51106"/>
                        <a14:foregroundMark x1="69320" y1="47345" x2="69652" y2="34956"/>
                        <a14:foregroundMark x1="69320" y1="35177" x2="62852" y2="34071"/>
                        <a14:foregroundMark x1="62355" y1="33850" x2="62355" y2="17699"/>
                        <a14:foregroundMark x1="62189" y1="17035" x2="66667" y2="7743"/>
                        <a14:foregroundMark x1="66667" y1="7965" x2="71144" y2="19469"/>
                        <a14:foregroundMark x1="72637" y1="24779" x2="74461" y2="30310"/>
                        <a14:foregroundMark x1="74461" y1="30310" x2="74129" y2="44469"/>
                        <a14:foregroundMark x1="73632" y1="44912" x2="76949" y2="48894"/>
                        <a14:foregroundMark x1="77280" y1="49336" x2="81758" y2="41372"/>
                        <a14:foregroundMark x1="81924" y1="40929" x2="81758" y2="28319"/>
                        <a14:foregroundMark x1="81924" y1="28097" x2="87396" y2="37389"/>
                        <a14:foregroundMark x1="87231" y1="38496" x2="90547" y2="55973"/>
                        <a14:foregroundMark x1="90713" y1="56858" x2="92537" y2="75885"/>
                        <a14:foregroundMark x1="5307" y1="92920" x2="5473" y2="93805"/>
                        <a14:foregroundMark x1="5804" y1="92699" x2="7297" y2="78097"/>
                        <a14:foregroundMark x1="9453" y1="93142" x2="11277" y2="74558"/>
                        <a14:foregroundMark x1="12106" y1="80088" x2="13599" y2="77434"/>
                        <a14:foregroundMark x1="13267" y1="78097" x2="16252" y2="77434"/>
                        <a14:foregroundMark x1="14428" y1="78761" x2="13267" y2="94248"/>
                        <a14:foregroundMark x1="16086" y1="84513" x2="17081" y2="92035"/>
                        <a14:foregroundMark x1="19071" y1="78761" x2="20066" y2="76991"/>
                        <a14:foregroundMark x1="19403" y1="92478" x2="20564" y2="87168"/>
                        <a14:foregroundMark x1="22388" y1="78097" x2="22388" y2="83407"/>
                        <a14:foregroundMark x1="21891" y1="93805" x2="23881" y2="90487"/>
                        <a14:foregroundMark x1="24710" y1="86947" x2="25705" y2="80088"/>
                        <a14:foregroundMark x1="28856" y1="92478" x2="29353" y2="93584"/>
                        <a14:foregroundMark x1="29685" y1="90708" x2="31012" y2="77876"/>
                        <a14:foregroundMark x1="41625" y1="78540" x2="40464" y2="76327"/>
                        <a14:foregroundMark x1="46269" y1="78540" x2="46434" y2="80531"/>
                        <a14:foregroundMark x1="50249" y1="78097" x2="50415" y2="85841"/>
                        <a14:foregroundMark x1="54063" y1="85841" x2="55058" y2="76327"/>
                        <a14:foregroundMark x1="58375" y1="84071" x2="58209" y2="76549"/>
                        <a14:foregroundMark x1="61857" y1="80752" x2="62355" y2="83407"/>
                        <a14:foregroundMark x1="66998" y1="81416" x2="67993" y2="81195"/>
                        <a14:foregroundMark x1="72139" y1="77655" x2="73300" y2="83407"/>
                        <a14:foregroundMark x1="76285" y1="76770" x2="76451" y2="85177"/>
                        <a14:foregroundMark x1="77778" y1="82743" x2="78109" y2="78761"/>
                        <a14:foregroundMark x1="82919" y1="81637" x2="83914" y2="81416"/>
                        <a14:foregroundMark x1="88226" y1="80088" x2="87231" y2="76106"/>
                        <a14:foregroundMark x1="87894" y1="81858" x2="87894" y2="86726"/>
                        <a14:foregroundMark x1="86401" y1="76770" x2="87562" y2="81637"/>
                        <a14:foregroundMark x1="88391" y1="79425" x2="89221" y2="75885"/>
                        <a14:foregroundMark x1="70481" y1="86504" x2="71808" y2="76770"/>
                        <a14:foregroundMark x1="53234" y1="90265" x2="51907" y2="89823"/>
                        <a14:foregroundMark x1="50580" y1="91814" x2="52405" y2="92478"/>
                        <a14:foregroundMark x1="57048" y1="90265" x2="55721" y2="93805"/>
                        <a14:foregroundMark x1="70149" y1="94469" x2="68325" y2="93805"/>
                        <a14:foregroundMark x1="77114" y1="90265" x2="75622" y2="89823"/>
                        <a14:foregroundMark x1="79768" y1="92478" x2="79934" y2="94027"/>
                        <a14:foregroundMark x1="85904" y1="92920" x2="86235" y2="94912"/>
                        <a14:foregroundMark x1="83416" y1="93805" x2="83416" y2="91814"/>
                        <a14:foregroundMark x1="91045" y1="94912" x2="91045" y2="91814"/>
                        <a14:foregroundMark x1="95357" y1="95133" x2="95357" y2="91814"/>
                        <a14:foregroundMark x1="5638" y1="91150" x2="5638" y2="91150"/>
                        <a14:foregroundMark x1="5970" y1="88717" x2="5970" y2="88717"/>
                        <a14:foregroundMark x1="10282" y1="86947" x2="10282" y2="86947"/>
                        <a14:foregroundMark x1="10945" y1="80310" x2="10945" y2="80310"/>
                        <a14:foregroundMark x1="31593" y1="81882" x2="32115" y2="90592"/>
                        <a14:foregroundMark x1="43342" y1="80488" x2="43864" y2="93728"/>
                        <a14:foregroundMark x1="44125" y1="93031" x2="46475" y2="82927"/>
                        <a14:foregroundMark x1="66580" y1="76655" x2="66580" y2="87108"/>
                        <a14:foregroundMark x1="67885" y1="82578" x2="69191" y2="87108"/>
                        <a14:foregroundMark x1="62141" y1="79443" x2="62663" y2="76307"/>
                        <a14:foregroundMark x1="64230" y1="76307" x2="65535" y2="79094"/>
                        <a14:foregroundMark x1="62402" y1="84321" x2="63185" y2="87108"/>
                        <a14:foregroundMark x1="63708" y1="87108" x2="65274" y2="84321"/>
                        <a14:foregroundMark x1="83551" y1="81882" x2="85379" y2="87456"/>
                        <a14:foregroundMark x1="83029" y1="82578" x2="82768" y2="86411"/>
                        <a14:foregroundMark x1="82768" y1="81882" x2="83029" y2="76307"/>
                        <a14:foregroundMark x1="84856" y1="79094" x2="84595" y2="77352"/>
                        <a14:foregroundMark x1="80679" y1="77352" x2="81201" y2="82927"/>
                        <a14:foregroundMark x1="80940" y1="83275" x2="80157" y2="86760"/>
                        <a14:foregroundMark x1="79112" y1="86760" x2="78329" y2="79791"/>
                        <a14:foregroundMark x1="78329" y1="78397" x2="79112" y2="75958"/>
                        <a14:foregroundMark x1="68407" y1="76307" x2="68930" y2="79443"/>
                        <a14:foregroundMark x1="79373" y1="75958" x2="80940" y2="77700"/>
                        <a14:foregroundMark x1="48825" y1="93031" x2="49347" y2="94425"/>
                        <a14:foregroundMark x1="61880" y1="90592" x2="60052" y2="94425"/>
                        <a14:foregroundMark x1="73107" y1="94077" x2="74413" y2="94077"/>
                        <a14:foregroundMark x1="65013" y1="93728" x2="66841" y2="89199"/>
                        <a14:foregroundMark x1="87990" y1="93031" x2="89295" y2="94077"/>
                        <a14:foregroundMark x1="69191" y1="90244" x2="71802" y2="89895"/>
                        <a14:foregroundMark x1="78590" y1="94425" x2="80940" y2="94425"/>
                        <a14:foregroundMark x1="73107" y1="83972" x2="73890" y2="86760"/>
                        <a14:foregroundMark x1="60052" y1="76655" x2="60836" y2="78397"/>
                        <a14:foregroundMark x1="60836" y1="84321" x2="59791" y2="87108"/>
                        <a14:foregroundMark x1="55614" y1="79791" x2="56919" y2="86760"/>
                        <a14:foregroundMark x1="60836" y1="83624" x2="60836" y2="83624"/>
                        <a14:foregroundMark x1="60052" y1="81533" x2="60052" y2="81533"/>
                        <a14:backgroundMark x1="11774" y1="76991" x2="11277" y2="79425"/>
                        <a14:backgroundMark x1="55390" y1="82080" x2="55390" y2="82080"/>
                        <a14:backgroundMark x1="60033" y1="78761" x2="60033" y2="78761"/>
                        <a14:backgroundMark x1="60033" y1="84956" x2="60033" y2="84956"/>
                        <a14:backgroundMark x1="67993" y1="78982" x2="67993" y2="78982"/>
                        <a14:backgroundMark x1="72305" y1="82080" x2="72305" y2="82080"/>
                        <a14:backgroundMark x1="84080" y1="79204" x2="84080" y2="79204"/>
                        <a14:backgroundMark x1="87562" y1="80752" x2="87562" y2="80752"/>
                        <a14:backgroundMark x1="21559" y1="83628" x2="21559" y2="83628"/>
                        <a14:backgroundMark x1="21393" y1="81858" x2="21393" y2="81858"/>
                        <a14:backgroundMark x1="21559" y1="80310" x2="21559" y2="80310"/>
                        <a14:backgroundMark x1="10945" y1="81416" x2="10945" y2="81416"/>
                        <a14:backgroundMark x1="84909" y1="92478" x2="84909" y2="92478"/>
                        <a14:backgroundMark x1="84577" y1="95133" x2="84577" y2="95133"/>
                        <a14:backgroundMark x1="89718" y1="93142" x2="89718" y2="93142"/>
                        <a14:backgroundMark x1="89386" y1="95133" x2="89386" y2="95133"/>
                        <a14:backgroundMark x1="94527" y1="93805" x2="94527" y2="93805"/>
                        <a14:backgroundMark x1="79634" y1="78746" x2="79634" y2="84669"/>
                        <a14:backgroundMark x1="79634" y1="86063" x2="79634" y2="85366"/>
                        <a14:backgroundMark x1="69974" y1="84669" x2="69713" y2="87108"/>
                        <a14:backgroundMark x1="44909" y1="86063" x2="45431" y2="82578"/>
                        <a14:backgroundMark x1="61097" y1="81533" x2="61097" y2="81533"/>
                        <a14:backgroundMark x1="61619" y1="79791" x2="61619" y2="79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420" y="1874832"/>
            <a:ext cx="1593052" cy="119412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F8953F7-9245-44F2-B472-B869ABB880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204285"/>
            <a:ext cx="2224220" cy="64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00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2380117"/>
            <a:ext cx="3962400" cy="2077583"/>
          </a:xfrm>
          <a:prstGeom prst="rect">
            <a:avLst/>
          </a:prstGeom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294535" y="332656"/>
            <a:ext cx="6268190" cy="15266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邊界元素法   阿基里斯腱</a:t>
            </a:r>
            <a:endParaRPr lang="en-US" altLang="zh-TW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r>
              <a:rPr lang="en-US" altLang="zh-TW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BEM/BIEM</a:t>
            </a:r>
            <a:r>
              <a:rPr lang="zh-TW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   </a:t>
            </a:r>
            <a:r>
              <a:rPr lang="en-US" altLang="zh-TW" sz="4050" b="1" dirty="0" err="1">
                <a:solidFill>
                  <a:srgbClr val="FF0000"/>
                </a:solidFill>
                <a:effectLst/>
              </a:rPr>
              <a:t>achilles</a:t>
            </a:r>
            <a:r>
              <a:rPr lang="en-US" altLang="zh-TW" sz="4050" b="1" dirty="0">
                <a:solidFill>
                  <a:srgbClr val="FF0000"/>
                </a:solidFill>
                <a:effectLst/>
              </a:rPr>
              <a:t> tendon</a:t>
            </a:r>
            <a:endParaRPr lang="en-US" altLang="zh-TW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3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35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37" y="1805279"/>
            <a:ext cx="5194370" cy="3547205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5799985" y="4720605"/>
            <a:ext cx="6268190" cy="15266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Failure of BIEM/BEM</a:t>
            </a:r>
          </a:p>
          <a:p>
            <a:pPr algn="l"/>
            <a:r>
              <a:rPr lang="en-US" altLang="zh-TW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for the special case</a:t>
            </a:r>
          </a:p>
          <a:p>
            <a:pPr algn="l"/>
            <a:endParaRPr lang="en-US" altLang="zh-TW" sz="3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35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915962" y="5643635"/>
            <a:ext cx="927846" cy="881709"/>
            <a:chOff x="4760164" y="4224377"/>
            <a:chExt cx="1149350" cy="1092200"/>
          </a:xfrm>
          <a:solidFill>
            <a:srgbClr val="FF5050"/>
          </a:solidFill>
        </p:grpSpPr>
        <p:sp>
          <p:nvSpPr>
            <p:cNvPr id="7" name="AutoShape 52"/>
            <p:cNvSpPr>
              <a:spLocks noChangeAspect="1" noChangeArrowheads="1"/>
            </p:cNvSpPr>
            <p:nvPr/>
          </p:nvSpPr>
          <p:spPr bwMode="auto">
            <a:xfrm rot="10800000">
              <a:off x="5118233" y="4617444"/>
              <a:ext cx="431665" cy="443505"/>
            </a:xfrm>
            <a:prstGeom prst="pentag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8" name="手繪多邊形 7"/>
            <p:cNvSpPr/>
            <p:nvPr/>
          </p:nvSpPr>
          <p:spPr>
            <a:xfrm>
              <a:off x="4760164" y="4224377"/>
              <a:ext cx="1149350" cy="1092200"/>
            </a:xfrm>
            <a:custGeom>
              <a:avLst/>
              <a:gdLst>
                <a:gd name="connsiteX0" fmla="*/ 215900 w 1149350"/>
                <a:gd name="connsiteY0" fmla="*/ 1085850 h 1092200"/>
                <a:gd name="connsiteX1" fmla="*/ 571500 w 1149350"/>
                <a:gd name="connsiteY1" fmla="*/ 0 h 1092200"/>
                <a:gd name="connsiteX2" fmla="*/ 933450 w 1149350"/>
                <a:gd name="connsiteY2" fmla="*/ 1092200 h 1092200"/>
                <a:gd name="connsiteX3" fmla="*/ 0 w 1149350"/>
                <a:gd name="connsiteY3" fmla="*/ 412750 h 1092200"/>
                <a:gd name="connsiteX4" fmla="*/ 1149350 w 1149350"/>
                <a:gd name="connsiteY4" fmla="*/ 406400 h 1092200"/>
                <a:gd name="connsiteX5" fmla="*/ 215900 w 1149350"/>
                <a:gd name="connsiteY5" fmla="*/ 108585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350" h="1092200">
                  <a:moveTo>
                    <a:pt x="215900" y="1085850"/>
                  </a:moveTo>
                  <a:lnTo>
                    <a:pt x="571500" y="0"/>
                  </a:lnTo>
                  <a:lnTo>
                    <a:pt x="933450" y="1092200"/>
                  </a:lnTo>
                  <a:lnTo>
                    <a:pt x="0" y="412750"/>
                  </a:lnTo>
                  <a:lnTo>
                    <a:pt x="1149350" y="406400"/>
                  </a:lnTo>
                  <a:lnTo>
                    <a:pt x="215900" y="10858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774297" y="5643635"/>
            <a:ext cx="927846" cy="881709"/>
            <a:chOff x="4760164" y="4224377"/>
            <a:chExt cx="1149350" cy="1092200"/>
          </a:xfrm>
          <a:solidFill>
            <a:srgbClr val="FF5050"/>
          </a:solidFill>
        </p:grpSpPr>
        <p:sp>
          <p:nvSpPr>
            <p:cNvPr id="10" name="AutoShape 52"/>
            <p:cNvSpPr>
              <a:spLocks noChangeAspect="1" noChangeArrowheads="1"/>
            </p:cNvSpPr>
            <p:nvPr/>
          </p:nvSpPr>
          <p:spPr bwMode="auto">
            <a:xfrm rot="10800000">
              <a:off x="5118233" y="4617444"/>
              <a:ext cx="431665" cy="443505"/>
            </a:xfrm>
            <a:prstGeom prst="pentag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4760164" y="4224377"/>
              <a:ext cx="1149350" cy="1092200"/>
            </a:xfrm>
            <a:custGeom>
              <a:avLst/>
              <a:gdLst>
                <a:gd name="connsiteX0" fmla="*/ 215900 w 1149350"/>
                <a:gd name="connsiteY0" fmla="*/ 1085850 h 1092200"/>
                <a:gd name="connsiteX1" fmla="*/ 571500 w 1149350"/>
                <a:gd name="connsiteY1" fmla="*/ 0 h 1092200"/>
                <a:gd name="connsiteX2" fmla="*/ 933450 w 1149350"/>
                <a:gd name="connsiteY2" fmla="*/ 1092200 h 1092200"/>
                <a:gd name="connsiteX3" fmla="*/ 0 w 1149350"/>
                <a:gd name="connsiteY3" fmla="*/ 412750 h 1092200"/>
                <a:gd name="connsiteX4" fmla="*/ 1149350 w 1149350"/>
                <a:gd name="connsiteY4" fmla="*/ 406400 h 1092200"/>
                <a:gd name="connsiteX5" fmla="*/ 215900 w 1149350"/>
                <a:gd name="connsiteY5" fmla="*/ 108585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350" h="1092200">
                  <a:moveTo>
                    <a:pt x="215900" y="1085850"/>
                  </a:moveTo>
                  <a:lnTo>
                    <a:pt x="571500" y="0"/>
                  </a:lnTo>
                  <a:lnTo>
                    <a:pt x="933450" y="1092200"/>
                  </a:lnTo>
                  <a:lnTo>
                    <a:pt x="0" y="412750"/>
                  </a:lnTo>
                  <a:lnTo>
                    <a:pt x="1149350" y="406400"/>
                  </a:lnTo>
                  <a:lnTo>
                    <a:pt x="215900" y="10858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3068090" y="5643635"/>
            <a:ext cx="927846" cy="881709"/>
            <a:chOff x="4760164" y="4224377"/>
            <a:chExt cx="1149350" cy="1092200"/>
          </a:xfrm>
          <a:solidFill>
            <a:srgbClr val="FF5050"/>
          </a:solidFill>
        </p:grpSpPr>
        <p:sp>
          <p:nvSpPr>
            <p:cNvPr id="13" name="AutoShape 52"/>
            <p:cNvSpPr>
              <a:spLocks noChangeAspect="1" noChangeArrowheads="1"/>
            </p:cNvSpPr>
            <p:nvPr/>
          </p:nvSpPr>
          <p:spPr bwMode="auto">
            <a:xfrm rot="10800000">
              <a:off x="5118233" y="4617444"/>
              <a:ext cx="431665" cy="443505"/>
            </a:xfrm>
            <a:prstGeom prst="pentag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4" name="手繪多邊形 13"/>
            <p:cNvSpPr/>
            <p:nvPr/>
          </p:nvSpPr>
          <p:spPr>
            <a:xfrm>
              <a:off x="4760164" y="4224377"/>
              <a:ext cx="1149350" cy="1092200"/>
            </a:xfrm>
            <a:custGeom>
              <a:avLst/>
              <a:gdLst>
                <a:gd name="connsiteX0" fmla="*/ 215900 w 1149350"/>
                <a:gd name="connsiteY0" fmla="*/ 1085850 h 1092200"/>
                <a:gd name="connsiteX1" fmla="*/ 571500 w 1149350"/>
                <a:gd name="connsiteY1" fmla="*/ 0 h 1092200"/>
                <a:gd name="connsiteX2" fmla="*/ 933450 w 1149350"/>
                <a:gd name="connsiteY2" fmla="*/ 1092200 h 1092200"/>
                <a:gd name="connsiteX3" fmla="*/ 0 w 1149350"/>
                <a:gd name="connsiteY3" fmla="*/ 412750 h 1092200"/>
                <a:gd name="connsiteX4" fmla="*/ 1149350 w 1149350"/>
                <a:gd name="connsiteY4" fmla="*/ 406400 h 1092200"/>
                <a:gd name="connsiteX5" fmla="*/ 215900 w 1149350"/>
                <a:gd name="connsiteY5" fmla="*/ 108585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350" h="1092200">
                  <a:moveTo>
                    <a:pt x="215900" y="1085850"/>
                  </a:moveTo>
                  <a:lnTo>
                    <a:pt x="571500" y="0"/>
                  </a:lnTo>
                  <a:lnTo>
                    <a:pt x="933450" y="1092200"/>
                  </a:lnTo>
                  <a:lnTo>
                    <a:pt x="0" y="412750"/>
                  </a:lnTo>
                  <a:lnTo>
                    <a:pt x="1149350" y="406400"/>
                  </a:lnTo>
                  <a:lnTo>
                    <a:pt x="215900" y="10858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222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5722" y="476672"/>
            <a:ext cx="10845110" cy="1562805"/>
          </a:xfrm>
        </p:spPr>
        <p:txBody>
          <a:bodyPr>
            <a:normAutofit fontScale="90000"/>
          </a:bodyPr>
          <a:lstStyle/>
          <a:p>
            <a:r>
              <a:rPr lang="en-US" altLang="zh-TW" sz="2025" dirty="0"/>
              <a:t>NTOU/MSV </a:t>
            </a:r>
            <a:r>
              <a:rPr lang="zh-TW" altLang="en-US" sz="2025" dirty="0"/>
              <a:t>一陳</a:t>
            </a:r>
            <a:r>
              <a:rPr lang="zh-TW" altLang="en-US" sz="2025" dirty="0">
                <a:solidFill>
                  <a:srgbClr val="0070C0"/>
                </a:solidFill>
              </a:rPr>
              <a:t>雙李</a:t>
            </a:r>
            <a:r>
              <a:rPr lang="en-US" altLang="zh-TW" sz="2025" dirty="0">
                <a:solidFill>
                  <a:srgbClr val="FF0000"/>
                </a:solidFill>
              </a:rPr>
              <a:t>-</a:t>
            </a:r>
            <a:r>
              <a:rPr lang="zh-TW" altLang="en-US" sz="2025" dirty="0">
                <a:solidFill>
                  <a:srgbClr val="FF0000"/>
                </a:solidFill>
              </a:rPr>
              <a:t>二高地虎</a:t>
            </a:r>
            <a:r>
              <a:rPr lang="zh-TW" altLang="en-US" sz="2025" dirty="0"/>
              <a:t>登百岳一步一腳印 </a:t>
            </a:r>
            <a:r>
              <a:rPr lang="en-US" altLang="zh-TW" sz="2025" dirty="0"/>
              <a:t>A, 2024</a:t>
            </a:r>
            <a:r>
              <a:rPr lang="zh-TW" altLang="en-US" sz="2025" dirty="0"/>
              <a:t> </a:t>
            </a:r>
            <a:r>
              <a:rPr lang="zh-TW" altLang="en-US" sz="2025" dirty="0" smtClean="0"/>
              <a:t> </a:t>
            </a:r>
            <a:r>
              <a:rPr lang="en-US" altLang="zh-TW" sz="2025" dirty="0" smtClean="0"/>
              <a:t>(completed)</a:t>
            </a:r>
            <a:r>
              <a:rPr lang="en-US" altLang="zh-TW" sz="2025" dirty="0"/>
              <a:t/>
            </a:r>
            <a:br>
              <a:rPr lang="en-US" altLang="zh-TW" sz="2025" dirty="0"/>
            </a:br>
            <a:r>
              <a:rPr lang="en-US" altLang="zh-TW" sz="2700" dirty="0"/>
              <a:t/>
            </a:r>
            <a:br>
              <a:rPr lang="en-US" altLang="zh-TW" sz="2700" dirty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7425631" y="5824289"/>
            <a:ext cx="23607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登百岳中</a:t>
            </a:r>
            <a:r>
              <a:rPr lang="en-US" altLang="zh-TW" sz="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2021.ppt   j t </a:t>
            </a:r>
            <a:r>
              <a:rPr lang="en-US" altLang="zh-TW" sz="900" dirty="0" err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chen</a:t>
            </a:r>
            <a:endParaRPr lang="zh-TW" altLang="en-US" sz="9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55820"/>
              </p:ext>
            </p:extLst>
          </p:nvPr>
        </p:nvGraphicFramePr>
        <p:xfrm>
          <a:off x="3779" y="1212926"/>
          <a:ext cx="9162372" cy="3978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655">
                  <a:extLst>
                    <a:ext uri="{9D8B030D-6E8A-4147-A177-3AD203B41FA5}">
                      <a16:colId xmlns:a16="http://schemas.microsoft.com/office/drawing/2014/main" val="1369820716"/>
                    </a:ext>
                  </a:extLst>
                </a:gridCol>
                <a:gridCol w="800738">
                  <a:extLst>
                    <a:ext uri="{9D8B030D-6E8A-4147-A177-3AD203B41FA5}">
                      <a16:colId xmlns:a16="http://schemas.microsoft.com/office/drawing/2014/main" val="4238617902"/>
                    </a:ext>
                  </a:extLst>
                </a:gridCol>
                <a:gridCol w="5596128">
                  <a:extLst>
                    <a:ext uri="{9D8B030D-6E8A-4147-A177-3AD203B41FA5}">
                      <a16:colId xmlns:a16="http://schemas.microsoft.com/office/drawing/2014/main" val="561037694"/>
                    </a:ext>
                  </a:extLst>
                </a:gridCol>
                <a:gridCol w="648431">
                  <a:extLst>
                    <a:ext uri="{9D8B030D-6E8A-4147-A177-3AD203B41FA5}">
                      <a16:colId xmlns:a16="http://schemas.microsoft.com/office/drawing/2014/main" val="608833635"/>
                    </a:ext>
                  </a:extLst>
                </a:gridCol>
                <a:gridCol w="664607">
                  <a:extLst>
                    <a:ext uri="{9D8B030D-6E8A-4147-A177-3AD203B41FA5}">
                      <a16:colId xmlns:a16="http://schemas.microsoft.com/office/drawing/2014/main" val="1252395920"/>
                    </a:ext>
                  </a:extLst>
                </a:gridCol>
                <a:gridCol w="790813">
                  <a:extLst>
                    <a:ext uri="{9D8B030D-6E8A-4147-A177-3AD203B41FA5}">
                      <a16:colId xmlns:a16="http://schemas.microsoft.com/office/drawing/2014/main" val="2187974708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endParaRPr lang="zh-TW" altLang="en-US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JOURNAL</a:t>
                      </a:r>
                      <a:endParaRPr lang="zh-TW" altLang="en-US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TOPIC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DATE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STATUS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REMARK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38901390"/>
                  </a:ext>
                </a:extLst>
              </a:tr>
              <a:tr h="2297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戴暐宸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MRC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Green’s function of  an eccentric domain</a:t>
                      </a:r>
                      <a:endParaRPr lang="zh-TW" altLang="zh-TW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Appear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Oct.12, 2022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3863092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陳正宗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MBE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On the solution arising in two-cylinder electrostatics</a:t>
                      </a:r>
                      <a:endParaRPr lang="zh-TW" altLang="zh-TW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Appear</a:t>
                      </a:r>
                      <a:endParaRPr lang="zh-TW" altLang="en-US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zh-TW" altLang="en-US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Feb.14, 2023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1997611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楊洪聞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ASME-JHMT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Steady state heat conduction in exchanger tubes by using the </a:t>
                      </a:r>
                      <a:r>
                        <a:rPr lang="en-US" altLang="zh-TW" sz="9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meshfree</a:t>
                      </a: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boundary integral equation method: conduction shape factor and degenerate scale </a:t>
                      </a:r>
                      <a:endParaRPr lang="zh-TW" altLang="zh-TW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Appear</a:t>
                      </a:r>
                      <a:endParaRPr lang="zh-TW" altLang="en-US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May 07,2023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5716232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李為民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ActaMech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Construction of dynamic Green‘s function for an infinite acoustic</a:t>
                      </a:r>
                      <a:r>
                        <a:rPr lang="zh-TW" altLang="en-US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field with multiple spheroids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Appear</a:t>
                      </a:r>
                      <a:endParaRPr lang="zh-TW" altLang="en-US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1288308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李為民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JTCA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Dynamic Green’s functions for an infinite acoustic field with multiple spheres subjected to the Robin BC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Appear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April 9, 2022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14390084"/>
                  </a:ext>
                </a:extLst>
              </a:tr>
              <a:tr h="2330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K.G. Vijay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ZAMM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Gravity Wave Interaction with Cage Enveloped Breakwaters using DBEM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Appear</a:t>
                      </a:r>
                      <a:endParaRPr lang="zh-TW" altLang="en-US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May 31, 2023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4973955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</a:t>
                      </a:r>
                      <a:r>
                        <a:rPr lang="zh-TW" altLang="en-US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楊佳穎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JCIE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Animation of cycloid and spiral curves in companion with instantaneous center of rotation and radius of curvature </a:t>
                      </a:r>
                      <a:endParaRPr lang="zh-TW" altLang="zh-TW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</a:t>
                      </a: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Appear</a:t>
                      </a:r>
                      <a:endParaRPr lang="zh-TW" altLang="en-US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Dec.27, 2022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6665925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戴暐宸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</a:t>
                      </a: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AML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An analytical Green’s function for an infinite plane with two circular holes using degenerate kernels</a:t>
                      </a:r>
                      <a:endParaRPr lang="zh-TW" altLang="zh-TW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Appear</a:t>
                      </a:r>
                      <a:endParaRPr lang="zh-TW" altLang="en-US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July, 2023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14463087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高政宏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EABE-SP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Are the direct and indirect BEM equivalent</a:t>
                      </a:r>
                      <a:endParaRPr lang="zh-TW" altLang="zh-TW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Appear</a:t>
                      </a:r>
                      <a:endParaRPr lang="zh-TW" altLang="en-US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Aug.20</a:t>
                      </a:r>
                      <a:endParaRPr lang="zh-TW" altLang="en-US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Feb.06, 2023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8673683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戴暐宸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數學傳播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Stokes’</a:t>
                      </a:r>
                      <a:r>
                        <a:rPr lang="zh-TW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轉換與</a:t>
                      </a: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en-US" altLang="zh-TW" sz="9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Cesaro</a:t>
                      </a: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um </a:t>
                      </a:r>
                      <a:r>
                        <a:rPr lang="zh-TW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在</a:t>
                      </a: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Fourier series </a:t>
                      </a:r>
                      <a:r>
                        <a:rPr lang="zh-TW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逐項微分不合法時的應用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Appear</a:t>
                      </a:r>
                      <a:endParaRPr lang="zh-TW" altLang="en-US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Mar 28,2023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13894718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</a:t>
                      </a:r>
                      <a:r>
                        <a:rPr lang="zh-TW" altLang="en-US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楊佳穎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NHT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Numerical instability and its treatment for steady state heat conduction problems in exchanger tubes using the dual BEM</a:t>
                      </a:r>
                      <a:endParaRPr lang="zh-TW" altLang="en-US" sz="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In Press</a:t>
                      </a:r>
                      <a:endParaRPr lang="zh-TW" altLang="en-US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Aug. 13,2023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79151099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高浩真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 IJSSD</a:t>
                      </a:r>
                      <a:endParaRPr lang="zh-TW" altLang="en-US" sz="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Analytical solutions and FEM results for the support motion of a finite bar with an external viscously damped and spring boundary </a:t>
                      </a:r>
                      <a:endParaRPr lang="zh-TW" altLang="en-US" sz="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r>
                        <a:rPr lang="en-US" altLang="zh-TW" sz="8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In Press</a:t>
                      </a:r>
                      <a:endParaRPr lang="zh-TW" altLang="en-US" sz="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Feb</a:t>
                      </a:r>
                      <a:r>
                        <a:rPr lang="en-US" altLang="zh-TW" sz="8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. 2024</a:t>
                      </a:r>
                      <a:endParaRPr lang="zh-TW" altLang="en-US" sz="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Dec.19, 2023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66505461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r>
                        <a:rPr lang="zh-TW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戴暐宸</a:t>
                      </a:r>
                      <a:endParaRPr lang="zh-TW" altLang="en-US" sz="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CAM</a:t>
                      </a:r>
                      <a:endParaRPr lang="zh-TW" altLang="en-US" sz="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On two holes in harmonic problems</a:t>
                      </a:r>
                      <a:endParaRPr lang="zh-TW" altLang="zh-TW" sz="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In</a:t>
                      </a:r>
                      <a:r>
                        <a:rPr lang="en-US" altLang="zh-TW" sz="8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Press</a:t>
                      </a:r>
                      <a:endParaRPr lang="zh-TW" altLang="en-US" sz="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Feb. 2024</a:t>
                      </a:r>
                      <a:endParaRPr lang="zh-TW" altLang="en-US" sz="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June 06, 2022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3034900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r>
                        <a:rPr lang="en-US" altLang="zh-TW" sz="8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K.G.Vijay</a:t>
                      </a:r>
                      <a:endParaRPr lang="zh-TW" altLang="en-US" sz="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 </a:t>
                      </a: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EABE</a:t>
                      </a:r>
                      <a:endParaRPr lang="zh-TW" altLang="en-US" sz="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Oblique Wave Interaction with Dual Submerged Oscillating Buoy as WEC near a Partially Reflecting Wall</a:t>
                      </a:r>
                      <a:endParaRPr lang="zh-TW" altLang="en-US" sz="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</a:t>
                      </a:r>
                      <a:r>
                        <a:rPr lang="zh-TW" altLang="en-US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Appear</a:t>
                      </a:r>
                      <a:endParaRPr lang="zh-TW" altLang="en-US" sz="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</a:t>
                      </a: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Re-review</a:t>
                      </a:r>
                      <a:endParaRPr lang="zh-TW" altLang="en-US" sz="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Jan.18, 2024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3838316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楊佳穎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 </a:t>
                      </a: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IJHMT</a:t>
                      </a:r>
                      <a:endParaRPr lang="zh-TW" altLang="en-US" sz="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Analytical study for numerical instability of steady state heat conduction problems in exchanger tubes using degenerate kernel in the null-filed BIE</a:t>
                      </a:r>
                      <a:endParaRPr lang="zh-TW" altLang="en-US" sz="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in Press</a:t>
                      </a:r>
                      <a:endParaRPr lang="zh-TW" altLang="en-US" sz="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Re-review</a:t>
                      </a:r>
                      <a:endParaRPr lang="zh-TW" altLang="en-US" sz="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Mar.26, 2024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127481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楊洪聞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  EABE</a:t>
                      </a:r>
                      <a:endParaRPr lang="zh-TW" altLang="en-US" sz="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Meshfree</a:t>
                      </a: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boundary integral equation method for solving the steady state heat conduction in exchanger tubes containing slits</a:t>
                      </a:r>
                      <a:endParaRPr lang="zh-TW" altLang="zh-TW" sz="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Appear</a:t>
                      </a:r>
                      <a:endParaRPr lang="zh-TW" altLang="en-US" sz="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Re-review</a:t>
                      </a:r>
                      <a:endParaRPr lang="zh-TW" altLang="en-US" sz="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Dec.28, 2023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12152633"/>
                  </a:ext>
                </a:extLst>
              </a:tr>
              <a:tr h="2388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卿建業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中國土木水利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綜合聲譽與</a:t>
                      </a: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JCR</a:t>
                      </a:r>
                      <a:r>
                        <a:rPr lang="zh-TW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指標的土木水利工程國際期刊列表建議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</a:t>
                      </a: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Appear</a:t>
                      </a:r>
                      <a:endParaRPr lang="zh-TW" altLang="en-US" sz="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Jan, 12,  2024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409683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463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5682" y="332656"/>
            <a:ext cx="10845110" cy="1562805"/>
          </a:xfrm>
        </p:spPr>
        <p:txBody>
          <a:bodyPr>
            <a:normAutofit fontScale="90000"/>
          </a:bodyPr>
          <a:lstStyle/>
          <a:p>
            <a:r>
              <a:rPr lang="en-US" altLang="zh-TW" sz="2025" dirty="0"/>
              <a:t>NTOU/MSV </a:t>
            </a:r>
            <a:r>
              <a:rPr lang="zh-TW" altLang="en-US" sz="2025" dirty="0"/>
              <a:t>一陳</a:t>
            </a:r>
            <a:r>
              <a:rPr lang="zh-TW" altLang="en-US" sz="2025" dirty="0">
                <a:solidFill>
                  <a:srgbClr val="0070C0"/>
                </a:solidFill>
              </a:rPr>
              <a:t>雙李</a:t>
            </a:r>
            <a:r>
              <a:rPr lang="en-US" altLang="zh-TW" sz="2025" dirty="0">
                <a:solidFill>
                  <a:srgbClr val="FF0000"/>
                </a:solidFill>
              </a:rPr>
              <a:t>-</a:t>
            </a:r>
            <a:r>
              <a:rPr lang="zh-TW" altLang="en-US" sz="2025" dirty="0">
                <a:solidFill>
                  <a:srgbClr val="FF0000"/>
                </a:solidFill>
              </a:rPr>
              <a:t>二高地虎</a:t>
            </a:r>
            <a:r>
              <a:rPr lang="zh-TW" altLang="en-US" sz="2025" dirty="0"/>
              <a:t>登百岳一步一腳印 </a:t>
            </a:r>
            <a:r>
              <a:rPr lang="en-US" altLang="zh-TW" sz="2025" dirty="0"/>
              <a:t>A, 2024</a:t>
            </a:r>
            <a:r>
              <a:rPr lang="zh-TW" altLang="en-US" sz="2025" dirty="0"/>
              <a:t> </a:t>
            </a:r>
            <a:r>
              <a:rPr lang="zh-TW" altLang="en-US" sz="2025" dirty="0" smtClean="0"/>
              <a:t> </a:t>
            </a:r>
            <a:r>
              <a:rPr lang="en-US" altLang="zh-TW" sz="2025" dirty="0" smtClean="0"/>
              <a:t>(undergoing)</a:t>
            </a:r>
            <a:r>
              <a:rPr lang="en-US" altLang="zh-TW" sz="2025" dirty="0"/>
              <a:t/>
            </a:r>
            <a:br>
              <a:rPr lang="en-US" altLang="zh-TW" sz="2025" dirty="0"/>
            </a:br>
            <a:r>
              <a:rPr lang="en-US" altLang="zh-TW" sz="2700" dirty="0"/>
              <a:t/>
            </a:r>
            <a:br>
              <a:rPr lang="en-US" altLang="zh-TW" sz="2700" dirty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7425631" y="5824289"/>
            <a:ext cx="23607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登百岳中</a:t>
            </a:r>
            <a:r>
              <a:rPr lang="en-US" altLang="zh-TW" sz="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2021.ppt   j t </a:t>
            </a:r>
            <a:r>
              <a:rPr lang="en-US" altLang="zh-TW" sz="900" dirty="0" err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chen</a:t>
            </a:r>
            <a:endParaRPr lang="zh-TW" altLang="en-US" sz="9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534754"/>
              </p:ext>
            </p:extLst>
          </p:nvPr>
        </p:nvGraphicFramePr>
        <p:xfrm>
          <a:off x="3779" y="1052736"/>
          <a:ext cx="9162372" cy="426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655">
                  <a:extLst>
                    <a:ext uri="{9D8B030D-6E8A-4147-A177-3AD203B41FA5}">
                      <a16:colId xmlns:a16="http://schemas.microsoft.com/office/drawing/2014/main" val="1369820716"/>
                    </a:ext>
                  </a:extLst>
                </a:gridCol>
                <a:gridCol w="800738">
                  <a:extLst>
                    <a:ext uri="{9D8B030D-6E8A-4147-A177-3AD203B41FA5}">
                      <a16:colId xmlns:a16="http://schemas.microsoft.com/office/drawing/2014/main" val="4238617902"/>
                    </a:ext>
                  </a:extLst>
                </a:gridCol>
                <a:gridCol w="5596128">
                  <a:extLst>
                    <a:ext uri="{9D8B030D-6E8A-4147-A177-3AD203B41FA5}">
                      <a16:colId xmlns:a16="http://schemas.microsoft.com/office/drawing/2014/main" val="561037694"/>
                    </a:ext>
                  </a:extLst>
                </a:gridCol>
                <a:gridCol w="648431">
                  <a:extLst>
                    <a:ext uri="{9D8B030D-6E8A-4147-A177-3AD203B41FA5}">
                      <a16:colId xmlns:a16="http://schemas.microsoft.com/office/drawing/2014/main" val="608833635"/>
                    </a:ext>
                  </a:extLst>
                </a:gridCol>
                <a:gridCol w="664607">
                  <a:extLst>
                    <a:ext uri="{9D8B030D-6E8A-4147-A177-3AD203B41FA5}">
                      <a16:colId xmlns:a16="http://schemas.microsoft.com/office/drawing/2014/main" val="1252395920"/>
                    </a:ext>
                  </a:extLst>
                </a:gridCol>
                <a:gridCol w="790813">
                  <a:extLst>
                    <a:ext uri="{9D8B030D-6E8A-4147-A177-3AD203B41FA5}">
                      <a16:colId xmlns:a16="http://schemas.microsoft.com/office/drawing/2014/main" val="2187974708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endParaRPr lang="zh-TW" altLang="en-US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JOURNAL</a:t>
                      </a:r>
                      <a:endParaRPr lang="zh-TW" altLang="en-US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TOPIC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DATE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STATUS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REMARK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38901390"/>
                  </a:ext>
                </a:extLst>
              </a:tr>
              <a:tr h="2388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周彥廷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TCFD</a:t>
                      </a:r>
                      <a:endParaRPr lang="zh-TW" altLang="en-US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Analytical solution for potential flow across two unequal cylinders using the BIE</a:t>
                      </a:r>
                      <a:endParaRPr lang="zh-TW" altLang="zh-TW" sz="8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Under rev</a:t>
                      </a:r>
                      <a:endParaRPr lang="zh-TW" altLang="en-US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Nov.1, 2023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43971224"/>
                  </a:ext>
                </a:extLst>
              </a:tr>
              <a:tr h="2388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高浩真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JVET</a:t>
                      </a:r>
                      <a:endParaRPr lang="zh-TW" altLang="en-US" sz="900" kern="120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Aanalytical</a:t>
                      </a:r>
                      <a:r>
                        <a:rPr lang="en-US" altLang="zh-TW" sz="900" kern="1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solutions and FEM results for a </a:t>
                      </a:r>
                      <a:r>
                        <a:rPr lang="en-US" altLang="zh-TW" sz="900" kern="12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canti;ever</a:t>
                      </a:r>
                      <a:r>
                        <a:rPr lang="en-US" altLang="zh-TW" sz="900" kern="1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beam with end springs subjected to support motion  </a:t>
                      </a:r>
                      <a:endParaRPr lang="zh-TW" altLang="zh-TW" sz="900" kern="120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Submitted</a:t>
                      </a:r>
                      <a:endParaRPr lang="zh-TW" altLang="en-US" sz="900" kern="1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</a:t>
                      </a:r>
                      <a:r>
                        <a:rPr lang="en-US" altLang="zh-TW" sz="800" kern="1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Aug.6, 2024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53276892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Vijay</a:t>
                      </a:r>
                      <a:endParaRPr lang="zh-TW" altLang="en-US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RenewEnergy</a:t>
                      </a:r>
                      <a:endParaRPr lang="zh-TW" altLang="en-US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Enhanced Hydrodynamic Performance by a Half-</a:t>
                      </a:r>
                      <a:r>
                        <a:rPr lang="en-US" altLang="zh-TW" sz="800" kern="1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Aerofoil</a:t>
                      </a: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Floating Wave Energy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Converter Device in Oblique Waves</a:t>
                      </a:r>
                      <a:endParaRPr lang="zh-TW" altLang="zh-TW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Submitted</a:t>
                      </a:r>
                      <a:endParaRPr lang="zh-TW" altLang="en-US" sz="8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Aug.01, </a:t>
                      </a:r>
                      <a:r>
                        <a:rPr lang="zh-TW" altLang="en-US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2024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2941659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李家瑋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JOM (Ma)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BIQM for torsional problem of an orthotropic bar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準備中</a:t>
                      </a:r>
                      <a:endParaRPr lang="en-US" altLang="zh-TW" sz="8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1461844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臧紀甯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 JTS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Thermal stress of a free truss subjected to temperature change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</a:t>
                      </a: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準備中</a:t>
                      </a:r>
                      <a:endParaRPr lang="en-US" altLang="zh-TW" sz="8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4130799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周彥廷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Null-field boundary integral formulation for boundary value problems using degenerate kernels of curvilinear coordinates</a:t>
                      </a:r>
                      <a:endParaRPr lang="zh-TW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7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準備中</a:t>
                      </a:r>
                      <a:endParaRPr lang="en-US" altLang="zh-TW" sz="7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2609620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周彥廷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Physic E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Degenerate</a:t>
                      </a:r>
                      <a:r>
                        <a:rPr lang="en-US" altLang="zh-TW" sz="90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scale of  2.5 </a:t>
                      </a:r>
                      <a:r>
                        <a:rPr lang="en-US" altLang="zh-TW" sz="900" kern="12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gon</a:t>
                      </a:r>
                      <a:r>
                        <a:rPr lang="en-US" altLang="zh-TW" sz="90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shape:  conjecture and numerical demonstration</a:t>
                      </a:r>
                      <a:endParaRPr lang="zh-TW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7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準備中</a:t>
                      </a:r>
                      <a:endParaRPr lang="en-US" altLang="zh-TW" sz="7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2809541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</a:t>
                      </a: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郭世榮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Analytical</a:t>
                      </a:r>
                      <a:r>
                        <a:rPr lang="en-US" altLang="zh-TW" sz="90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study and numerical </a:t>
                      </a:r>
                      <a:r>
                        <a:rPr lang="en-US" altLang="zh-TW" sz="900" kern="12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implemetation</a:t>
                      </a:r>
                      <a:r>
                        <a:rPr lang="en-US" altLang="zh-TW" sz="90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of n star </a:t>
                      </a:r>
                      <a:r>
                        <a:rPr lang="en-US" altLang="zh-TW" sz="900" kern="12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gon</a:t>
                      </a:r>
                      <a:r>
                        <a:rPr lang="en-US" altLang="zh-TW" sz="90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endParaRPr lang="zh-TW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7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準備中</a:t>
                      </a:r>
                      <a:endParaRPr lang="en-US" altLang="zh-TW" sz="7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0287751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</a:t>
                      </a: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李子才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Error Analysis of Discrete Null Field Equation Method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for Solving Laplace’s Equation; Circular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Pseudo-boundaries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準備中</a:t>
                      </a:r>
                      <a:endParaRPr lang="en-US" altLang="zh-TW" sz="8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49552724"/>
                  </a:ext>
                </a:extLst>
              </a:tr>
              <a:tr h="1881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李子才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Evaluation on Integrals Involving Near Singularity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based on </a:t>
                      </a:r>
                      <a:r>
                        <a:rPr lang="en-US" altLang="zh-TW" sz="900" kern="12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Sinh</a:t>
                      </a: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-transformation and Mini-rules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準備中</a:t>
                      </a:r>
                      <a:endParaRPr lang="en-US" altLang="zh-TW" sz="8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8992796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</a:t>
                      </a: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李應德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</a:t>
                      </a: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IJES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Null-field integral equation approach for piezoelectricity problems with arbitrary elliptical inclusions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5287844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李家瑋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JCP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Dual BEM is necessary – self-regularization technique ?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745277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紀昭銘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</a:t>
                      </a: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CAEE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Is Mohr Circle a Math or Engineering Problem? A case study on 2004 Taiwan P.E. Exam of Structure Engineering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9041775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李家瑋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EABE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Dual</a:t>
                      </a:r>
                      <a:r>
                        <a:rPr lang="en-US" altLang="zh-TW" sz="90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BEM is necessary -  CHEEF idea ?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7967468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李家瑋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JLFNV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Is CHIEF necessary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21543514"/>
                  </a:ext>
                </a:extLst>
              </a:tr>
              <a:tr h="2472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周彥廷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CAEE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\dot {Q} =WQ 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79743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473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47" descr="「陳俶季」的圖片搜尋結果"/>
          <p:cNvSpPr>
            <a:spLocks noChangeAspect="1" noChangeArrowheads="1"/>
          </p:cNvSpPr>
          <p:nvPr/>
        </p:nvSpPr>
        <p:spPr bwMode="auto">
          <a:xfrm>
            <a:off x="4541838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3200">
              <a:latin typeface="Times New Roman" panose="02020603050405020304" pitchFamily="18" charset="0"/>
            </a:endParaRPr>
          </a:p>
        </p:txBody>
      </p:sp>
      <p:graphicFrame>
        <p:nvGraphicFramePr>
          <p:cNvPr id="48131" name="物件 24"/>
          <p:cNvGraphicFramePr>
            <a:graphicFrameLocks noChangeAspect="1"/>
          </p:cNvGraphicFramePr>
          <p:nvPr/>
        </p:nvGraphicFramePr>
        <p:xfrm>
          <a:off x="6146800" y="2576513"/>
          <a:ext cx="914400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Equation" r:id="rId5" imgW="435285" imgH="677109" progId="Equation.DSMT4">
                  <p:embed/>
                </p:oleObj>
              </mc:Choice>
              <mc:Fallback>
                <p:oleObj name="Equation" r:id="rId5" imgW="435285" imgH="677109" progId="Equation.DSMT4">
                  <p:embed/>
                  <p:pic>
                    <p:nvPicPr>
                      <p:cNvPr id="48131" name="物件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6800" y="2576513"/>
                        <a:ext cx="914400" cy="19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3" name="標題 1"/>
          <p:cNvSpPr>
            <a:spLocks noGrp="1"/>
          </p:cNvSpPr>
          <p:nvPr>
            <p:ph type="title"/>
          </p:nvPr>
        </p:nvSpPr>
        <p:spPr>
          <a:xfrm>
            <a:off x="323850" y="0"/>
            <a:ext cx="8534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sz="4000" dirty="0"/>
              <a:t>【</a:t>
            </a:r>
            <a:r>
              <a:rPr lang="zh-TW" altLang="en-US" sz="4000" dirty="0"/>
              <a:t>海大河工系實驗室介紹</a:t>
            </a:r>
            <a:r>
              <a:rPr lang="en-US" altLang="zh-TW" sz="4000" dirty="0"/>
              <a:t>】</a:t>
            </a:r>
            <a:br>
              <a:rPr lang="en-US" altLang="zh-TW" sz="4000" dirty="0"/>
            </a:br>
            <a:r>
              <a:rPr lang="en-US" altLang="zh-TW" sz="4000" dirty="0"/>
              <a:t>                                   NTOU MSV</a:t>
            </a:r>
            <a:r>
              <a:rPr lang="zh-TW" altLang="en-US" sz="4000" dirty="0"/>
              <a:t>研究團隊</a:t>
            </a:r>
          </a:p>
        </p:txBody>
      </p:sp>
      <p:pic>
        <p:nvPicPr>
          <p:cNvPr id="2" name="【海大河工系實驗室介紹】NTOU MSV研究團隊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9258" y="1385888"/>
            <a:ext cx="8448940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81757E6-B324-46DA-BAF9-79113F337553}" type="slidenum">
              <a:rPr lang="en-US" altLang="zh-TW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zh-TW" sz="1400"/>
          </a:p>
        </p:txBody>
      </p:sp>
      <p:sp>
        <p:nvSpPr>
          <p:cNvPr id="49156" name="矩形 3"/>
          <p:cNvSpPr>
            <a:spLocks noChangeArrowheads="1"/>
          </p:cNvSpPr>
          <p:nvPr/>
        </p:nvSpPr>
        <p:spPr bwMode="auto">
          <a:xfrm>
            <a:off x="-34925" y="115888"/>
            <a:ext cx="91789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>
                <a:latin typeface="Times New Roman" panose="02020603050405020304" pitchFamily="18" charset="0"/>
              </a:rPr>
              <a:t>【</a:t>
            </a:r>
            <a:r>
              <a:rPr lang="zh-TW" altLang="en-US" sz="3200">
                <a:latin typeface="Times New Roman" panose="02020603050405020304" pitchFamily="18" charset="0"/>
              </a:rPr>
              <a:t>海大河工系教師與研究室介紹</a:t>
            </a:r>
            <a:r>
              <a:rPr lang="en-US" altLang="zh-TW" sz="3200">
                <a:latin typeface="Times New Roman" panose="02020603050405020304" pitchFamily="18" charset="0"/>
              </a:rPr>
              <a:t>】</a:t>
            </a:r>
            <a:r>
              <a:rPr lang="zh-TW" altLang="en-US" sz="3200">
                <a:latin typeface="Times New Roman" panose="02020603050405020304" pitchFamily="18" charset="0"/>
              </a:rPr>
              <a:t>力學聲響振動實驗室  </a:t>
            </a:r>
            <a:r>
              <a:rPr lang="en-US" altLang="zh-TW" sz="3200">
                <a:latin typeface="Times New Roman" panose="02020603050405020304" pitchFamily="18" charset="0"/>
              </a:rPr>
              <a:t>MSVLAB</a:t>
            </a:r>
            <a:endParaRPr lang="zh-TW" altLang="en-US" sz="3200">
              <a:latin typeface="Times New Roman" panose="02020603050405020304" pitchFamily="18" charset="0"/>
            </a:endParaRPr>
          </a:p>
        </p:txBody>
      </p:sp>
      <p:pic>
        <p:nvPicPr>
          <p:cNvPr id="3" name="【海大河工系教師與研究室介紹】力學聲響振動實驗室  MSVLA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412776"/>
            <a:ext cx="8448938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19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74" y="1922669"/>
            <a:ext cx="3961134" cy="3961134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1899693" y="1449740"/>
            <a:ext cx="10889752" cy="107823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700" dirty="0">
                <a:solidFill>
                  <a:srgbClr val="FF0000"/>
                </a:solidFill>
              </a:rPr>
              <a:t>邊界元 來結緣 </a:t>
            </a:r>
            <a:r>
              <a:rPr lang="en-US" altLang="zh-TW" sz="2700" dirty="0">
                <a:solidFill>
                  <a:srgbClr val="FF0000"/>
                </a:solidFill>
              </a:rPr>
              <a:t>Line group</a:t>
            </a:r>
            <a:r>
              <a:rPr lang="zh-TW" altLang="en-US" sz="2700" dirty="0">
                <a:solidFill>
                  <a:srgbClr val="FF0000"/>
                </a:solidFill>
              </a:rPr>
              <a:t>  學術俱樂部 </a:t>
            </a:r>
            <a:endParaRPr lang="en-US" altLang="zh-TW" sz="2700" dirty="0">
              <a:solidFill>
                <a:srgbClr val="FF0000"/>
              </a:solidFill>
            </a:endParaRPr>
          </a:p>
          <a:p>
            <a:r>
              <a:rPr lang="zh-TW" altLang="en-US" sz="2700" dirty="0">
                <a:solidFill>
                  <a:srgbClr val="FF0000"/>
                </a:solidFill>
              </a:rPr>
              <a:t> </a:t>
            </a:r>
            <a:endParaRPr lang="en-US" altLang="zh-TW" sz="2700" dirty="0">
              <a:solidFill>
                <a:srgbClr val="FF0000"/>
              </a:solidFill>
            </a:endParaRPr>
          </a:p>
          <a:p>
            <a:r>
              <a:rPr lang="zh-TW" altLang="en-US" sz="2700" dirty="0">
                <a:solidFill>
                  <a:srgbClr val="FF0000"/>
                </a:solidFill>
              </a:rPr>
              <a:t> </a:t>
            </a:r>
            <a:r>
              <a:rPr lang="en-US" altLang="zh-TW" sz="2700" dirty="0">
                <a:solidFill>
                  <a:srgbClr val="FF0000"/>
                </a:solidFill>
              </a:rPr>
              <a:t>(</a:t>
            </a:r>
            <a:r>
              <a:rPr lang="zh-TW" altLang="en-US" sz="2700" dirty="0">
                <a:solidFill>
                  <a:srgbClr val="FF0000"/>
                </a:solidFill>
              </a:rPr>
              <a:t>我們不是邊緣人</a:t>
            </a:r>
            <a:r>
              <a:rPr lang="en-US" altLang="zh-TW" sz="2700" dirty="0">
                <a:solidFill>
                  <a:srgbClr val="FF0000"/>
                </a:solidFill>
              </a:rPr>
              <a:t>)</a:t>
            </a:r>
            <a:endParaRPr lang="zh-TW" altLang="en-US" sz="2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36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94" y="0"/>
            <a:ext cx="48462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0605JUA\Desktop\110b4e12e218a20ada8c328a815649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909638"/>
            <a:ext cx="135572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688138" y="6243638"/>
            <a:ext cx="2133600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CD3F7BB-ED6D-4FEC-BA1D-5650BEBA4B7F}" type="slidenum">
              <a:rPr kumimoji="0" lang="zh-TW" altLang="en-US" sz="12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kumimoji="0" lang="zh-TW" altLang="en-US" sz="1200">
              <a:latin typeface="Times New Roman" panose="02020603050405020304" pitchFamily="18" charset="0"/>
            </a:endParaRPr>
          </a:p>
        </p:txBody>
      </p:sp>
      <p:grpSp>
        <p:nvGrpSpPr>
          <p:cNvPr id="45060" name="群組 1"/>
          <p:cNvGrpSpPr>
            <a:grpSpLocks noChangeAspect="1"/>
          </p:cNvGrpSpPr>
          <p:nvPr/>
        </p:nvGrpSpPr>
        <p:grpSpPr bwMode="auto">
          <a:xfrm>
            <a:off x="5715000" y="188913"/>
            <a:ext cx="3389313" cy="6299200"/>
            <a:chOff x="5508104" y="144288"/>
            <a:chExt cx="3587750" cy="6669088"/>
          </a:xfrm>
        </p:grpSpPr>
        <p:pic>
          <p:nvPicPr>
            <p:cNvPr id="45068" name="圖片 112" descr="b88陳正宗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629" y="144288"/>
              <a:ext cx="4032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9" name="Picture 4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0839" y="1167492"/>
              <a:ext cx="545703" cy="57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0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868" y="4485307"/>
              <a:ext cx="442912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1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8425" y="2320741"/>
              <a:ext cx="472301" cy="54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2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1280" y="657994"/>
              <a:ext cx="39052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3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6844" y="1732582"/>
              <a:ext cx="517748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4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4043" y="1271413"/>
              <a:ext cx="447675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5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9989" y="1696863"/>
              <a:ext cx="5556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6" name="Picture 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2672" y="4213969"/>
              <a:ext cx="565150" cy="51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7" name="Picture 1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592" y="1768301"/>
              <a:ext cx="4191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8" name="Picture 1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114" y="3356992"/>
              <a:ext cx="405580" cy="524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9" name="Picture 1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967" y="2853844"/>
              <a:ext cx="38576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0" name="Picture 1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904" y="3354213"/>
              <a:ext cx="57467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1" name="Picture 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7442" y="1265063"/>
              <a:ext cx="534987" cy="58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2" name="Picture 1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5742" y="4927426"/>
              <a:ext cx="455612" cy="53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3" name="Picture 2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929" y="2731913"/>
              <a:ext cx="3937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4" name="Picture 22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151" y="2708100"/>
              <a:ext cx="4699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5" name="Picture 23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6641" y="4725144"/>
              <a:ext cx="569913" cy="707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6" name="Picture 24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566" y="3357810"/>
              <a:ext cx="446088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7" name="Picture 25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792" y="3889201"/>
              <a:ext cx="479425" cy="55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8" name="Picture 27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9595" y="4397201"/>
              <a:ext cx="541338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9" name="Picture 28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467" y="2057226"/>
              <a:ext cx="52387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0" name="Picture 29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042" y="3914601"/>
              <a:ext cx="439737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1" name="Picture 31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8592" y="620688"/>
              <a:ext cx="546100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2" name="Picture 32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6179" y="1193626"/>
              <a:ext cx="57467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3" name="Picture 33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567" y="2879551"/>
              <a:ext cx="349250" cy="45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4" name="Picture 34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0541" y="4003501"/>
              <a:ext cx="561975" cy="687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5" name="Picture 35" descr="Chi-1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3766" y="161900"/>
              <a:ext cx="360363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6" name="Picture 36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7967" y="1739725"/>
              <a:ext cx="433387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7" name="Picture 37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0933" y="592362"/>
              <a:ext cx="484187" cy="748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8" name="Picture 38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8017" y="4690888"/>
              <a:ext cx="457200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9" name="Picture 39" descr="DSCF08133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392" y="1728613"/>
              <a:ext cx="381000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0" name="Picture 40" descr="P124018600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303" y="2290733"/>
              <a:ext cx="461963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1" name="Picture 41" descr="1534591565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868" y="360188"/>
              <a:ext cx="45085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2" name="Picture 42" descr="P1000510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7292" y="188888"/>
              <a:ext cx="40481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3" name="Picture 47" descr="wu">
              <a:hlinkClick r:id="rId39"/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804" y="5802138"/>
              <a:ext cx="431800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4" name="Picture 51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692" y="3356992"/>
              <a:ext cx="433387" cy="506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5" name="Picture 53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7604" y="5871988"/>
              <a:ext cx="419100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6" name="Picture 54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292" y="6283151"/>
              <a:ext cx="46037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7" name="Picture 60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352626"/>
              <a:ext cx="4238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8" name="Picture 64" descr="YORK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4460" y="2185417"/>
              <a:ext cx="407988" cy="58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9" name="Picture 65" descr="m-ilchen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3551" y="692696"/>
              <a:ext cx="58102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0" name="Picture 66" descr="JJ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5217" y="5333826"/>
              <a:ext cx="438150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1" name="Picture 67" descr="LJ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367" y="5368751"/>
              <a:ext cx="436562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2" name="Picture 68" descr="WS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629" y="2431978"/>
              <a:ext cx="427038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3" name="Picture 8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0292" y="2276872"/>
              <a:ext cx="331787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4" name="Picture 2" descr="C:\Users\0605JUA\Desktop\IMG_1997.jpg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7094" y="2879551"/>
              <a:ext cx="452636" cy="56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5" name="Picture 3" descr="C:\Users\0605JUA\Desktop\10528591_834208599930949_1848048398_o.jpg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814" y="3284983"/>
              <a:ext cx="453163" cy="604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矩形 57"/>
            <p:cNvSpPr/>
            <p:nvPr/>
          </p:nvSpPr>
          <p:spPr>
            <a:xfrm>
              <a:off x="6825573" y="2878815"/>
              <a:ext cx="504133" cy="47228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pic>
          <p:nvPicPr>
            <p:cNvPr id="45117" name="Picture 4" descr="C:\Users\0605JUA\Desktop\10436218_771851279515226_3747084481612684895_n(3).jpg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9984" y="3872053"/>
              <a:ext cx="397638" cy="39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8" name="Picture 30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3367" y="3872053"/>
              <a:ext cx="468313" cy="60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9" name="Picture 26"/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869" y="1312661"/>
              <a:ext cx="360696" cy="500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061" name="群組 2"/>
          <p:cNvGrpSpPr>
            <a:grpSpLocks/>
          </p:cNvGrpSpPr>
          <p:nvPr/>
        </p:nvGrpSpPr>
        <p:grpSpPr bwMode="auto">
          <a:xfrm>
            <a:off x="-728663" y="209550"/>
            <a:ext cx="6251576" cy="6343650"/>
            <a:chOff x="-604440" y="4816842"/>
            <a:chExt cx="6250930" cy="6343710"/>
          </a:xfrm>
        </p:grpSpPr>
        <p:sp>
          <p:nvSpPr>
            <p:cNvPr id="62" name="Text Box 5"/>
            <p:cNvSpPr txBox="1">
              <a:spLocks noChangeArrowheads="1"/>
            </p:cNvSpPr>
            <p:nvPr/>
          </p:nvSpPr>
          <p:spPr bwMode="auto">
            <a:xfrm>
              <a:off x="-604440" y="4816842"/>
              <a:ext cx="6122355" cy="400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1600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  <a:hlinkClick r:id="rId56"/>
                </a:rPr>
                <a:t>http://msvlab.hre.ntou.edu.tw/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Since 1999</a:t>
              </a:r>
            </a:p>
          </p:txBody>
        </p:sp>
        <p:sp>
          <p:nvSpPr>
            <p:cNvPr id="63" name="Rectangle 6"/>
            <p:cNvSpPr>
              <a:spLocks noChangeArrowheads="1"/>
            </p:cNvSpPr>
            <p:nvPr/>
          </p:nvSpPr>
          <p:spPr bwMode="auto">
            <a:xfrm>
              <a:off x="19384" y="5064494"/>
              <a:ext cx="5623932" cy="1323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TW" dirty="0">
                  <a:solidFill>
                    <a:srgbClr val="6600FF"/>
                  </a:solidFill>
                  <a:latin typeface="+mj-ea"/>
                  <a:ea typeface="+mj-ea"/>
                </a:rPr>
                <a:t>Welcome to visit the web site of MSVLAB/NTOU</a:t>
              </a:r>
            </a:p>
          </p:txBody>
        </p:sp>
        <p:sp>
          <p:nvSpPr>
            <p:cNvPr id="59" name="Text Box 5"/>
            <p:cNvSpPr txBox="1">
              <a:spLocks noChangeArrowheads="1"/>
            </p:cNvSpPr>
            <p:nvPr/>
          </p:nvSpPr>
          <p:spPr bwMode="auto">
            <a:xfrm>
              <a:off x="309867" y="10760498"/>
              <a:ext cx="5336623" cy="400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 E mail: 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</a:rPr>
                <a:t>jtchen@mail.ntou.edu.tw</a:t>
              </a: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endParaRPr lang="en-US" altLang="zh-TW" sz="2800" i="1" u="sng" dirty="0">
                <a:solidFill>
                  <a:srgbClr val="0099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1" name="矩形圖說文字 50"/>
          <p:cNvSpPr/>
          <p:nvPr/>
        </p:nvSpPr>
        <p:spPr>
          <a:xfrm>
            <a:off x="5921375" y="549275"/>
            <a:ext cx="539750" cy="579438"/>
          </a:xfrm>
          <a:prstGeom prst="wedgeRectCallout">
            <a:avLst>
              <a:gd name="adj1" fmla="val -57787"/>
              <a:gd name="adj2" fmla="val 8221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pic>
        <p:nvPicPr>
          <p:cNvPr id="45063" name="Picture 12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547688"/>
            <a:ext cx="4968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2" descr="C:\Users\0605CKI\Desktop\Group\IMG_8421.JPG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700213"/>
            <a:ext cx="55689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邊界元 來結緣</a:t>
            </a:r>
          </a:p>
        </p:txBody>
      </p:sp>
      <p:sp>
        <p:nvSpPr>
          <p:cNvPr id="55299" name="文字方塊 4"/>
          <p:cNvSpPr txBox="1">
            <a:spLocks noChangeArrowheads="1"/>
          </p:cNvSpPr>
          <p:nvPr/>
        </p:nvSpPr>
        <p:spPr bwMode="auto">
          <a:xfrm>
            <a:off x="5076825" y="6210300"/>
            <a:ext cx="4714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2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檔名：邊界緣</a:t>
            </a:r>
            <a:r>
              <a:rPr lang="en-US" altLang="zh-TW" sz="32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2019.ppt</a:t>
            </a:r>
            <a:endParaRPr lang="zh-TW" altLang="en-US" sz="320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55300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70013"/>
            <a:ext cx="437197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文字方塊 3"/>
          <p:cNvSpPr txBox="1">
            <a:spLocks noChangeArrowheads="1"/>
          </p:cNvSpPr>
          <p:nvPr/>
        </p:nvSpPr>
        <p:spPr bwMode="auto">
          <a:xfrm>
            <a:off x="3605213" y="5291138"/>
            <a:ext cx="2084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歡迎入群 學術分享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989138"/>
            <a:ext cx="27305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NTOU/MSV 101 in Taiwan (</a:t>
            </a:r>
            <a:r>
              <a:rPr lang="zh-TW" altLang="en-US"/>
              <a:t>台灣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4710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2C219B4-C6BE-4A4A-A393-8F0425953DFB}" type="slidenum">
              <a:rPr lang="zh-TW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zh-TW" altLang="en-US" sz="1400"/>
          </a:p>
        </p:txBody>
      </p:sp>
      <p:pic>
        <p:nvPicPr>
          <p:cNvPr id="47109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533650"/>
            <a:ext cx="1547812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文字方塊 5"/>
          <p:cNvSpPr txBox="1">
            <a:spLocks noChangeArrowheads="1"/>
          </p:cNvSpPr>
          <p:nvPr/>
        </p:nvSpPr>
        <p:spPr bwMode="auto">
          <a:xfrm>
            <a:off x="179388" y="5795963"/>
            <a:ext cx="158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>
                <a:latin typeface="Candara" panose="020E0502030303020204" pitchFamily="34" charset="0"/>
              </a:rPr>
              <a:t>Taipei 101</a:t>
            </a:r>
            <a:endParaRPr kumimoji="0" lang="zh-TW" altLang="en-US" sz="1800">
              <a:latin typeface="Candara" panose="020E0502030303020204" pitchFamily="34" charset="0"/>
            </a:endParaRPr>
          </a:p>
        </p:txBody>
      </p:sp>
      <p:pic>
        <p:nvPicPr>
          <p:cNvPr id="47111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966913"/>
            <a:ext cx="27305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文字方塊 7"/>
          <p:cNvSpPr txBox="1">
            <a:spLocks noChangeArrowheads="1"/>
          </p:cNvSpPr>
          <p:nvPr/>
        </p:nvSpPr>
        <p:spPr bwMode="auto">
          <a:xfrm>
            <a:off x="107950" y="1628775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>
                <a:latin typeface="Candara" panose="020E0502030303020204" pitchFamily="34" charset="0"/>
              </a:rPr>
              <a:t>Keelung 101</a:t>
            </a:r>
            <a:r>
              <a:rPr kumimoji="0" lang="zh-TW" altLang="en-US" sz="1800">
                <a:latin typeface="Candara" panose="020E0502030303020204" pitchFamily="34" charset="0"/>
              </a:rPr>
              <a:t> </a:t>
            </a:r>
            <a:r>
              <a:rPr kumimoji="0" lang="en-US" altLang="zh-TW" sz="1800">
                <a:latin typeface="Candara" panose="020E0502030303020204" pitchFamily="34" charset="0"/>
              </a:rPr>
              <a:t>bus</a:t>
            </a:r>
            <a:endParaRPr kumimoji="0" lang="zh-TW" altLang="en-US" sz="1800">
              <a:latin typeface="Candara" panose="020E0502030303020204" pitchFamily="34" charset="0"/>
            </a:endParaRPr>
          </a:p>
        </p:txBody>
      </p:sp>
      <p:pic>
        <p:nvPicPr>
          <p:cNvPr id="47113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4149725"/>
            <a:ext cx="273050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4" name="文字方塊 9"/>
          <p:cNvSpPr txBox="1">
            <a:spLocks noChangeArrowheads="1"/>
          </p:cNvSpPr>
          <p:nvPr/>
        </p:nvSpPr>
        <p:spPr bwMode="auto">
          <a:xfrm>
            <a:off x="2555875" y="6092825"/>
            <a:ext cx="1655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800">
                <a:latin typeface="Candara" panose="020E0502030303020204" pitchFamily="34" charset="0"/>
              </a:rPr>
              <a:t>金瓜石</a:t>
            </a:r>
            <a:r>
              <a:rPr kumimoji="0" lang="en-US" altLang="zh-TW" sz="1800">
                <a:latin typeface="Candara" panose="020E0502030303020204" pitchFamily="34" charset="0"/>
              </a:rPr>
              <a:t>101</a:t>
            </a:r>
            <a:r>
              <a:rPr kumimoji="0" lang="zh-TW" altLang="en-US" sz="1800">
                <a:latin typeface="Candara" panose="020E0502030303020204" pitchFamily="34" charset="0"/>
              </a:rPr>
              <a:t> </a:t>
            </a:r>
            <a:r>
              <a:rPr kumimoji="0" lang="en-US" altLang="zh-TW" sz="1800">
                <a:latin typeface="Candara" panose="020E0502030303020204" pitchFamily="34" charset="0"/>
              </a:rPr>
              <a:t>Hotel</a:t>
            </a:r>
            <a:endParaRPr kumimoji="0" lang="zh-TW" altLang="en-US" sz="1800">
              <a:latin typeface="Candara" panose="020E0502030303020204" pitchFamily="34" charset="0"/>
            </a:endParaRPr>
          </a:p>
        </p:txBody>
      </p:sp>
      <p:sp>
        <p:nvSpPr>
          <p:cNvPr id="47115" name="文字方塊 11"/>
          <p:cNvSpPr txBox="1">
            <a:spLocks noChangeArrowheads="1"/>
          </p:cNvSpPr>
          <p:nvPr/>
        </p:nvSpPr>
        <p:spPr bwMode="auto">
          <a:xfrm>
            <a:off x="5148263" y="2051050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>
                <a:solidFill>
                  <a:schemeClr val="bg1"/>
                </a:solidFill>
                <a:latin typeface="Candara" panose="020E0502030303020204" pitchFamily="34" charset="0"/>
              </a:rPr>
              <a:t>Keelung 101 Hill</a:t>
            </a:r>
            <a:endParaRPr kumimoji="0" lang="zh-TW" altLang="en-US" sz="180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7116" name="圖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4149725"/>
            <a:ext cx="3787775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7" name="文字方塊 13"/>
          <p:cNvSpPr txBox="1">
            <a:spLocks noChangeArrowheads="1"/>
          </p:cNvSpPr>
          <p:nvPr/>
        </p:nvSpPr>
        <p:spPr bwMode="auto">
          <a:xfrm>
            <a:off x="5219700" y="6156325"/>
            <a:ext cx="1655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  <a:latin typeface="Candara" panose="020E0502030303020204" pitchFamily="34" charset="0"/>
              </a:rPr>
              <a:t>101</a:t>
            </a:r>
            <a:r>
              <a:rPr kumimoji="0" lang="zh-TW" altLang="en-US" sz="1800" b="1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kumimoji="0" lang="en-US" altLang="zh-TW" sz="1800" b="1">
                <a:solidFill>
                  <a:srgbClr val="FF0000"/>
                </a:solidFill>
                <a:latin typeface="Candara" panose="020E0502030303020204" pitchFamily="34" charset="0"/>
              </a:rPr>
              <a:t>MOST project</a:t>
            </a:r>
            <a:endParaRPr kumimoji="0" lang="zh-TW" altLang="en-US" sz="1800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ChangeArrowheads="1"/>
          </p:cNvSpPr>
          <p:nvPr/>
        </p:nvSpPr>
        <p:spPr bwMode="auto">
          <a:xfrm>
            <a:off x="541338" y="5084763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000" b="1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                     </a:t>
            </a:r>
            <a:endParaRPr lang="en-US" altLang="zh-TW" sz="3200" b="1">
              <a:solidFill>
                <a:schemeClr val="tx2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54275" name="Text Box 7"/>
          <p:cNvSpPr txBox="1">
            <a:spLocks noChangeArrowheads="1"/>
          </p:cNvSpPr>
          <p:nvPr/>
        </p:nvSpPr>
        <p:spPr bwMode="auto">
          <a:xfrm>
            <a:off x="1619250" y="300038"/>
            <a:ext cx="644683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000">
                <a:latin typeface="Times New Roman" panose="02020603050405020304" pitchFamily="18" charset="0"/>
              </a:rPr>
              <a:t>Welcome to visit NTOU/MSV</a:t>
            </a:r>
          </a:p>
        </p:txBody>
      </p:sp>
      <p:pic>
        <p:nvPicPr>
          <p:cNvPr id="54276" name="Picture 2" descr="C:\Users\0605CKI\Desktop\MSV-wind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063625"/>
            <a:ext cx="6992938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矩形 2"/>
          <p:cNvSpPr>
            <a:spLocks noChangeArrowheads="1"/>
          </p:cNvSpPr>
          <p:nvPr/>
        </p:nvSpPr>
        <p:spPr bwMode="auto">
          <a:xfrm>
            <a:off x="179388" y="2060575"/>
            <a:ext cx="1416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000">
                <a:solidFill>
                  <a:srgbClr val="FF0000"/>
                </a:solidFill>
                <a:latin typeface="Times New Roman" panose="02020603050405020304" pitchFamily="18" charset="0"/>
              </a:rPr>
              <a:t>MSV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窗外</a:t>
            </a:r>
            <a:endParaRPr lang="en-US" altLang="zh-TW" sz="4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圖片 9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4510088"/>
            <a:ext cx="69056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圖片 9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4000500"/>
            <a:ext cx="79851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39"/>
          <p:cNvSpPr>
            <a:spLocks noChangeArrowheads="1"/>
          </p:cNvSpPr>
          <p:nvPr/>
        </p:nvSpPr>
        <p:spPr bwMode="auto">
          <a:xfrm>
            <a:off x="0" y="638175"/>
            <a:ext cx="138113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1" tIns="34286" rIns="68571" bIns="34286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>
              <a:latin typeface="Times New Roman" panose="02020603050405020304" pitchFamily="18" charset="0"/>
            </a:endParaRPr>
          </a:p>
        </p:txBody>
      </p:sp>
      <p:sp>
        <p:nvSpPr>
          <p:cNvPr id="50181" name="Rectangle 41"/>
          <p:cNvSpPr>
            <a:spLocks noChangeArrowheads="1"/>
          </p:cNvSpPr>
          <p:nvPr/>
        </p:nvSpPr>
        <p:spPr bwMode="auto">
          <a:xfrm>
            <a:off x="0" y="638175"/>
            <a:ext cx="138113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1" tIns="34286" rIns="68571" bIns="34286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>
              <a:latin typeface="Times New Roman" panose="02020603050405020304" pitchFamily="18" charset="0"/>
            </a:endParaRPr>
          </a:p>
        </p:txBody>
      </p:sp>
      <p:sp>
        <p:nvSpPr>
          <p:cNvPr id="50182" name="Rectangle 54"/>
          <p:cNvSpPr>
            <a:spLocks noChangeArrowheads="1"/>
          </p:cNvSpPr>
          <p:nvPr/>
        </p:nvSpPr>
        <p:spPr bwMode="auto">
          <a:xfrm>
            <a:off x="0" y="638175"/>
            <a:ext cx="138113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1" tIns="34286" rIns="68571" bIns="34286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50183" name="群組 535"/>
          <p:cNvGrpSpPr>
            <a:grpSpLocks/>
          </p:cNvGrpSpPr>
          <p:nvPr/>
        </p:nvGrpSpPr>
        <p:grpSpPr bwMode="auto">
          <a:xfrm>
            <a:off x="7510463" y="2025650"/>
            <a:ext cx="461962" cy="552450"/>
            <a:chOff x="4533005" y="492303"/>
            <a:chExt cx="2230395" cy="2662786"/>
          </a:xfrm>
        </p:grpSpPr>
        <p:grpSp>
          <p:nvGrpSpPr>
            <p:cNvPr id="50302" name="群組 536"/>
            <p:cNvGrpSpPr>
              <a:grpSpLocks/>
            </p:cNvGrpSpPr>
            <p:nvPr/>
          </p:nvGrpSpPr>
          <p:grpSpPr bwMode="auto">
            <a:xfrm>
              <a:off x="4533005" y="492303"/>
              <a:ext cx="2230395" cy="2662786"/>
              <a:chOff x="1168439" y="334097"/>
              <a:chExt cx="2230395" cy="2662786"/>
            </a:xfrm>
          </p:grpSpPr>
          <p:sp>
            <p:nvSpPr>
              <p:cNvPr id="539" name="矩形 538"/>
              <p:cNvSpPr/>
              <p:nvPr/>
            </p:nvSpPr>
            <p:spPr>
              <a:xfrm>
                <a:off x="1206760" y="601908"/>
                <a:ext cx="2161416" cy="2165424"/>
              </a:xfrm>
              <a:prstGeom prst="rec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lgDash"/>
                <a:miter lim="800000"/>
              </a:ln>
              <a:effectLst/>
            </p:spPr>
            <p:txBody>
              <a:bodyPr anchor="ctr"/>
              <a:lstStyle/>
              <a:p>
                <a:pPr algn="ctr" defTabSz="68570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50305" name="群組 539"/>
              <p:cNvGrpSpPr>
                <a:grpSpLocks/>
              </p:cNvGrpSpPr>
              <p:nvPr/>
            </p:nvGrpSpPr>
            <p:grpSpPr bwMode="auto">
              <a:xfrm>
                <a:off x="1168439" y="2811269"/>
                <a:ext cx="2230395" cy="185614"/>
                <a:chOff x="1168439" y="2811269"/>
                <a:chExt cx="2230395" cy="185614"/>
              </a:xfrm>
            </p:grpSpPr>
            <p:grpSp>
              <p:nvGrpSpPr>
                <p:cNvPr id="50328" name="群組 576"/>
                <p:cNvGrpSpPr>
                  <a:grpSpLocks/>
                </p:cNvGrpSpPr>
                <p:nvPr/>
              </p:nvGrpSpPr>
              <p:grpSpPr bwMode="auto">
                <a:xfrm rot="10800000">
                  <a:off x="1168439" y="2814845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596" name="橢圓 595"/>
                  <p:cNvSpPr/>
                  <p:nvPr/>
                </p:nvSpPr>
                <p:spPr>
                  <a:xfrm>
                    <a:off x="3423" y="-2372"/>
                    <a:ext cx="176282" cy="183682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97" name="橢圓 596"/>
                  <p:cNvSpPr/>
                  <p:nvPr/>
                </p:nvSpPr>
                <p:spPr>
                  <a:xfrm>
                    <a:off x="64739" y="58855"/>
                    <a:ext cx="53649" cy="61227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50329" name="群組 577"/>
                <p:cNvGrpSpPr>
                  <a:grpSpLocks/>
                </p:cNvGrpSpPr>
                <p:nvPr/>
              </p:nvGrpSpPr>
              <p:grpSpPr bwMode="auto">
                <a:xfrm rot="10800000">
                  <a:off x="1478692" y="2811269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594" name="橢圓 593"/>
                  <p:cNvSpPr/>
                  <p:nvPr/>
                </p:nvSpPr>
                <p:spPr>
                  <a:xfrm>
                    <a:off x="-575" y="1702"/>
                    <a:ext cx="183949" cy="176031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95" name="橢圓 594"/>
                  <p:cNvSpPr/>
                  <p:nvPr/>
                </p:nvSpPr>
                <p:spPr>
                  <a:xfrm>
                    <a:off x="60742" y="62929"/>
                    <a:ext cx="61316" cy="53576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50330" name="群組 578"/>
                <p:cNvGrpSpPr>
                  <a:grpSpLocks/>
                </p:cNvGrpSpPr>
                <p:nvPr/>
              </p:nvGrpSpPr>
              <p:grpSpPr bwMode="auto">
                <a:xfrm rot="10800000">
                  <a:off x="1819149" y="2811472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592" name="橢圓 591"/>
                  <p:cNvSpPr/>
                  <p:nvPr/>
                </p:nvSpPr>
                <p:spPr>
                  <a:xfrm>
                    <a:off x="2641" y="1904"/>
                    <a:ext cx="176287" cy="176031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93" name="橢圓 592"/>
                  <p:cNvSpPr/>
                  <p:nvPr/>
                </p:nvSpPr>
                <p:spPr>
                  <a:xfrm>
                    <a:off x="63957" y="63132"/>
                    <a:ext cx="53654" cy="53576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50331" name="群組 579"/>
                <p:cNvGrpSpPr>
                  <a:grpSpLocks/>
                </p:cNvGrpSpPr>
                <p:nvPr/>
              </p:nvGrpSpPr>
              <p:grpSpPr bwMode="auto">
                <a:xfrm rot="10800000">
                  <a:off x="2146391" y="2817218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590" name="橢圓 589"/>
                  <p:cNvSpPr/>
                  <p:nvPr/>
                </p:nvSpPr>
                <p:spPr>
                  <a:xfrm>
                    <a:off x="309" y="0"/>
                    <a:ext cx="176282" cy="176027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91" name="橢圓 590"/>
                  <p:cNvSpPr/>
                  <p:nvPr/>
                </p:nvSpPr>
                <p:spPr>
                  <a:xfrm>
                    <a:off x="61625" y="61227"/>
                    <a:ext cx="53649" cy="53572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50332" name="群組 580"/>
                <p:cNvGrpSpPr>
                  <a:grpSpLocks/>
                </p:cNvGrpSpPr>
                <p:nvPr/>
              </p:nvGrpSpPr>
              <p:grpSpPr bwMode="auto">
                <a:xfrm rot="10800000">
                  <a:off x="2501188" y="2811269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588" name="橢圓 587"/>
                  <p:cNvSpPr/>
                  <p:nvPr/>
                </p:nvSpPr>
                <p:spPr>
                  <a:xfrm>
                    <a:off x="2535" y="1702"/>
                    <a:ext cx="176282" cy="176031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89" name="橢圓 588"/>
                  <p:cNvSpPr/>
                  <p:nvPr/>
                </p:nvSpPr>
                <p:spPr>
                  <a:xfrm>
                    <a:off x="63851" y="62929"/>
                    <a:ext cx="53649" cy="53576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50333" name="群組 581"/>
                <p:cNvGrpSpPr>
                  <a:grpSpLocks/>
                </p:cNvGrpSpPr>
                <p:nvPr/>
              </p:nvGrpSpPr>
              <p:grpSpPr bwMode="auto">
                <a:xfrm rot="10800000">
                  <a:off x="2873443" y="2811269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586" name="橢圓 585"/>
                  <p:cNvSpPr/>
                  <p:nvPr/>
                </p:nvSpPr>
                <p:spPr>
                  <a:xfrm>
                    <a:off x="-782" y="1702"/>
                    <a:ext cx="183949" cy="176031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87" name="橢圓 586"/>
                  <p:cNvSpPr/>
                  <p:nvPr/>
                </p:nvSpPr>
                <p:spPr>
                  <a:xfrm>
                    <a:off x="60534" y="62929"/>
                    <a:ext cx="61316" cy="53576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50334" name="群組 582"/>
                <p:cNvGrpSpPr>
                  <a:grpSpLocks/>
                </p:cNvGrpSpPr>
                <p:nvPr/>
              </p:nvGrpSpPr>
              <p:grpSpPr bwMode="auto">
                <a:xfrm rot="10800000">
                  <a:off x="3219129" y="2811269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584" name="橢圓 583"/>
                  <p:cNvSpPr/>
                  <p:nvPr/>
                </p:nvSpPr>
                <p:spPr>
                  <a:xfrm>
                    <a:off x="0" y="1702"/>
                    <a:ext cx="176282" cy="176031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85" name="橢圓 584"/>
                  <p:cNvSpPr/>
                  <p:nvPr/>
                </p:nvSpPr>
                <p:spPr>
                  <a:xfrm>
                    <a:off x="61316" y="62929"/>
                    <a:ext cx="53649" cy="53576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50306" name="群組 540"/>
              <p:cNvGrpSpPr>
                <a:grpSpLocks/>
              </p:cNvGrpSpPr>
              <p:nvPr/>
            </p:nvGrpSpPr>
            <p:grpSpPr bwMode="auto">
              <a:xfrm>
                <a:off x="1174831" y="334097"/>
                <a:ext cx="2224003" cy="188426"/>
                <a:chOff x="1174831" y="3082080"/>
                <a:chExt cx="2224003" cy="188426"/>
              </a:xfrm>
            </p:grpSpPr>
            <p:grpSp>
              <p:nvGrpSpPr>
                <p:cNvPr id="50307" name="群組 541"/>
                <p:cNvGrpSpPr>
                  <a:grpSpLocks/>
                </p:cNvGrpSpPr>
                <p:nvPr/>
              </p:nvGrpSpPr>
              <p:grpSpPr bwMode="auto">
                <a:xfrm rot="-8134778">
                  <a:off x="1174831" y="3090841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573" name="橢圓 572"/>
                  <p:cNvSpPr/>
                  <p:nvPr/>
                </p:nvSpPr>
                <p:spPr>
                  <a:xfrm>
                    <a:off x="1406" y="-2924"/>
                    <a:ext cx="176287" cy="183682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574" name="群組 573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575" name="直線接點 574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576" name="直線接點 575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50308" name="群組 542"/>
                <p:cNvGrpSpPr>
                  <a:grpSpLocks/>
                </p:cNvGrpSpPr>
                <p:nvPr/>
              </p:nvGrpSpPr>
              <p:grpSpPr bwMode="auto">
                <a:xfrm rot="-8134778">
                  <a:off x="1478692" y="3088062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569" name="橢圓 568"/>
                  <p:cNvSpPr/>
                  <p:nvPr/>
                </p:nvSpPr>
                <p:spPr>
                  <a:xfrm>
                    <a:off x="43499" y="-3008"/>
                    <a:ext cx="84312" cy="183682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570" name="群組 569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571" name="直線接點 570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572" name="直線接點 571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50309" name="群組 543"/>
                <p:cNvGrpSpPr>
                  <a:grpSpLocks/>
                </p:cNvGrpSpPr>
                <p:nvPr/>
              </p:nvGrpSpPr>
              <p:grpSpPr bwMode="auto">
                <a:xfrm rot="-8134778">
                  <a:off x="1820998" y="3087918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565" name="橢圓 564"/>
                  <p:cNvSpPr/>
                  <p:nvPr/>
                </p:nvSpPr>
                <p:spPr>
                  <a:xfrm>
                    <a:off x="-51527" y="-49894"/>
                    <a:ext cx="275923" cy="275524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566" name="群組 565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567" name="直線接點 566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568" name="直線接點 567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50310" name="群組 544"/>
                <p:cNvGrpSpPr>
                  <a:grpSpLocks/>
                </p:cNvGrpSpPr>
                <p:nvPr/>
              </p:nvGrpSpPr>
              <p:grpSpPr bwMode="auto">
                <a:xfrm rot="-8134778">
                  <a:off x="2146389" y="3082080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561" name="橢圓 560"/>
                  <p:cNvSpPr/>
                  <p:nvPr/>
                </p:nvSpPr>
                <p:spPr>
                  <a:xfrm>
                    <a:off x="14255" y="54746"/>
                    <a:ext cx="160953" cy="237259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562" name="群組 561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563" name="直線接點 562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564" name="直線接點 563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50311" name="群組 545"/>
                <p:cNvGrpSpPr>
                  <a:grpSpLocks/>
                </p:cNvGrpSpPr>
                <p:nvPr/>
              </p:nvGrpSpPr>
              <p:grpSpPr bwMode="auto">
                <a:xfrm rot="-8134778">
                  <a:off x="2504717" y="3087773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557" name="橢圓 556"/>
                  <p:cNvSpPr/>
                  <p:nvPr/>
                </p:nvSpPr>
                <p:spPr>
                  <a:xfrm>
                    <a:off x="79778" y="-45020"/>
                    <a:ext cx="237598" cy="260217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558" name="群組 557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559" name="直線接點 558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560" name="直線接點 559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50312" name="群組 546"/>
                <p:cNvGrpSpPr>
                  <a:grpSpLocks/>
                </p:cNvGrpSpPr>
                <p:nvPr/>
              </p:nvGrpSpPr>
              <p:grpSpPr bwMode="auto">
                <a:xfrm rot="-8134778">
                  <a:off x="2873442" y="3090841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553" name="橢圓 552"/>
                  <p:cNvSpPr/>
                  <p:nvPr/>
                </p:nvSpPr>
                <p:spPr>
                  <a:xfrm>
                    <a:off x="-1782" y="-3553"/>
                    <a:ext cx="183949" cy="183682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554" name="群組 553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555" name="直線接點 554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556" name="直線接點 555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50313" name="群組 547"/>
                <p:cNvGrpSpPr>
                  <a:grpSpLocks/>
                </p:cNvGrpSpPr>
                <p:nvPr/>
              </p:nvGrpSpPr>
              <p:grpSpPr bwMode="auto">
                <a:xfrm rot="-8134778">
                  <a:off x="3219129" y="3087772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549" name="橢圓 548"/>
                  <p:cNvSpPr/>
                  <p:nvPr/>
                </p:nvSpPr>
                <p:spPr>
                  <a:xfrm>
                    <a:off x="29473" y="-937"/>
                    <a:ext cx="107304" cy="183682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550" name="群組 549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551" name="直線接點 550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552" name="直線接點 551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</p:grpSp>
        </p:grpSp>
        <p:sp>
          <p:nvSpPr>
            <p:cNvPr id="538" name="橢圓 537"/>
            <p:cNvSpPr/>
            <p:nvPr/>
          </p:nvSpPr>
          <p:spPr>
            <a:xfrm>
              <a:off x="4885576" y="1494676"/>
              <a:ext cx="1548248" cy="627438"/>
            </a:xfrm>
            <a:prstGeom prst="ellipse">
              <a:avLst/>
            </a:prstGeom>
            <a:solidFill>
              <a:srgbClr val="595959"/>
            </a:solidFill>
            <a:ln w="190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defTabSz="6857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0184" name="文字方塊 846"/>
          <p:cNvSpPr txBox="1">
            <a:spLocks noChangeArrowheads="1"/>
          </p:cNvSpPr>
          <p:nvPr/>
        </p:nvSpPr>
        <p:spPr bwMode="auto">
          <a:xfrm>
            <a:off x="6891338" y="5832475"/>
            <a:ext cx="23272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684213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684213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684213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684213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9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Filename:YT2</a:t>
            </a:r>
            <a:r>
              <a:rPr lang="zh-TW" altLang="en-US" sz="9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一路走來 </a:t>
            </a:r>
            <a:r>
              <a:rPr lang="en-US" altLang="zh-TW" sz="9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by YT2</a:t>
            </a:r>
            <a:r>
              <a:rPr lang="zh-TW" altLang="en-US" sz="9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en-US" altLang="zh-TW" sz="9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2023.02.07</a:t>
            </a:r>
            <a:endParaRPr lang="zh-TW" altLang="en-US" sz="9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cxnSp>
        <p:nvCxnSpPr>
          <p:cNvPr id="8" name="直線單箭頭接點 7"/>
          <p:cNvCxnSpPr>
            <a:stCxn id="495" idx="2"/>
          </p:cNvCxnSpPr>
          <p:nvPr/>
        </p:nvCxnSpPr>
        <p:spPr>
          <a:xfrm flipV="1">
            <a:off x="788988" y="2762250"/>
            <a:ext cx="7988300" cy="31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8" name="直線單箭頭接點 477"/>
          <p:cNvCxnSpPr/>
          <p:nvPr/>
        </p:nvCxnSpPr>
        <p:spPr>
          <a:xfrm>
            <a:off x="752475" y="4173538"/>
            <a:ext cx="80899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5" name="文字方塊 484"/>
          <p:cNvSpPr txBox="1"/>
          <p:nvPr/>
        </p:nvSpPr>
        <p:spPr>
          <a:xfrm>
            <a:off x="49213" y="5462588"/>
            <a:ext cx="2354262" cy="30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709">
              <a:defRPr/>
            </a:pPr>
            <a:r>
              <a:rPr lang="en-US" altLang="zh-TW" sz="1350" dirty="0">
                <a:solidFill>
                  <a:srgbClr val="000000"/>
                </a:solidFill>
                <a:cs typeface="Times New Roman" panose="02020603050405020304" pitchFamily="18" charset="0"/>
              </a:rPr>
              <a:t>SIF &amp; Double degeneracy</a:t>
            </a:r>
            <a:endParaRPr lang="zh-TW" altLang="en-US" sz="135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86" name="橢圓 485"/>
          <p:cNvSpPr/>
          <p:nvPr/>
        </p:nvSpPr>
        <p:spPr>
          <a:xfrm>
            <a:off x="8477250" y="4071938"/>
            <a:ext cx="184150" cy="187325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494" name="矩形 493"/>
          <p:cNvSpPr/>
          <p:nvPr/>
        </p:nvSpPr>
        <p:spPr>
          <a:xfrm>
            <a:off x="5526088" y="5480050"/>
            <a:ext cx="1169987" cy="300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350" dirty="0">
                <a:solidFill>
                  <a:srgbClr val="00B050"/>
                </a:solidFill>
                <a:cs typeface="Times New Roman" panose="02020603050405020304" pitchFamily="18" charset="0"/>
              </a:rPr>
              <a:t>Revision</a:t>
            </a:r>
            <a:endParaRPr lang="en-US" altLang="zh-TW" sz="1350" dirty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  <p:sp>
        <p:nvSpPr>
          <p:cNvPr id="495" name="橢圓 494"/>
          <p:cNvSpPr/>
          <p:nvPr/>
        </p:nvSpPr>
        <p:spPr>
          <a:xfrm>
            <a:off x="788988" y="2671763"/>
            <a:ext cx="184150" cy="187325"/>
          </a:xfrm>
          <a:prstGeom prst="ellipse">
            <a:avLst/>
          </a:prstGeom>
          <a:solidFill>
            <a:srgbClr val="F81B0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496" name="橢圓 495"/>
          <p:cNvSpPr/>
          <p:nvPr/>
        </p:nvSpPr>
        <p:spPr>
          <a:xfrm>
            <a:off x="1993900" y="2690813"/>
            <a:ext cx="184150" cy="187325"/>
          </a:xfrm>
          <a:prstGeom prst="ellipse">
            <a:avLst/>
          </a:prstGeom>
          <a:solidFill>
            <a:srgbClr val="F81B0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497" name="橢圓 496"/>
          <p:cNvSpPr/>
          <p:nvPr/>
        </p:nvSpPr>
        <p:spPr>
          <a:xfrm>
            <a:off x="3760788" y="2671763"/>
            <a:ext cx="185737" cy="187325"/>
          </a:xfrm>
          <a:prstGeom prst="ellipse">
            <a:avLst/>
          </a:prstGeom>
          <a:solidFill>
            <a:srgbClr val="F81B0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498" name="橢圓 497"/>
          <p:cNvSpPr/>
          <p:nvPr/>
        </p:nvSpPr>
        <p:spPr>
          <a:xfrm>
            <a:off x="5237163" y="2681288"/>
            <a:ext cx="184150" cy="187325"/>
          </a:xfrm>
          <a:prstGeom prst="ellipse">
            <a:avLst/>
          </a:prstGeom>
          <a:solidFill>
            <a:srgbClr val="F81B0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499" name="橢圓 498"/>
          <p:cNvSpPr/>
          <p:nvPr/>
        </p:nvSpPr>
        <p:spPr>
          <a:xfrm>
            <a:off x="7978775" y="2681288"/>
            <a:ext cx="184150" cy="187325"/>
          </a:xfrm>
          <a:prstGeom prst="ellipse">
            <a:avLst/>
          </a:prstGeom>
          <a:solidFill>
            <a:srgbClr val="F81B0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748" name="橢圓 747"/>
          <p:cNvSpPr/>
          <p:nvPr/>
        </p:nvSpPr>
        <p:spPr>
          <a:xfrm>
            <a:off x="1146175" y="4079875"/>
            <a:ext cx="185738" cy="187325"/>
          </a:xfrm>
          <a:prstGeom prst="ellipse">
            <a:avLst/>
          </a:prstGeom>
          <a:solidFill>
            <a:srgbClr val="F81B0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749" name="橢圓 748"/>
          <p:cNvSpPr/>
          <p:nvPr/>
        </p:nvSpPr>
        <p:spPr>
          <a:xfrm>
            <a:off x="3913188" y="4097338"/>
            <a:ext cx="185737" cy="1873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752" name="橢圓 751"/>
          <p:cNvSpPr/>
          <p:nvPr/>
        </p:nvSpPr>
        <p:spPr>
          <a:xfrm>
            <a:off x="6297613" y="4108450"/>
            <a:ext cx="185737" cy="1873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50198" name="文字方塊 37"/>
          <p:cNvSpPr txBox="1">
            <a:spLocks noChangeArrowheads="1"/>
          </p:cNvSpPr>
          <p:nvPr/>
        </p:nvSpPr>
        <p:spPr bwMode="auto">
          <a:xfrm>
            <a:off x="4040188" y="5473700"/>
            <a:ext cx="10588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09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09600" indent="-285750" defTabSz="609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19200" indent="-228600" defTabSz="609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828800" indent="-228600" defTabSz="609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438400" indent="-228600" defTabSz="609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895600" indent="-228600" defTabSz="609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352800" indent="-228600" defTabSz="609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810000" indent="-228600" defTabSz="609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267200" indent="-228600" defTabSz="609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Revision</a:t>
            </a:r>
            <a:endParaRPr lang="zh-TW" altLang="en-US" sz="12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199" name="圖片 7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38" y="908050"/>
            <a:ext cx="31908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00" name="矩形 754"/>
          <p:cNvSpPr>
            <a:spLocks noChangeArrowheads="1"/>
          </p:cNvSpPr>
          <p:nvPr/>
        </p:nvSpPr>
        <p:spPr bwMode="auto">
          <a:xfrm>
            <a:off x="3222625" y="855663"/>
            <a:ext cx="55245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1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學問一點一滴，一路走來</a:t>
            </a:r>
            <a:r>
              <a:rPr lang="en-US" altLang="zh-TW" sz="21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2100" b="1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2018-2023</a:t>
            </a:r>
            <a:r>
              <a:rPr lang="en-US" altLang="zh-TW" sz="21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)-</a:t>
            </a:r>
            <a:r>
              <a:rPr lang="zh-TW" altLang="en-US" sz="21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周彥廷</a:t>
            </a:r>
          </a:p>
        </p:txBody>
      </p:sp>
      <p:sp>
        <p:nvSpPr>
          <p:cNvPr id="760" name="矩形 759"/>
          <p:cNvSpPr/>
          <p:nvPr/>
        </p:nvSpPr>
        <p:spPr>
          <a:xfrm>
            <a:off x="320675" y="2290763"/>
            <a:ext cx="116205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2">
                    <a:lumMod val="75000"/>
                  </a:schemeClr>
                </a:solidFill>
              </a:rPr>
              <a:t>2018.10</a:t>
            </a:r>
            <a:r>
              <a:rPr lang="zh-TW" altLang="en-US" sz="1200" dirty="0">
                <a:solidFill>
                  <a:schemeClr val="bg2">
                    <a:lumMod val="75000"/>
                  </a:schemeClr>
                </a:solidFill>
              </a:rPr>
              <a:t>月</a:t>
            </a:r>
            <a:r>
              <a:rPr lang="zh-TW" altLang="en-US" sz="1200" dirty="0">
                <a:solidFill>
                  <a:srgbClr val="000000"/>
                </a:solidFill>
              </a:rPr>
              <a:t>加入</a:t>
            </a:r>
            <a:r>
              <a:rPr lang="en-US" altLang="zh-TW" sz="1200" dirty="0">
                <a:solidFill>
                  <a:srgbClr val="000000"/>
                </a:solidFill>
              </a:rPr>
              <a:t>MSV</a:t>
            </a:r>
            <a:r>
              <a:rPr lang="zh-TW" altLang="en-US" sz="1200" dirty="0">
                <a:solidFill>
                  <a:srgbClr val="000000"/>
                </a:solidFill>
              </a:rPr>
              <a:t>團隊學習</a:t>
            </a:r>
            <a:endParaRPr lang="en-US" altLang="zh-TW" sz="1200" dirty="0">
              <a:solidFill>
                <a:srgbClr val="FF0000"/>
              </a:solidFill>
            </a:endParaRPr>
          </a:p>
        </p:txBody>
      </p:sp>
      <p:pic>
        <p:nvPicPr>
          <p:cNvPr id="50202" name="圖片 7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233488"/>
            <a:ext cx="793750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203" name="群組 16"/>
          <p:cNvGrpSpPr>
            <a:grpSpLocks/>
          </p:cNvGrpSpPr>
          <p:nvPr/>
        </p:nvGrpSpPr>
        <p:grpSpPr bwMode="auto">
          <a:xfrm>
            <a:off x="1246188" y="1431925"/>
            <a:ext cx="1990725" cy="1201738"/>
            <a:chOff x="2234402" y="778466"/>
            <a:chExt cx="2654010" cy="1602819"/>
          </a:xfrm>
        </p:grpSpPr>
        <p:sp>
          <p:nvSpPr>
            <p:cNvPr id="50300" name="文字方塊 151"/>
            <p:cNvSpPr txBox="1">
              <a:spLocks noChangeArrowheads="1"/>
            </p:cNvSpPr>
            <p:nvPr/>
          </p:nvSpPr>
          <p:spPr bwMode="auto">
            <a:xfrm>
              <a:off x="2234402" y="778466"/>
              <a:ext cx="2654010" cy="615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defTabSz="684213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defTabSz="684213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defTabSz="684213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defTabSz="684213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1200">
                  <a:solidFill>
                    <a:srgbClr val="000000"/>
                  </a:solidFill>
                  <a:latin typeface="微軟正黑體" panose="020B0604030504040204" pitchFamily="34" charset="-120"/>
                </a:rPr>
                <a:t>海洋大學大學生暑期計畫</a:t>
              </a:r>
              <a:endParaRPr lang="en-US" altLang="zh-TW" sz="1200">
                <a:solidFill>
                  <a:srgbClr val="000000"/>
                </a:solidFill>
                <a:latin typeface="微軟正黑體" panose="020B0604030504040204" pitchFamily="34" charset="-120"/>
              </a:endParaRP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1200">
                  <a:solidFill>
                    <a:srgbClr val="000000"/>
                  </a:solidFill>
                  <a:latin typeface="微軟正黑體" panose="020B0604030504040204" pitchFamily="34" charset="-120"/>
                </a:rPr>
                <a:t>工學院第三名</a:t>
              </a:r>
              <a:r>
                <a:rPr lang="en-US" altLang="zh-TW" sz="1200">
                  <a:solidFill>
                    <a:srgbClr val="000000"/>
                  </a:solidFill>
                  <a:latin typeface="微軟正黑體" panose="020B0604030504040204" pitchFamily="34" charset="-120"/>
                </a:rPr>
                <a:t>(2019)</a:t>
              </a:r>
              <a:endParaRPr lang="zh-TW" altLang="en-US" sz="12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0301" name="圖片 7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6982" y="1369649"/>
              <a:ext cx="1390479" cy="101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204" name="群組 17"/>
          <p:cNvGrpSpPr>
            <a:grpSpLocks/>
          </p:cNvGrpSpPr>
          <p:nvPr/>
        </p:nvGrpSpPr>
        <p:grpSpPr bwMode="auto">
          <a:xfrm>
            <a:off x="2554288" y="1798638"/>
            <a:ext cx="1643062" cy="1160462"/>
            <a:chOff x="5106822" y="1583726"/>
            <a:chExt cx="2192339" cy="1548235"/>
          </a:xfrm>
        </p:grpSpPr>
        <p:sp>
          <p:nvSpPr>
            <p:cNvPr id="50252" name="文字方塊 152"/>
            <p:cNvSpPr txBox="1">
              <a:spLocks noChangeArrowheads="1"/>
            </p:cNvSpPr>
            <p:nvPr/>
          </p:nvSpPr>
          <p:spPr bwMode="auto">
            <a:xfrm>
              <a:off x="5106822" y="2270074"/>
              <a:ext cx="2192339" cy="861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defTabSz="684213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defTabSz="684213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defTabSz="684213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defTabSz="684213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微軟正黑體" panose="020B0604030504040204" pitchFamily="34" charset="-120"/>
                </a:rPr>
                <a:t>TwSIAM</a:t>
              </a:r>
              <a:r>
                <a:rPr lang="zh-TW" altLang="en-US" sz="1200">
                  <a:solidFill>
                    <a:srgbClr val="000000"/>
                  </a:solidFill>
                  <a:latin typeface="微軟正黑體" panose="020B0604030504040204" pitchFamily="34" charset="-120"/>
                </a:rPr>
                <a:t>大學生組</a:t>
              </a:r>
              <a:endParaRPr lang="en-US" altLang="zh-TW" sz="1200">
                <a:solidFill>
                  <a:srgbClr val="000000"/>
                </a:solidFill>
                <a:latin typeface="微軟正黑體" panose="020B0604030504040204" pitchFamily="34" charset="-120"/>
              </a:endParaRP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1200">
                  <a:solidFill>
                    <a:srgbClr val="000000"/>
                  </a:solidFill>
                  <a:latin typeface="微軟正黑體" panose="020B0604030504040204" pitchFamily="34" charset="-120"/>
                </a:rPr>
                <a:t>優良海報論文獎</a:t>
              </a:r>
              <a:r>
                <a:rPr lang="en-US" altLang="zh-TW" sz="1200">
                  <a:solidFill>
                    <a:srgbClr val="000000"/>
                  </a:solidFill>
                  <a:latin typeface="微軟正黑體" panose="020B0604030504040204" pitchFamily="34" charset="-120"/>
                </a:rPr>
                <a:t>(2020)</a:t>
              </a:r>
              <a:endParaRPr lang="zh-TW" altLang="en-US" sz="12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50253" name="群組 765"/>
            <p:cNvGrpSpPr>
              <a:grpSpLocks/>
            </p:cNvGrpSpPr>
            <p:nvPr/>
          </p:nvGrpSpPr>
          <p:grpSpPr bwMode="auto">
            <a:xfrm>
              <a:off x="5727987" y="1583726"/>
              <a:ext cx="871837" cy="683782"/>
              <a:chOff x="8054692" y="3960652"/>
              <a:chExt cx="2849614" cy="2234950"/>
            </a:xfrm>
          </p:grpSpPr>
          <p:sp>
            <p:nvSpPr>
              <p:cNvPr id="767" name="矩形 766"/>
              <p:cNvSpPr/>
              <p:nvPr/>
            </p:nvSpPr>
            <p:spPr>
              <a:xfrm>
                <a:off x="8385274" y="3995263"/>
                <a:ext cx="2160094" cy="2159854"/>
              </a:xfrm>
              <a:prstGeom prst="rec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lgDash"/>
                <a:miter lim="800000"/>
              </a:ln>
              <a:effectLst/>
            </p:spPr>
            <p:txBody>
              <a:bodyPr anchor="ctr"/>
              <a:lstStyle/>
              <a:p>
                <a:pPr algn="ctr" defTabSz="68570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68" name="橢圓 767"/>
              <p:cNvSpPr/>
              <p:nvPr/>
            </p:nvSpPr>
            <p:spPr>
              <a:xfrm>
                <a:off x="8766062" y="5054424"/>
                <a:ext cx="1550836" cy="41536"/>
              </a:xfrm>
              <a:prstGeom prst="ellipse">
                <a:avLst/>
              </a:prstGeom>
              <a:solidFill>
                <a:srgbClr val="595959"/>
              </a:solidFill>
              <a:ln w="190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68571" tIns="34286" rIns="68571" bIns="34286" anchor="ctr"/>
              <a:lstStyle/>
              <a:p>
                <a:pPr defTabSz="68570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50256" name="群組 768"/>
              <p:cNvGrpSpPr>
                <a:grpSpLocks/>
              </p:cNvGrpSpPr>
              <p:nvPr/>
            </p:nvGrpSpPr>
            <p:grpSpPr bwMode="auto">
              <a:xfrm rot="5400000">
                <a:off x="7032301" y="4983043"/>
                <a:ext cx="2230395" cy="185614"/>
                <a:chOff x="1168439" y="2811269"/>
                <a:chExt cx="2230395" cy="185614"/>
              </a:xfrm>
            </p:grpSpPr>
            <p:grpSp>
              <p:nvGrpSpPr>
                <p:cNvPr id="50279" name="群組 869"/>
                <p:cNvGrpSpPr>
                  <a:grpSpLocks/>
                </p:cNvGrpSpPr>
                <p:nvPr/>
              </p:nvGrpSpPr>
              <p:grpSpPr bwMode="auto">
                <a:xfrm rot="10800000">
                  <a:off x="1168439" y="2814845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889" name="橢圓 888"/>
                  <p:cNvSpPr/>
                  <p:nvPr/>
                </p:nvSpPr>
                <p:spPr>
                  <a:xfrm>
                    <a:off x="-283" y="2814"/>
                    <a:ext cx="179988" cy="18005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90" name="橢圓 889"/>
                  <p:cNvSpPr/>
                  <p:nvPr/>
                </p:nvSpPr>
                <p:spPr>
                  <a:xfrm>
                    <a:off x="62022" y="65136"/>
                    <a:ext cx="55381" cy="55400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50280" name="群組 870"/>
                <p:cNvGrpSpPr>
                  <a:grpSpLocks/>
                </p:cNvGrpSpPr>
                <p:nvPr/>
              </p:nvGrpSpPr>
              <p:grpSpPr bwMode="auto">
                <a:xfrm rot="10800000">
                  <a:off x="1478692" y="2811269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887" name="橢圓 886"/>
                  <p:cNvSpPr/>
                  <p:nvPr/>
                </p:nvSpPr>
                <p:spPr>
                  <a:xfrm>
                    <a:off x="81528" y="89259"/>
                    <a:ext cx="179988" cy="18005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88" name="橢圓 887"/>
                  <p:cNvSpPr/>
                  <p:nvPr/>
                </p:nvSpPr>
                <p:spPr>
                  <a:xfrm>
                    <a:off x="143829" y="151586"/>
                    <a:ext cx="55381" cy="55400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50281" name="群組 871"/>
                <p:cNvGrpSpPr>
                  <a:grpSpLocks/>
                </p:cNvGrpSpPr>
                <p:nvPr/>
              </p:nvGrpSpPr>
              <p:grpSpPr bwMode="auto">
                <a:xfrm rot="10800000">
                  <a:off x="1819149" y="2811472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885" name="橢圓 884"/>
                  <p:cNvSpPr/>
                  <p:nvPr/>
                </p:nvSpPr>
                <p:spPr>
                  <a:xfrm>
                    <a:off x="82771" y="89464"/>
                    <a:ext cx="179988" cy="18005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86" name="橢圓 885"/>
                  <p:cNvSpPr/>
                  <p:nvPr/>
                </p:nvSpPr>
                <p:spPr>
                  <a:xfrm>
                    <a:off x="145077" y="151791"/>
                    <a:ext cx="55381" cy="55400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50282" name="群組 872"/>
                <p:cNvGrpSpPr>
                  <a:grpSpLocks/>
                </p:cNvGrpSpPr>
                <p:nvPr/>
              </p:nvGrpSpPr>
              <p:grpSpPr bwMode="auto">
                <a:xfrm rot="10800000">
                  <a:off x="2146391" y="2817218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883" name="橢圓 882"/>
                  <p:cNvSpPr/>
                  <p:nvPr/>
                </p:nvSpPr>
                <p:spPr>
                  <a:xfrm>
                    <a:off x="84655" y="88286"/>
                    <a:ext cx="179988" cy="18005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84" name="橢圓 883"/>
                  <p:cNvSpPr/>
                  <p:nvPr/>
                </p:nvSpPr>
                <p:spPr>
                  <a:xfrm>
                    <a:off x="146956" y="150609"/>
                    <a:ext cx="55381" cy="55400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50283" name="群組 873"/>
                <p:cNvGrpSpPr>
                  <a:grpSpLocks/>
                </p:cNvGrpSpPr>
                <p:nvPr/>
              </p:nvGrpSpPr>
              <p:grpSpPr bwMode="auto">
                <a:xfrm rot="10800000">
                  <a:off x="2501188" y="2811269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881" name="橢圓 880"/>
                  <p:cNvSpPr/>
                  <p:nvPr/>
                </p:nvSpPr>
                <p:spPr>
                  <a:xfrm>
                    <a:off x="162548" y="89261"/>
                    <a:ext cx="242290" cy="18005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82" name="橢圓 881"/>
                  <p:cNvSpPr/>
                  <p:nvPr/>
                </p:nvSpPr>
                <p:spPr>
                  <a:xfrm>
                    <a:off x="287153" y="151586"/>
                    <a:ext cx="76147" cy="55400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50284" name="群組 874"/>
                <p:cNvGrpSpPr>
                  <a:grpSpLocks/>
                </p:cNvGrpSpPr>
                <p:nvPr/>
              </p:nvGrpSpPr>
              <p:grpSpPr bwMode="auto">
                <a:xfrm rot="10800000">
                  <a:off x="2873443" y="2811269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879" name="橢圓 878"/>
                  <p:cNvSpPr/>
                  <p:nvPr/>
                </p:nvSpPr>
                <p:spPr>
                  <a:xfrm>
                    <a:off x="84829" y="89259"/>
                    <a:ext cx="179988" cy="18005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80" name="橢圓 879"/>
                  <p:cNvSpPr/>
                  <p:nvPr/>
                </p:nvSpPr>
                <p:spPr>
                  <a:xfrm>
                    <a:off x="147135" y="151586"/>
                    <a:ext cx="55381" cy="55400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50285" name="群組 875"/>
                <p:cNvGrpSpPr>
                  <a:grpSpLocks/>
                </p:cNvGrpSpPr>
                <p:nvPr/>
              </p:nvGrpSpPr>
              <p:grpSpPr bwMode="auto">
                <a:xfrm rot="10800000">
                  <a:off x="3219129" y="2811269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877" name="橢圓 876"/>
                  <p:cNvSpPr/>
                  <p:nvPr/>
                </p:nvSpPr>
                <p:spPr>
                  <a:xfrm>
                    <a:off x="84384" y="89259"/>
                    <a:ext cx="179988" cy="18005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78" name="橢圓 877"/>
                  <p:cNvSpPr/>
                  <p:nvPr/>
                </p:nvSpPr>
                <p:spPr>
                  <a:xfrm>
                    <a:off x="146690" y="151586"/>
                    <a:ext cx="55381" cy="55400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50257" name="群組 769"/>
              <p:cNvGrpSpPr>
                <a:grpSpLocks/>
              </p:cNvGrpSpPr>
              <p:nvPr/>
            </p:nvGrpSpPr>
            <p:grpSpPr bwMode="auto">
              <a:xfrm rot="5400000">
                <a:off x="9698091" y="4989388"/>
                <a:ext cx="2224003" cy="188426"/>
                <a:chOff x="1174831" y="3082080"/>
                <a:chExt cx="2224003" cy="188426"/>
              </a:xfrm>
            </p:grpSpPr>
            <p:grpSp>
              <p:nvGrpSpPr>
                <p:cNvPr id="50258" name="群組 770"/>
                <p:cNvGrpSpPr>
                  <a:grpSpLocks/>
                </p:cNvGrpSpPr>
                <p:nvPr/>
              </p:nvGrpSpPr>
              <p:grpSpPr bwMode="auto">
                <a:xfrm rot="-8134778">
                  <a:off x="1174831" y="3090841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866" name="橢圓 865"/>
                  <p:cNvSpPr/>
                  <p:nvPr/>
                </p:nvSpPr>
                <p:spPr>
                  <a:xfrm>
                    <a:off x="106109" y="22168"/>
                    <a:ext cx="186909" cy="18005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867" name="群組 866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868" name="直線接點 867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69" name="直線接點 868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50259" name="群組 771"/>
                <p:cNvGrpSpPr>
                  <a:grpSpLocks/>
                </p:cNvGrpSpPr>
                <p:nvPr/>
              </p:nvGrpSpPr>
              <p:grpSpPr bwMode="auto">
                <a:xfrm rot="-8134778">
                  <a:off x="1478692" y="3088062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862" name="橢圓 861"/>
                  <p:cNvSpPr/>
                  <p:nvPr/>
                </p:nvSpPr>
                <p:spPr>
                  <a:xfrm>
                    <a:off x="1984" y="7391"/>
                    <a:ext cx="179988" cy="18005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863" name="群組 862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864" name="直線接點 863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65" name="直線接點 864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50260" name="群組 772"/>
                <p:cNvGrpSpPr>
                  <a:grpSpLocks/>
                </p:cNvGrpSpPr>
                <p:nvPr/>
              </p:nvGrpSpPr>
              <p:grpSpPr bwMode="auto">
                <a:xfrm rot="-8134778">
                  <a:off x="1820998" y="3087918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858" name="橢圓 857"/>
                  <p:cNvSpPr/>
                  <p:nvPr/>
                </p:nvSpPr>
                <p:spPr>
                  <a:xfrm>
                    <a:off x="21154" y="9174"/>
                    <a:ext cx="179988" cy="186977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859" name="群組 858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860" name="直線接點 859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61" name="直線接點 860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50261" name="群組 773"/>
                <p:cNvGrpSpPr>
                  <a:grpSpLocks/>
                </p:cNvGrpSpPr>
                <p:nvPr/>
              </p:nvGrpSpPr>
              <p:grpSpPr bwMode="auto">
                <a:xfrm rot="-8134778">
                  <a:off x="2146389" y="3082080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854" name="橢圓 853"/>
                  <p:cNvSpPr/>
                  <p:nvPr/>
                </p:nvSpPr>
                <p:spPr>
                  <a:xfrm>
                    <a:off x="43935" y="16061"/>
                    <a:ext cx="179988" cy="18005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855" name="群組 854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856" name="直線接點 855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57" name="直線接點 856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50262" name="群組 774"/>
                <p:cNvGrpSpPr>
                  <a:grpSpLocks/>
                </p:cNvGrpSpPr>
                <p:nvPr/>
              </p:nvGrpSpPr>
              <p:grpSpPr bwMode="auto">
                <a:xfrm rot="-8134778">
                  <a:off x="2504717" y="3087773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850" name="橢圓 849"/>
                  <p:cNvSpPr/>
                  <p:nvPr/>
                </p:nvSpPr>
                <p:spPr>
                  <a:xfrm>
                    <a:off x="2838" y="6151"/>
                    <a:ext cx="179988" cy="18005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851" name="群組 850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852" name="直線接點 851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53" name="直線接點 852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50263" name="群組 775"/>
                <p:cNvGrpSpPr>
                  <a:grpSpLocks/>
                </p:cNvGrpSpPr>
                <p:nvPr/>
              </p:nvGrpSpPr>
              <p:grpSpPr bwMode="auto">
                <a:xfrm rot="-8134778">
                  <a:off x="2873442" y="3090841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782" name="橢圓 781"/>
                  <p:cNvSpPr/>
                  <p:nvPr/>
                </p:nvSpPr>
                <p:spPr>
                  <a:xfrm>
                    <a:off x="28187" y="16067"/>
                    <a:ext cx="179988" cy="186972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83" name="群組 782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846" name="直線接點 845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49" name="直線接點 848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50264" name="群組 776"/>
                <p:cNvGrpSpPr>
                  <a:grpSpLocks/>
                </p:cNvGrpSpPr>
                <p:nvPr/>
              </p:nvGrpSpPr>
              <p:grpSpPr bwMode="auto">
                <a:xfrm rot="-8134778">
                  <a:off x="3219129" y="3087772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778" name="橢圓 777"/>
                  <p:cNvSpPr/>
                  <p:nvPr/>
                </p:nvSpPr>
                <p:spPr>
                  <a:xfrm>
                    <a:off x="20882" y="9233"/>
                    <a:ext cx="179988" cy="186977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/>
                  <a:p>
                    <a:pPr defTabSz="685709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79" name="群組 778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780" name="直線接點 779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781" name="直線接點 780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</p:grpSp>
        </p:grpSp>
      </p:grpSp>
      <p:grpSp>
        <p:nvGrpSpPr>
          <p:cNvPr id="50205" name="群組 18"/>
          <p:cNvGrpSpPr>
            <a:grpSpLocks/>
          </p:cNvGrpSpPr>
          <p:nvPr/>
        </p:nvGrpSpPr>
        <p:grpSpPr bwMode="auto">
          <a:xfrm>
            <a:off x="3554413" y="1408113"/>
            <a:ext cx="1643062" cy="1230312"/>
            <a:chOff x="6010681" y="809521"/>
            <a:chExt cx="2192339" cy="1641700"/>
          </a:xfrm>
        </p:grpSpPr>
        <p:pic>
          <p:nvPicPr>
            <p:cNvPr id="5025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1919" y="1402086"/>
              <a:ext cx="1287543" cy="1049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251" name="文字方塊 890"/>
            <p:cNvSpPr txBox="1">
              <a:spLocks noChangeArrowheads="1"/>
            </p:cNvSpPr>
            <p:nvPr/>
          </p:nvSpPr>
          <p:spPr bwMode="auto">
            <a:xfrm>
              <a:off x="6010681" y="809521"/>
              <a:ext cx="2192339" cy="615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defTabSz="684213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defTabSz="684213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defTabSz="684213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defTabSz="684213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微軟正黑體" panose="020B0604030504040204" pitchFamily="34" charset="-120"/>
                </a:rPr>
                <a:t>NCTS</a:t>
              </a:r>
              <a:r>
                <a:rPr lang="zh-TW" altLang="en-US" sz="1200">
                  <a:solidFill>
                    <a:srgbClr val="000000"/>
                  </a:solidFill>
                  <a:latin typeface="微軟正黑體" panose="020B0604030504040204" pitchFamily="34" charset="-120"/>
                </a:rPr>
                <a:t>大學部學生</a:t>
              </a:r>
              <a:endParaRPr lang="en-US" altLang="zh-TW" sz="1200">
                <a:solidFill>
                  <a:srgbClr val="000000"/>
                </a:solidFill>
                <a:latin typeface="微軟正黑體" panose="020B0604030504040204" pitchFamily="34" charset="-120"/>
              </a:endParaRP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1200">
                  <a:solidFill>
                    <a:srgbClr val="000000"/>
                  </a:solidFill>
                  <a:latin typeface="微軟正黑體" panose="020B0604030504040204" pitchFamily="34" charset="-120"/>
                </a:rPr>
                <a:t>暑期研究計畫</a:t>
              </a:r>
              <a:r>
                <a:rPr lang="en-US" altLang="zh-TW" sz="1200">
                  <a:solidFill>
                    <a:srgbClr val="000000"/>
                  </a:solidFill>
                  <a:latin typeface="微軟正黑體" panose="020B0604030504040204" pitchFamily="34" charset="-120"/>
                </a:rPr>
                <a:t>(2020)</a:t>
              </a:r>
              <a:endParaRPr lang="zh-TW" altLang="en-US" sz="12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50206" name="圖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012950"/>
            <a:ext cx="752475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07" name="文字方塊 891"/>
          <p:cNvSpPr txBox="1">
            <a:spLocks noChangeArrowheads="1"/>
          </p:cNvSpPr>
          <p:nvPr/>
        </p:nvSpPr>
        <p:spPr bwMode="auto">
          <a:xfrm>
            <a:off x="7289800" y="1446213"/>
            <a:ext cx="1643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684213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684213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684213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684213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200">
                <a:solidFill>
                  <a:srgbClr val="000000"/>
                </a:solidFill>
                <a:latin typeface="微軟正黑體" panose="020B0604030504040204" pitchFamily="34" charset="-120"/>
              </a:rPr>
              <a:t>科技部</a:t>
            </a:r>
            <a:endParaRPr lang="en-US" altLang="zh-TW" sz="1200">
              <a:solidFill>
                <a:srgbClr val="000000"/>
              </a:solidFill>
              <a:latin typeface="微軟正黑體" panose="020B0604030504040204" pitchFamily="34" charset="-12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200">
                <a:solidFill>
                  <a:srgbClr val="000000"/>
                </a:solidFill>
                <a:latin typeface="微軟正黑體" panose="020B0604030504040204" pitchFamily="34" charset="-120"/>
              </a:rPr>
              <a:t>大專生計畫</a:t>
            </a:r>
            <a:r>
              <a:rPr lang="en-US" altLang="zh-TW" sz="1200">
                <a:solidFill>
                  <a:srgbClr val="000000"/>
                </a:solidFill>
                <a:latin typeface="微軟正黑體" panose="020B0604030504040204" pitchFamily="34" charset="-120"/>
              </a:rPr>
              <a:t>(2020)</a:t>
            </a:r>
            <a:endParaRPr lang="zh-TW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50208" name="群組 908"/>
          <p:cNvGrpSpPr>
            <a:grpSpLocks/>
          </p:cNvGrpSpPr>
          <p:nvPr/>
        </p:nvGrpSpPr>
        <p:grpSpPr bwMode="auto">
          <a:xfrm>
            <a:off x="4514850" y="1336675"/>
            <a:ext cx="1971675" cy="1320800"/>
            <a:chOff x="7548052" y="1027535"/>
            <a:chExt cx="1995056" cy="1335899"/>
          </a:xfrm>
        </p:grpSpPr>
        <p:sp>
          <p:nvSpPr>
            <p:cNvPr id="50247" name="文字方塊 909"/>
            <p:cNvSpPr txBox="1">
              <a:spLocks noChangeArrowheads="1"/>
            </p:cNvSpPr>
            <p:nvPr/>
          </p:nvSpPr>
          <p:spPr bwMode="auto">
            <a:xfrm>
              <a:off x="7548052" y="1027535"/>
              <a:ext cx="1995056" cy="280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defTabSz="684213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defTabSz="684213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defTabSz="684213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defTabSz="684213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微軟正黑體" panose="020B0604030504040204" pitchFamily="34" charset="-120"/>
                </a:rPr>
                <a:t>Bipolar ABF</a:t>
              </a:r>
              <a:endParaRPr lang="zh-TW" altLang="en-US" sz="1200">
                <a:solidFill>
                  <a:srgbClr val="000000"/>
                </a:solidFill>
                <a:latin typeface="微軟正黑體" panose="020B0604030504040204" pitchFamily="34" charset="-120"/>
              </a:endParaRPr>
            </a:p>
          </p:txBody>
        </p:sp>
        <p:pic>
          <p:nvPicPr>
            <p:cNvPr id="50248" name="圖片 91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8184" y="1812184"/>
              <a:ext cx="774793" cy="55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49" name="圖片 9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0047" y="1246336"/>
              <a:ext cx="814392" cy="54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209" name="圖片 9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1620838"/>
            <a:ext cx="1330325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0" name="圖片 9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062413"/>
            <a:ext cx="10810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211" name="群組 914"/>
          <p:cNvGrpSpPr>
            <a:grpSpLocks/>
          </p:cNvGrpSpPr>
          <p:nvPr/>
        </p:nvGrpSpPr>
        <p:grpSpPr bwMode="auto">
          <a:xfrm>
            <a:off x="949325" y="4403725"/>
            <a:ext cx="1889125" cy="1203325"/>
            <a:chOff x="11262318" y="2753162"/>
            <a:chExt cx="2518937" cy="1605339"/>
          </a:xfrm>
        </p:grpSpPr>
        <p:sp>
          <p:nvSpPr>
            <p:cNvPr id="50244" name="矩形 915"/>
            <p:cNvSpPr>
              <a:spLocks noChangeArrowheads="1"/>
            </p:cNvSpPr>
            <p:nvPr/>
          </p:nvSpPr>
          <p:spPr bwMode="auto">
            <a:xfrm>
              <a:off x="12189741" y="3004107"/>
              <a:ext cx="1591514" cy="1354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J.T. Chen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Y.T. Chou,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J.H. Kao,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J.W. Lee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zh-TW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50245" name="圖片 91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2318" y="2753162"/>
              <a:ext cx="931270" cy="1270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7" name="手繪多邊形 916"/>
            <p:cNvSpPr/>
            <p:nvPr/>
          </p:nvSpPr>
          <p:spPr>
            <a:xfrm>
              <a:off x="12085736" y="2818816"/>
              <a:ext cx="1655301" cy="351565"/>
            </a:xfrm>
            <a:custGeom>
              <a:avLst/>
              <a:gdLst>
                <a:gd name="connsiteX0" fmla="*/ 0 w 5130808"/>
                <a:gd name="connsiteY0" fmla="*/ 0 h 990784"/>
                <a:gd name="connsiteX1" fmla="*/ 5130808 w 5130808"/>
                <a:gd name="connsiteY1" fmla="*/ 0 h 990784"/>
                <a:gd name="connsiteX2" fmla="*/ 5130808 w 5130808"/>
                <a:gd name="connsiteY2" fmla="*/ 990784 h 990784"/>
                <a:gd name="connsiteX3" fmla="*/ 0 w 5130808"/>
                <a:gd name="connsiteY3" fmla="*/ 990784 h 990784"/>
                <a:gd name="connsiteX4" fmla="*/ 0 w 5130808"/>
                <a:gd name="connsiteY4" fmla="*/ 0 h 99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0808" h="990784">
                  <a:moveTo>
                    <a:pt x="0" y="0"/>
                  </a:moveTo>
                  <a:lnTo>
                    <a:pt x="5130808" y="0"/>
                  </a:lnTo>
                  <a:lnTo>
                    <a:pt x="5130808" y="990784"/>
                  </a:lnTo>
                  <a:lnTo>
                    <a:pt x="0" y="99078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lIns="113848" tIns="0" rIns="0" bIns="0" spcCol="1270"/>
            <a:lstStyle/>
            <a:p>
              <a:pPr defTabSz="799993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1350" kern="0" dirty="0">
                  <a:solidFill>
                    <a:srgbClr val="250BE5"/>
                  </a:solidFill>
                  <a:cs typeface="Times New Roman" panose="02020603050405020304" pitchFamily="18" charset="0"/>
                </a:rPr>
                <a:t>AML, 2022</a:t>
              </a:r>
              <a:endParaRPr lang="zh-TW" altLang="en-US" sz="1350" kern="0" dirty="0">
                <a:solidFill>
                  <a:srgbClr val="250BE5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50212" name="群組 20"/>
          <p:cNvGrpSpPr>
            <a:grpSpLocks/>
          </p:cNvGrpSpPr>
          <p:nvPr/>
        </p:nvGrpSpPr>
        <p:grpSpPr bwMode="auto">
          <a:xfrm>
            <a:off x="950913" y="2924175"/>
            <a:ext cx="6880225" cy="1501775"/>
            <a:chOff x="1581502" y="2702240"/>
            <a:chExt cx="9173471" cy="2003936"/>
          </a:xfrm>
        </p:grpSpPr>
        <p:pic>
          <p:nvPicPr>
            <p:cNvPr id="50233" name="圖片 89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6751" y="2702240"/>
              <a:ext cx="1025573" cy="1367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34" name="圖片 89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1502" y="2708582"/>
              <a:ext cx="945810" cy="1339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矩形 15"/>
            <p:cNvSpPr/>
            <p:nvPr/>
          </p:nvSpPr>
          <p:spPr>
            <a:xfrm>
              <a:off x="2582667" y="2897126"/>
              <a:ext cx="1422375" cy="123074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350" dirty="0">
                  <a:cs typeface="Times New Roman" panose="02020603050405020304" pitchFamily="18" charset="0"/>
                </a:rPr>
                <a:t>J.T. Chen, </a:t>
              </a:r>
            </a:p>
            <a:p>
              <a:pPr>
                <a:defRPr/>
              </a:pPr>
              <a:r>
                <a:rPr lang="en-US" altLang="zh-TW" sz="1350" dirty="0">
                  <a:cs typeface="Times New Roman" panose="02020603050405020304" pitchFamily="18" charset="0"/>
                </a:rPr>
                <a:t>J.W. Lee, </a:t>
              </a:r>
            </a:p>
            <a:p>
              <a:pPr>
                <a:defRPr/>
              </a:pPr>
              <a:r>
                <a:rPr lang="en-US" altLang="zh-TW" sz="1350" dirty="0">
                  <a:cs typeface="Times New Roman" panose="02020603050405020304" pitchFamily="18" charset="0"/>
                </a:rPr>
                <a:t>S.K. Kao,</a:t>
              </a:r>
            </a:p>
            <a:p>
              <a:pPr>
                <a:defRPr/>
              </a:pPr>
              <a:r>
                <a:rPr lang="en-US" altLang="zh-TW" sz="135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Y.T. Chou</a:t>
              </a:r>
              <a:endParaRPr lang="zh-TW" altLang="en-US" sz="135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0236" name="矩形 899"/>
            <p:cNvSpPr>
              <a:spLocks noChangeArrowheads="1"/>
            </p:cNvSpPr>
            <p:nvPr/>
          </p:nvSpPr>
          <p:spPr bwMode="auto">
            <a:xfrm>
              <a:off x="5027321" y="2896728"/>
              <a:ext cx="1422946" cy="1354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J.T. Chen,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J.H. Kao,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S.K. Kao,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Y.L. Huang,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Y.T. Chou</a:t>
              </a:r>
            </a:p>
          </p:txBody>
        </p:sp>
        <p:sp>
          <p:nvSpPr>
            <p:cNvPr id="50237" name="矩形 900"/>
            <p:cNvSpPr>
              <a:spLocks noChangeArrowheads="1"/>
            </p:cNvSpPr>
            <p:nvPr/>
          </p:nvSpPr>
          <p:spPr bwMode="auto">
            <a:xfrm>
              <a:off x="7194579" y="2859276"/>
              <a:ext cx="1422946" cy="184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J.T. Chen,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S.K. Kao,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W.C. Tai,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Y.T. Lee,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J.W. Lee,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Y.T. Chou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zh-TW" sz="1200" b="1">
                <a:solidFill>
                  <a:srgbClr val="2063A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0238" name="Picture 2" descr="119460_spmms_26_8_72ppiRGB_150pixw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4240" y="2768084"/>
              <a:ext cx="936618" cy="1249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39" name="圖片 90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9245" y="2784297"/>
              <a:ext cx="938238" cy="1250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9" name="手繪多邊形 918"/>
            <p:cNvSpPr/>
            <p:nvPr/>
          </p:nvSpPr>
          <p:spPr>
            <a:xfrm>
              <a:off x="4894026" y="2712832"/>
              <a:ext cx="1657321" cy="349523"/>
            </a:xfrm>
            <a:custGeom>
              <a:avLst/>
              <a:gdLst>
                <a:gd name="connsiteX0" fmla="*/ 0 w 5130808"/>
                <a:gd name="connsiteY0" fmla="*/ 0 h 990784"/>
                <a:gd name="connsiteX1" fmla="*/ 5130808 w 5130808"/>
                <a:gd name="connsiteY1" fmla="*/ 0 h 990784"/>
                <a:gd name="connsiteX2" fmla="*/ 5130808 w 5130808"/>
                <a:gd name="connsiteY2" fmla="*/ 990784 h 990784"/>
                <a:gd name="connsiteX3" fmla="*/ 0 w 5130808"/>
                <a:gd name="connsiteY3" fmla="*/ 990784 h 990784"/>
                <a:gd name="connsiteX4" fmla="*/ 0 w 5130808"/>
                <a:gd name="connsiteY4" fmla="*/ 0 h 99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0808" h="990784">
                  <a:moveTo>
                    <a:pt x="0" y="0"/>
                  </a:moveTo>
                  <a:lnTo>
                    <a:pt x="5130808" y="0"/>
                  </a:lnTo>
                  <a:lnTo>
                    <a:pt x="5130808" y="990784"/>
                  </a:lnTo>
                  <a:lnTo>
                    <a:pt x="0" y="99078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lIns="113848" tIns="0" rIns="0" bIns="0" spcCol="1270"/>
            <a:lstStyle/>
            <a:p>
              <a:pPr defTabSz="799993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1350" kern="0" dirty="0">
                  <a:solidFill>
                    <a:srgbClr val="250BE5"/>
                  </a:solidFill>
                  <a:cs typeface="Times New Roman" panose="02020603050405020304" pitchFamily="18" charset="0"/>
                </a:rPr>
                <a:t>EABE, 2021</a:t>
              </a:r>
              <a:endParaRPr lang="zh-TW" altLang="en-US" sz="1350" kern="0" dirty="0">
                <a:solidFill>
                  <a:srgbClr val="250BE5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920" name="手繪多邊形 919"/>
            <p:cNvSpPr/>
            <p:nvPr/>
          </p:nvSpPr>
          <p:spPr>
            <a:xfrm>
              <a:off x="9099769" y="2712832"/>
              <a:ext cx="1655204" cy="349523"/>
            </a:xfrm>
            <a:custGeom>
              <a:avLst/>
              <a:gdLst>
                <a:gd name="connsiteX0" fmla="*/ 0 w 5130808"/>
                <a:gd name="connsiteY0" fmla="*/ 0 h 990784"/>
                <a:gd name="connsiteX1" fmla="*/ 5130808 w 5130808"/>
                <a:gd name="connsiteY1" fmla="*/ 0 h 990784"/>
                <a:gd name="connsiteX2" fmla="*/ 5130808 w 5130808"/>
                <a:gd name="connsiteY2" fmla="*/ 990784 h 990784"/>
                <a:gd name="connsiteX3" fmla="*/ 0 w 5130808"/>
                <a:gd name="connsiteY3" fmla="*/ 990784 h 990784"/>
                <a:gd name="connsiteX4" fmla="*/ 0 w 5130808"/>
                <a:gd name="connsiteY4" fmla="*/ 0 h 99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0808" h="990784">
                  <a:moveTo>
                    <a:pt x="0" y="0"/>
                  </a:moveTo>
                  <a:lnTo>
                    <a:pt x="5130808" y="0"/>
                  </a:lnTo>
                  <a:lnTo>
                    <a:pt x="5130808" y="990784"/>
                  </a:lnTo>
                  <a:lnTo>
                    <a:pt x="0" y="99078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lIns="113848" tIns="0" rIns="0" bIns="0" spcCol="1270"/>
            <a:lstStyle/>
            <a:p>
              <a:pPr defTabSz="799993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1350" kern="0" dirty="0">
                  <a:solidFill>
                    <a:srgbClr val="250BE5"/>
                  </a:solidFill>
                  <a:cs typeface="Times New Roman" panose="02020603050405020304" pitchFamily="18" charset="0"/>
                </a:rPr>
                <a:t>EABE, 2022</a:t>
              </a:r>
              <a:endParaRPr lang="zh-TW" altLang="en-US" sz="1350" kern="0" dirty="0">
                <a:solidFill>
                  <a:srgbClr val="250BE5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921" name="手繪多邊形 920"/>
            <p:cNvSpPr/>
            <p:nvPr/>
          </p:nvSpPr>
          <p:spPr>
            <a:xfrm>
              <a:off x="2468369" y="2717069"/>
              <a:ext cx="1849934" cy="279619"/>
            </a:xfrm>
            <a:custGeom>
              <a:avLst/>
              <a:gdLst>
                <a:gd name="connsiteX0" fmla="*/ 0 w 2292788"/>
                <a:gd name="connsiteY0" fmla="*/ 0 h 1483249"/>
                <a:gd name="connsiteX1" fmla="*/ 2292788 w 2292788"/>
                <a:gd name="connsiteY1" fmla="*/ 0 h 1483249"/>
                <a:gd name="connsiteX2" fmla="*/ 2292788 w 2292788"/>
                <a:gd name="connsiteY2" fmla="*/ 1483249 h 1483249"/>
                <a:gd name="connsiteX3" fmla="*/ 0 w 2292788"/>
                <a:gd name="connsiteY3" fmla="*/ 1483249 h 1483249"/>
                <a:gd name="connsiteX4" fmla="*/ 0 w 2292788"/>
                <a:gd name="connsiteY4" fmla="*/ 0 h 1483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2788" h="1483249">
                  <a:moveTo>
                    <a:pt x="0" y="0"/>
                  </a:moveTo>
                  <a:lnTo>
                    <a:pt x="2292788" y="0"/>
                  </a:lnTo>
                  <a:lnTo>
                    <a:pt x="2292788" y="1483249"/>
                  </a:lnTo>
                  <a:lnTo>
                    <a:pt x="0" y="148324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lIns="157449" tIns="0" rIns="0" bIns="0" spcCol="1270"/>
            <a:lstStyle/>
            <a:p>
              <a:pPr defTabSz="799993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1350" kern="0" dirty="0">
                  <a:solidFill>
                    <a:srgbClr val="250BE5"/>
                  </a:solidFill>
                  <a:cs typeface="Times New Roman" panose="02020603050405020304" pitchFamily="18" charset="0"/>
                </a:rPr>
                <a:t>JOM, 2021</a:t>
              </a:r>
              <a:endParaRPr lang="zh-TW" altLang="en-US" sz="1350" kern="0" dirty="0">
                <a:solidFill>
                  <a:srgbClr val="250BE5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922" name="手繪多邊形 921"/>
            <p:cNvSpPr/>
            <p:nvPr/>
          </p:nvSpPr>
          <p:spPr>
            <a:xfrm>
              <a:off x="6976789" y="2710713"/>
              <a:ext cx="1657321" cy="349524"/>
            </a:xfrm>
            <a:custGeom>
              <a:avLst/>
              <a:gdLst>
                <a:gd name="connsiteX0" fmla="*/ 0 w 5130808"/>
                <a:gd name="connsiteY0" fmla="*/ 0 h 990784"/>
                <a:gd name="connsiteX1" fmla="*/ 5130808 w 5130808"/>
                <a:gd name="connsiteY1" fmla="*/ 0 h 990784"/>
                <a:gd name="connsiteX2" fmla="*/ 5130808 w 5130808"/>
                <a:gd name="connsiteY2" fmla="*/ 990784 h 990784"/>
                <a:gd name="connsiteX3" fmla="*/ 0 w 5130808"/>
                <a:gd name="connsiteY3" fmla="*/ 990784 h 990784"/>
                <a:gd name="connsiteX4" fmla="*/ 0 w 5130808"/>
                <a:gd name="connsiteY4" fmla="*/ 0 h 99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0808" h="990784">
                  <a:moveTo>
                    <a:pt x="0" y="0"/>
                  </a:moveTo>
                  <a:lnTo>
                    <a:pt x="5130808" y="0"/>
                  </a:lnTo>
                  <a:lnTo>
                    <a:pt x="5130808" y="990784"/>
                  </a:lnTo>
                  <a:lnTo>
                    <a:pt x="0" y="99078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lIns="113848" tIns="0" rIns="0" bIns="0" spcCol="1270"/>
            <a:lstStyle/>
            <a:p>
              <a:pPr defTabSz="799993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1200" kern="0" dirty="0">
                  <a:solidFill>
                    <a:srgbClr val="250BE5"/>
                  </a:solidFill>
                  <a:cs typeface="Times New Roman" panose="02020603050405020304" pitchFamily="18" charset="0"/>
                </a:rPr>
                <a:t>MAMS, 2023</a:t>
              </a:r>
              <a:endParaRPr lang="zh-TW" altLang="en-US" sz="1200" kern="0" dirty="0">
                <a:solidFill>
                  <a:srgbClr val="250BE5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50213" name="群組 923"/>
          <p:cNvGrpSpPr>
            <a:grpSpLocks/>
          </p:cNvGrpSpPr>
          <p:nvPr/>
        </p:nvGrpSpPr>
        <p:grpSpPr bwMode="auto">
          <a:xfrm>
            <a:off x="8067675" y="4410075"/>
            <a:ext cx="1284288" cy="1216025"/>
            <a:chOff x="6763755" y="3754343"/>
            <a:chExt cx="1712673" cy="1621873"/>
          </a:xfrm>
        </p:grpSpPr>
        <p:sp>
          <p:nvSpPr>
            <p:cNvPr id="926" name="手繪多邊形 925"/>
            <p:cNvSpPr/>
            <p:nvPr/>
          </p:nvSpPr>
          <p:spPr>
            <a:xfrm>
              <a:off x="6820915" y="3754343"/>
              <a:ext cx="1655513" cy="351476"/>
            </a:xfrm>
            <a:custGeom>
              <a:avLst/>
              <a:gdLst>
                <a:gd name="connsiteX0" fmla="*/ 0 w 5130808"/>
                <a:gd name="connsiteY0" fmla="*/ 0 h 990784"/>
                <a:gd name="connsiteX1" fmla="*/ 5130808 w 5130808"/>
                <a:gd name="connsiteY1" fmla="*/ 0 h 990784"/>
                <a:gd name="connsiteX2" fmla="*/ 5130808 w 5130808"/>
                <a:gd name="connsiteY2" fmla="*/ 990784 h 990784"/>
                <a:gd name="connsiteX3" fmla="*/ 0 w 5130808"/>
                <a:gd name="connsiteY3" fmla="*/ 990784 h 990784"/>
                <a:gd name="connsiteX4" fmla="*/ 0 w 5130808"/>
                <a:gd name="connsiteY4" fmla="*/ 0 h 99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0808" h="990784">
                  <a:moveTo>
                    <a:pt x="0" y="0"/>
                  </a:moveTo>
                  <a:lnTo>
                    <a:pt x="5130808" y="0"/>
                  </a:lnTo>
                  <a:lnTo>
                    <a:pt x="5130808" y="990784"/>
                  </a:lnTo>
                  <a:lnTo>
                    <a:pt x="0" y="99078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lIns="113848" tIns="0" rIns="0" bIns="0" spcCol="1270"/>
            <a:lstStyle/>
            <a:p>
              <a:pPr defTabSz="799993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1350" kern="0" dirty="0">
                  <a:solidFill>
                    <a:srgbClr val="250BE5"/>
                  </a:solidFill>
                  <a:cs typeface="Times New Roman" panose="02020603050405020304" pitchFamily="18" charset="0"/>
                </a:rPr>
                <a:t>CF, 2023</a:t>
              </a:r>
              <a:endParaRPr lang="zh-TW" altLang="en-US" sz="1350" kern="0" dirty="0">
                <a:solidFill>
                  <a:srgbClr val="250BE5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50232" name="圖片 92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3755" y="3977786"/>
              <a:ext cx="1048823" cy="1398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214" name="圖片 92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3959225"/>
            <a:ext cx="6604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5" name="圖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3105150"/>
            <a:ext cx="792163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9" name="矩形 928"/>
          <p:cNvSpPr/>
          <p:nvPr/>
        </p:nvSpPr>
        <p:spPr>
          <a:xfrm>
            <a:off x="7677150" y="3074988"/>
            <a:ext cx="1446213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35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陳正宗</a:t>
            </a:r>
            <a:endParaRPr lang="en-US" altLang="zh-TW" sz="1350" dirty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TW" altLang="en-US" sz="135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吳庭安</a:t>
            </a:r>
            <a:endParaRPr lang="en-US" altLang="zh-TW" sz="1350" dirty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TW" altLang="en-US" sz="135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周彥廷</a:t>
            </a:r>
            <a:endParaRPr lang="en-US" altLang="zh-TW" sz="1350" dirty="0">
              <a:solidFill>
                <a:srgbClr val="FF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TW" altLang="en-US" sz="135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陳彥亨</a:t>
            </a:r>
            <a:endParaRPr lang="en-US" altLang="zh-TW" sz="1350" dirty="0">
              <a:solidFill>
                <a:srgbClr val="FF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30" name="手繪多邊形 929"/>
          <p:cNvSpPr/>
          <p:nvPr/>
        </p:nvSpPr>
        <p:spPr>
          <a:xfrm>
            <a:off x="7616825" y="2916238"/>
            <a:ext cx="1241425" cy="261937"/>
          </a:xfrm>
          <a:custGeom>
            <a:avLst/>
            <a:gdLst>
              <a:gd name="connsiteX0" fmla="*/ 0 w 5130808"/>
              <a:gd name="connsiteY0" fmla="*/ 0 h 990784"/>
              <a:gd name="connsiteX1" fmla="*/ 5130808 w 5130808"/>
              <a:gd name="connsiteY1" fmla="*/ 0 h 990784"/>
              <a:gd name="connsiteX2" fmla="*/ 5130808 w 5130808"/>
              <a:gd name="connsiteY2" fmla="*/ 990784 h 990784"/>
              <a:gd name="connsiteX3" fmla="*/ 0 w 5130808"/>
              <a:gd name="connsiteY3" fmla="*/ 990784 h 990784"/>
              <a:gd name="connsiteX4" fmla="*/ 0 w 5130808"/>
              <a:gd name="connsiteY4" fmla="*/ 0 h 99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0808" h="990784">
                <a:moveTo>
                  <a:pt x="0" y="0"/>
                </a:moveTo>
                <a:lnTo>
                  <a:pt x="5130808" y="0"/>
                </a:lnTo>
                <a:lnTo>
                  <a:pt x="5130808" y="990784"/>
                </a:lnTo>
                <a:lnTo>
                  <a:pt x="0" y="9907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113848" tIns="0" rIns="0" bIns="0" spcCol="1270"/>
          <a:lstStyle/>
          <a:p>
            <a:pPr defTabSz="799993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1350" kern="0" dirty="0">
                <a:solidFill>
                  <a:srgbClr val="250BE5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數學傳播</a:t>
            </a:r>
            <a:r>
              <a:rPr lang="en-US" altLang="zh-TW" sz="1350" kern="0" dirty="0">
                <a:solidFill>
                  <a:srgbClr val="250BE5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, 2022</a:t>
            </a:r>
            <a:endParaRPr lang="zh-TW" altLang="en-US" sz="1350" kern="0" dirty="0">
              <a:solidFill>
                <a:srgbClr val="250BE5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0218" name="圖片 931" descr="bipola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4630738"/>
            <a:ext cx="113188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9" name="Picture 2" descr="Mathematical Biosciences and Engineering 2021-2022年影响因子2.194分，是几区，期刊投稿经验分享，Mathematical  Biosciences and Engineering主页，推荐审稿人、编辑，审稿周期/时间，版面费多少，中国作者发表文章，修改意见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4521200"/>
            <a:ext cx="714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4" name="手繪多邊形 933"/>
          <p:cNvSpPr/>
          <p:nvPr/>
        </p:nvSpPr>
        <p:spPr>
          <a:xfrm>
            <a:off x="3970338" y="4464050"/>
            <a:ext cx="1243012" cy="263525"/>
          </a:xfrm>
          <a:custGeom>
            <a:avLst/>
            <a:gdLst>
              <a:gd name="connsiteX0" fmla="*/ 0 w 5130808"/>
              <a:gd name="connsiteY0" fmla="*/ 0 h 990784"/>
              <a:gd name="connsiteX1" fmla="*/ 5130808 w 5130808"/>
              <a:gd name="connsiteY1" fmla="*/ 0 h 990784"/>
              <a:gd name="connsiteX2" fmla="*/ 5130808 w 5130808"/>
              <a:gd name="connsiteY2" fmla="*/ 990784 h 990784"/>
              <a:gd name="connsiteX3" fmla="*/ 0 w 5130808"/>
              <a:gd name="connsiteY3" fmla="*/ 990784 h 990784"/>
              <a:gd name="connsiteX4" fmla="*/ 0 w 5130808"/>
              <a:gd name="connsiteY4" fmla="*/ 0 h 99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0808" h="990784">
                <a:moveTo>
                  <a:pt x="0" y="0"/>
                </a:moveTo>
                <a:lnTo>
                  <a:pt x="5130808" y="0"/>
                </a:lnTo>
                <a:lnTo>
                  <a:pt x="5130808" y="990784"/>
                </a:lnTo>
                <a:lnTo>
                  <a:pt x="0" y="9907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113848" tIns="0" rIns="0" bIns="0" spcCol="1270"/>
          <a:lstStyle/>
          <a:p>
            <a:pPr defTabSz="799993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350" kern="0" dirty="0">
                <a:solidFill>
                  <a:srgbClr val="250BE5"/>
                </a:solidFill>
                <a:cs typeface="Times New Roman" panose="02020603050405020304" pitchFamily="18" charset="0"/>
              </a:rPr>
              <a:t>MBE, 2023</a:t>
            </a:r>
            <a:endParaRPr lang="zh-TW" altLang="en-US" sz="1350" kern="0" dirty="0">
              <a:solidFill>
                <a:srgbClr val="250BE5"/>
              </a:solidFill>
              <a:cs typeface="Times New Roman" panose="02020603050405020304" pitchFamily="18" charset="0"/>
            </a:endParaRPr>
          </a:p>
        </p:txBody>
      </p:sp>
      <p:sp>
        <p:nvSpPr>
          <p:cNvPr id="935" name="矩形 934"/>
          <p:cNvSpPr/>
          <p:nvPr/>
        </p:nvSpPr>
        <p:spPr>
          <a:xfrm>
            <a:off x="4040188" y="4616450"/>
            <a:ext cx="102235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350" dirty="0">
                <a:cs typeface="Times New Roman" panose="02020603050405020304" pitchFamily="18" charset="0"/>
              </a:rPr>
              <a:t>J.T. Chen, </a:t>
            </a:r>
          </a:p>
          <a:p>
            <a:pPr>
              <a:defRPr/>
            </a:pPr>
            <a:r>
              <a:rPr lang="en-US" altLang="zh-TW" sz="1350" dirty="0">
                <a:cs typeface="Times New Roman" panose="02020603050405020304" pitchFamily="18" charset="0"/>
              </a:rPr>
              <a:t>S.K. Kao,</a:t>
            </a:r>
          </a:p>
          <a:p>
            <a:pPr>
              <a:defRPr/>
            </a:pPr>
            <a:r>
              <a:rPr lang="en-US" altLang="zh-TW" sz="1350" dirty="0">
                <a:solidFill>
                  <a:srgbClr val="FF0000"/>
                </a:solidFill>
                <a:cs typeface="Times New Roman" panose="02020603050405020304" pitchFamily="18" charset="0"/>
              </a:rPr>
              <a:t>Y.T. Chou,</a:t>
            </a:r>
          </a:p>
          <a:p>
            <a:pPr>
              <a:defRPr/>
            </a:pPr>
            <a:r>
              <a:rPr lang="en-US" altLang="zh-TW" sz="1350" dirty="0">
                <a:cs typeface="Times New Roman" panose="02020603050405020304" pitchFamily="18" charset="0"/>
              </a:rPr>
              <a:t>W.C. Tai</a:t>
            </a:r>
            <a:endParaRPr lang="zh-TW" altLang="en-US" sz="1350" dirty="0"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308850" y="5600700"/>
            <a:ext cx="1865313" cy="300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35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(in Preparation)</a:t>
            </a:r>
          </a:p>
        </p:txBody>
      </p:sp>
      <p:sp>
        <p:nvSpPr>
          <p:cNvPr id="50223" name="AutoShape 4" descr="Journal of the Chinese Institute of Engineers | Taylor &amp; Francis Online"/>
          <p:cNvSpPr>
            <a:spLocks noChangeAspect="1" noChangeArrowheads="1"/>
          </p:cNvSpPr>
          <p:nvPr/>
        </p:nvSpPr>
        <p:spPr bwMode="auto">
          <a:xfrm>
            <a:off x="115888" y="749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6" rIns="68571" bIns="34286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>
              <a:latin typeface="Times New Roman" panose="02020603050405020304" pitchFamily="18" charset="0"/>
            </a:endParaRPr>
          </a:p>
        </p:txBody>
      </p:sp>
      <p:sp>
        <p:nvSpPr>
          <p:cNvPr id="50224" name="AutoShape 6" descr="Journal of the Chinese Institute of Engineers | Taylor &amp; Francis Online"/>
          <p:cNvSpPr>
            <a:spLocks noChangeAspect="1" noChangeArrowheads="1"/>
          </p:cNvSpPr>
          <p:nvPr/>
        </p:nvSpPr>
        <p:spPr bwMode="auto">
          <a:xfrm>
            <a:off x="1169988" y="-719138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6" rIns="68571" bIns="34286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>
              <a:latin typeface="Times New Roman" panose="02020603050405020304" pitchFamily="18" charset="0"/>
            </a:endParaRPr>
          </a:p>
        </p:txBody>
      </p:sp>
      <p:pic>
        <p:nvPicPr>
          <p:cNvPr id="50225" name="圖片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4448175"/>
            <a:ext cx="77311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6" name="手繪多邊形 935"/>
          <p:cNvSpPr/>
          <p:nvPr/>
        </p:nvSpPr>
        <p:spPr>
          <a:xfrm>
            <a:off x="6999288" y="4414838"/>
            <a:ext cx="1243012" cy="263525"/>
          </a:xfrm>
          <a:custGeom>
            <a:avLst/>
            <a:gdLst>
              <a:gd name="connsiteX0" fmla="*/ 0 w 5130808"/>
              <a:gd name="connsiteY0" fmla="*/ 0 h 990784"/>
              <a:gd name="connsiteX1" fmla="*/ 5130808 w 5130808"/>
              <a:gd name="connsiteY1" fmla="*/ 0 h 990784"/>
              <a:gd name="connsiteX2" fmla="*/ 5130808 w 5130808"/>
              <a:gd name="connsiteY2" fmla="*/ 990784 h 990784"/>
              <a:gd name="connsiteX3" fmla="*/ 0 w 5130808"/>
              <a:gd name="connsiteY3" fmla="*/ 990784 h 990784"/>
              <a:gd name="connsiteX4" fmla="*/ 0 w 5130808"/>
              <a:gd name="connsiteY4" fmla="*/ 0 h 99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0808" h="990784">
                <a:moveTo>
                  <a:pt x="0" y="0"/>
                </a:moveTo>
                <a:lnTo>
                  <a:pt x="5130808" y="0"/>
                </a:lnTo>
                <a:lnTo>
                  <a:pt x="5130808" y="990784"/>
                </a:lnTo>
                <a:lnTo>
                  <a:pt x="0" y="9907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113848" tIns="0" rIns="0" bIns="0" spcCol="1270"/>
          <a:lstStyle/>
          <a:p>
            <a:pPr defTabSz="799993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350" kern="0" dirty="0">
                <a:solidFill>
                  <a:srgbClr val="250BE5"/>
                </a:solidFill>
                <a:cs typeface="Times New Roman" panose="02020603050405020304" pitchFamily="18" charset="0"/>
              </a:rPr>
              <a:t>JMAA, 2023</a:t>
            </a:r>
            <a:endParaRPr lang="zh-TW" altLang="en-US" sz="1350" kern="0" dirty="0">
              <a:solidFill>
                <a:srgbClr val="250BE5"/>
              </a:solidFill>
              <a:cs typeface="Times New Roman" panose="02020603050405020304" pitchFamily="18" charset="0"/>
            </a:endParaRPr>
          </a:p>
        </p:txBody>
      </p:sp>
      <p:sp>
        <p:nvSpPr>
          <p:cNvPr id="50227" name="矩形 27"/>
          <p:cNvSpPr>
            <a:spLocks noChangeArrowheads="1"/>
          </p:cNvSpPr>
          <p:nvPr/>
        </p:nvSpPr>
        <p:spPr bwMode="auto">
          <a:xfrm>
            <a:off x="6053138" y="4621213"/>
            <a:ext cx="9953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J.T. Chen,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C.Y. Yang,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Y.T. Chou,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C.N. Tsang</a:t>
            </a:r>
          </a:p>
        </p:txBody>
      </p:sp>
      <p:sp>
        <p:nvSpPr>
          <p:cNvPr id="937" name="手繪多邊形 936"/>
          <p:cNvSpPr/>
          <p:nvPr/>
        </p:nvSpPr>
        <p:spPr>
          <a:xfrm>
            <a:off x="5997575" y="4445000"/>
            <a:ext cx="1241425" cy="263525"/>
          </a:xfrm>
          <a:custGeom>
            <a:avLst/>
            <a:gdLst>
              <a:gd name="connsiteX0" fmla="*/ 0 w 5130808"/>
              <a:gd name="connsiteY0" fmla="*/ 0 h 990784"/>
              <a:gd name="connsiteX1" fmla="*/ 5130808 w 5130808"/>
              <a:gd name="connsiteY1" fmla="*/ 0 h 990784"/>
              <a:gd name="connsiteX2" fmla="*/ 5130808 w 5130808"/>
              <a:gd name="connsiteY2" fmla="*/ 990784 h 990784"/>
              <a:gd name="connsiteX3" fmla="*/ 0 w 5130808"/>
              <a:gd name="connsiteY3" fmla="*/ 990784 h 990784"/>
              <a:gd name="connsiteX4" fmla="*/ 0 w 5130808"/>
              <a:gd name="connsiteY4" fmla="*/ 0 h 99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0808" h="990784">
                <a:moveTo>
                  <a:pt x="0" y="0"/>
                </a:moveTo>
                <a:lnTo>
                  <a:pt x="5130808" y="0"/>
                </a:lnTo>
                <a:lnTo>
                  <a:pt x="5130808" y="990784"/>
                </a:lnTo>
                <a:lnTo>
                  <a:pt x="0" y="9907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113848" tIns="0" rIns="0" bIns="0" spcCol="1270"/>
          <a:lstStyle/>
          <a:p>
            <a:pPr defTabSz="799993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350" kern="0" dirty="0">
                <a:solidFill>
                  <a:srgbClr val="250BE5"/>
                </a:solidFill>
                <a:cs typeface="Times New Roman" panose="02020603050405020304" pitchFamily="18" charset="0"/>
              </a:rPr>
              <a:t>JCIE, 2023</a:t>
            </a:r>
            <a:endParaRPr lang="zh-TW" altLang="en-US" sz="1350" kern="0" dirty="0">
              <a:solidFill>
                <a:srgbClr val="250BE5"/>
              </a:solidFill>
              <a:cs typeface="Times New Roman" panose="02020603050405020304" pitchFamily="18" charset="0"/>
            </a:endParaRPr>
          </a:p>
        </p:txBody>
      </p:sp>
      <p:sp>
        <p:nvSpPr>
          <p:cNvPr id="50229" name="矩形 937"/>
          <p:cNvSpPr>
            <a:spLocks noChangeArrowheads="1"/>
          </p:cNvSpPr>
          <p:nvPr/>
        </p:nvSpPr>
        <p:spPr bwMode="auto">
          <a:xfrm>
            <a:off x="6734175" y="3146425"/>
            <a:ext cx="1066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Y.T. Lee,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200">
                <a:latin typeface="Times New Roman" panose="02020603050405020304" pitchFamily="18" charset="0"/>
                <a:cs typeface="Times New Roman" panose="02020603050405020304" pitchFamily="18" charset="0"/>
              </a:rPr>
              <a:t>J.H. Kao,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Y.T. Chou,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J.T. Chen</a:t>
            </a:r>
          </a:p>
        </p:txBody>
      </p:sp>
      <p:pic>
        <p:nvPicPr>
          <p:cNvPr id="50230" name="圖片 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4576763"/>
            <a:ext cx="777875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327775" y="6916738"/>
            <a:ext cx="2057400" cy="274637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8950C87-3A6D-4100-95FF-5643B9CA3917}" type="slidenum">
              <a:rPr lang="zh-TW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zh-TW" altLang="en-US" sz="1400"/>
          </a:p>
        </p:txBody>
      </p:sp>
      <p:sp>
        <p:nvSpPr>
          <p:cNvPr id="52227" name="Rectangle 39"/>
          <p:cNvSpPr>
            <a:spLocks noChangeArrowheads="1"/>
          </p:cNvSpPr>
          <p:nvPr/>
        </p:nvSpPr>
        <p:spPr bwMode="auto">
          <a:xfrm>
            <a:off x="-422275" y="-447675"/>
            <a:ext cx="13811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>
              <a:latin typeface="Times New Roman" panose="02020603050405020304" pitchFamily="18" charset="0"/>
            </a:endParaRPr>
          </a:p>
        </p:txBody>
      </p:sp>
      <p:sp>
        <p:nvSpPr>
          <p:cNvPr id="52228" name="Rectangle 41"/>
          <p:cNvSpPr>
            <a:spLocks noChangeArrowheads="1"/>
          </p:cNvSpPr>
          <p:nvPr/>
        </p:nvSpPr>
        <p:spPr bwMode="auto">
          <a:xfrm>
            <a:off x="-422275" y="-447675"/>
            <a:ext cx="13811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>
              <a:latin typeface="Times New Roman" panose="02020603050405020304" pitchFamily="18" charset="0"/>
            </a:endParaRPr>
          </a:p>
        </p:txBody>
      </p:sp>
      <p:sp>
        <p:nvSpPr>
          <p:cNvPr id="52229" name="Rectangle 54"/>
          <p:cNvSpPr>
            <a:spLocks noChangeArrowheads="1"/>
          </p:cNvSpPr>
          <p:nvPr/>
        </p:nvSpPr>
        <p:spPr bwMode="auto">
          <a:xfrm>
            <a:off x="-422275" y="-447675"/>
            <a:ext cx="13811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>
              <a:latin typeface="Times New Roman" panose="02020603050405020304" pitchFamily="18" charset="0"/>
            </a:endParaRPr>
          </a:p>
        </p:txBody>
      </p:sp>
      <p:sp>
        <p:nvSpPr>
          <p:cNvPr id="52230" name="Rectangle 56"/>
          <p:cNvSpPr>
            <a:spLocks noChangeArrowheads="1"/>
          </p:cNvSpPr>
          <p:nvPr/>
        </p:nvSpPr>
        <p:spPr bwMode="auto">
          <a:xfrm>
            <a:off x="-422275" y="-447675"/>
            <a:ext cx="13811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>
              <a:latin typeface="Times New Roman" panose="02020603050405020304" pitchFamily="18" charset="0"/>
            </a:endParaRPr>
          </a:p>
        </p:txBody>
      </p:sp>
      <p:sp>
        <p:nvSpPr>
          <p:cNvPr id="9" name="圖案 8"/>
          <p:cNvSpPr/>
          <p:nvPr/>
        </p:nvSpPr>
        <p:spPr>
          <a:xfrm>
            <a:off x="23813" y="2500313"/>
            <a:ext cx="8699500" cy="1406525"/>
          </a:xfrm>
          <a:prstGeom prst="swooshArrow">
            <a:avLst>
              <a:gd name="adj1" fmla="val 20234"/>
              <a:gd name="adj2" fmla="val 26865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52232" name="矩形 10"/>
          <p:cNvSpPr>
            <a:spLocks noChangeArrowheads="1"/>
          </p:cNvSpPr>
          <p:nvPr/>
        </p:nvSpPr>
        <p:spPr bwMode="auto">
          <a:xfrm>
            <a:off x="512763" y="484188"/>
            <a:ext cx="81486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7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戴暐宸</a:t>
            </a:r>
            <a:r>
              <a:rPr lang="en-US" altLang="zh-TW" sz="27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7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天龍</a:t>
            </a:r>
            <a:r>
              <a:rPr lang="en-US" altLang="zh-TW" sz="27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7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學問一點一滴，一路走來</a:t>
            </a:r>
            <a:r>
              <a:rPr lang="en-US" altLang="zh-TW" sz="27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(2019-2023)</a:t>
            </a:r>
            <a:endParaRPr lang="zh-TW" altLang="en-US" sz="2700" b="1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52233" name="群組 13"/>
          <p:cNvGrpSpPr>
            <a:grpSpLocks/>
          </p:cNvGrpSpPr>
          <p:nvPr/>
        </p:nvGrpSpPr>
        <p:grpSpPr bwMode="auto">
          <a:xfrm>
            <a:off x="1023938" y="2468563"/>
            <a:ext cx="369887" cy="385762"/>
            <a:chOff x="1653299" y="3552645"/>
            <a:chExt cx="2230395" cy="2662786"/>
          </a:xfrm>
        </p:grpSpPr>
        <p:grpSp>
          <p:nvGrpSpPr>
            <p:cNvPr id="52346" name="群組 14"/>
            <p:cNvGrpSpPr>
              <a:grpSpLocks/>
            </p:cNvGrpSpPr>
            <p:nvPr/>
          </p:nvGrpSpPr>
          <p:grpSpPr bwMode="auto">
            <a:xfrm>
              <a:off x="1653299" y="3552645"/>
              <a:ext cx="2230395" cy="2662786"/>
              <a:chOff x="1168439" y="334097"/>
              <a:chExt cx="2230395" cy="2662786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1206729" y="608043"/>
                <a:ext cx="2163390" cy="2158726"/>
              </a:xfrm>
              <a:prstGeom prst="rec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lgDash"/>
                <a:miter lim="800000"/>
              </a:ln>
              <a:effectLst/>
            </p:spPr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52349" name="群組 17"/>
              <p:cNvGrpSpPr>
                <a:grpSpLocks/>
              </p:cNvGrpSpPr>
              <p:nvPr/>
            </p:nvGrpSpPr>
            <p:grpSpPr bwMode="auto">
              <a:xfrm>
                <a:off x="1168439" y="2811269"/>
                <a:ext cx="2230395" cy="185614"/>
                <a:chOff x="1168439" y="2811269"/>
                <a:chExt cx="2230395" cy="185614"/>
              </a:xfrm>
            </p:grpSpPr>
            <p:grpSp>
              <p:nvGrpSpPr>
                <p:cNvPr id="52372" name="群組 54"/>
                <p:cNvGrpSpPr>
                  <a:grpSpLocks/>
                </p:cNvGrpSpPr>
                <p:nvPr/>
              </p:nvGrpSpPr>
              <p:grpSpPr bwMode="auto">
                <a:xfrm rot="10800000">
                  <a:off x="1168439" y="2814845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74" name="橢圓 73"/>
                  <p:cNvSpPr/>
                  <p:nvPr/>
                </p:nvSpPr>
                <p:spPr>
                  <a:xfrm>
                    <a:off x="-2171" y="-2375"/>
                    <a:ext cx="181876" cy="186326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80" tIns="34290" rIns="68580" bIns="34290" anchor="ctr"/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5" name="橢圓 74"/>
                  <p:cNvSpPr/>
                  <p:nvPr/>
                </p:nvSpPr>
                <p:spPr>
                  <a:xfrm>
                    <a:off x="55265" y="63388"/>
                    <a:ext cx="67005" cy="54799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lIns="68580" tIns="34290" rIns="68580" bIns="34290" anchor="ctr"/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52373" name="群組 55"/>
                <p:cNvGrpSpPr>
                  <a:grpSpLocks/>
                </p:cNvGrpSpPr>
                <p:nvPr/>
              </p:nvGrpSpPr>
              <p:grpSpPr bwMode="auto">
                <a:xfrm rot="10800000">
                  <a:off x="1478692" y="2811269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72" name="橢圓 71"/>
                  <p:cNvSpPr/>
                  <p:nvPr/>
                </p:nvSpPr>
                <p:spPr>
                  <a:xfrm>
                    <a:off x="1761" y="5006"/>
                    <a:ext cx="181876" cy="175369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80" tIns="34290" rIns="68580" bIns="34290" anchor="ctr"/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3" name="橢圓 72"/>
                  <p:cNvSpPr/>
                  <p:nvPr/>
                </p:nvSpPr>
                <p:spPr>
                  <a:xfrm>
                    <a:off x="59196" y="59812"/>
                    <a:ext cx="67005" cy="65763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lIns="68580" tIns="34290" rIns="68580" bIns="34290" anchor="ctr"/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52374" name="群組 56"/>
                <p:cNvGrpSpPr>
                  <a:grpSpLocks/>
                </p:cNvGrpSpPr>
                <p:nvPr/>
              </p:nvGrpSpPr>
              <p:grpSpPr bwMode="auto">
                <a:xfrm rot="10800000">
                  <a:off x="1819149" y="2811472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70" name="橢圓 69"/>
                  <p:cNvSpPr/>
                  <p:nvPr/>
                </p:nvSpPr>
                <p:spPr>
                  <a:xfrm>
                    <a:off x="-2394" y="5206"/>
                    <a:ext cx="181876" cy="175369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80" tIns="34290" rIns="68580" bIns="34290" anchor="ctr"/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1" name="橢圓 70"/>
                  <p:cNvSpPr/>
                  <p:nvPr/>
                </p:nvSpPr>
                <p:spPr>
                  <a:xfrm>
                    <a:off x="55042" y="60012"/>
                    <a:ext cx="67005" cy="65763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lIns="68580" tIns="34290" rIns="68580" bIns="34290" anchor="ctr"/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52375" name="群組 57"/>
                <p:cNvGrpSpPr>
                  <a:grpSpLocks/>
                </p:cNvGrpSpPr>
                <p:nvPr/>
              </p:nvGrpSpPr>
              <p:grpSpPr bwMode="auto">
                <a:xfrm rot="10800000">
                  <a:off x="2146391" y="2817218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68" name="橢圓 67"/>
                  <p:cNvSpPr/>
                  <p:nvPr/>
                </p:nvSpPr>
                <p:spPr>
                  <a:xfrm>
                    <a:off x="-615" y="0"/>
                    <a:ext cx="181876" cy="175369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80" tIns="34290" rIns="68580" bIns="34290" anchor="ctr"/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9" name="橢圓 68"/>
                  <p:cNvSpPr/>
                  <p:nvPr/>
                </p:nvSpPr>
                <p:spPr>
                  <a:xfrm>
                    <a:off x="56820" y="54799"/>
                    <a:ext cx="67005" cy="65763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lIns="68580" tIns="34290" rIns="68580" bIns="34290" anchor="ctr"/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52376" name="群組 58"/>
                <p:cNvGrpSpPr>
                  <a:grpSpLocks/>
                </p:cNvGrpSpPr>
                <p:nvPr/>
              </p:nvGrpSpPr>
              <p:grpSpPr bwMode="auto">
                <a:xfrm rot="10800000">
                  <a:off x="2501188" y="2811269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66" name="橢圓 65"/>
                  <p:cNvSpPr/>
                  <p:nvPr/>
                </p:nvSpPr>
                <p:spPr>
                  <a:xfrm>
                    <a:off x="-6" y="5006"/>
                    <a:ext cx="181882" cy="175369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80" tIns="34290" rIns="68580" bIns="34290" anchor="ctr"/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7" name="橢圓 66"/>
                  <p:cNvSpPr/>
                  <p:nvPr/>
                </p:nvSpPr>
                <p:spPr>
                  <a:xfrm>
                    <a:off x="57429" y="59812"/>
                    <a:ext cx="67011" cy="65763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lIns="68580" tIns="34290" rIns="68580" bIns="34290" anchor="ctr"/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52377" name="群組 59"/>
                <p:cNvGrpSpPr>
                  <a:grpSpLocks/>
                </p:cNvGrpSpPr>
                <p:nvPr/>
              </p:nvGrpSpPr>
              <p:grpSpPr bwMode="auto">
                <a:xfrm rot="10800000">
                  <a:off x="2873443" y="2811269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64" name="橢圓 63"/>
                  <p:cNvSpPr/>
                  <p:nvPr/>
                </p:nvSpPr>
                <p:spPr>
                  <a:xfrm>
                    <a:off x="-1073" y="5006"/>
                    <a:ext cx="181876" cy="175369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80" tIns="34290" rIns="68580" bIns="34290" anchor="ctr"/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5" name="橢圓 64"/>
                  <p:cNvSpPr/>
                  <p:nvPr/>
                </p:nvSpPr>
                <p:spPr>
                  <a:xfrm>
                    <a:off x="56362" y="59812"/>
                    <a:ext cx="67005" cy="65763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lIns="68580" tIns="34290" rIns="68580" bIns="34290" anchor="ctr"/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52378" name="群組 60"/>
                <p:cNvGrpSpPr>
                  <a:grpSpLocks/>
                </p:cNvGrpSpPr>
                <p:nvPr/>
              </p:nvGrpSpPr>
              <p:grpSpPr bwMode="auto">
                <a:xfrm rot="10800000">
                  <a:off x="3219129" y="2811269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62" name="橢圓 61"/>
                  <p:cNvSpPr/>
                  <p:nvPr/>
                </p:nvSpPr>
                <p:spPr>
                  <a:xfrm>
                    <a:off x="0" y="5006"/>
                    <a:ext cx="181876" cy="175369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80" tIns="34290" rIns="68580" bIns="34290" anchor="ctr"/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3" name="橢圓 62"/>
                  <p:cNvSpPr/>
                  <p:nvPr/>
                </p:nvSpPr>
                <p:spPr>
                  <a:xfrm>
                    <a:off x="57435" y="59812"/>
                    <a:ext cx="67005" cy="65763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lIns="68580" tIns="34290" rIns="68580" bIns="34290" anchor="ctr"/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52350" name="群組 18"/>
              <p:cNvGrpSpPr>
                <a:grpSpLocks/>
              </p:cNvGrpSpPr>
              <p:nvPr/>
            </p:nvGrpSpPr>
            <p:grpSpPr bwMode="auto">
              <a:xfrm>
                <a:off x="1174831" y="334097"/>
                <a:ext cx="2224003" cy="188426"/>
                <a:chOff x="1174831" y="3082080"/>
                <a:chExt cx="2224003" cy="188426"/>
              </a:xfrm>
            </p:grpSpPr>
            <p:grpSp>
              <p:nvGrpSpPr>
                <p:cNvPr id="52351" name="群組 19"/>
                <p:cNvGrpSpPr>
                  <a:grpSpLocks/>
                </p:cNvGrpSpPr>
                <p:nvPr/>
              </p:nvGrpSpPr>
              <p:grpSpPr bwMode="auto">
                <a:xfrm rot="-8134778">
                  <a:off x="1174831" y="3090841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51" name="橢圓 50"/>
                  <p:cNvSpPr/>
                  <p:nvPr/>
                </p:nvSpPr>
                <p:spPr>
                  <a:xfrm>
                    <a:off x="-4150" y="5573"/>
                    <a:ext cx="181882" cy="175362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80" tIns="34290" rIns="68580" bIns="34290" anchor="ctr"/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52" name="群組 51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53" name="直線接點 52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54" name="直線接點 53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52352" name="群組 20"/>
                <p:cNvGrpSpPr>
                  <a:grpSpLocks/>
                </p:cNvGrpSpPr>
                <p:nvPr/>
              </p:nvGrpSpPr>
              <p:grpSpPr bwMode="auto">
                <a:xfrm rot="-8134778">
                  <a:off x="1478692" y="3088062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47" name="橢圓 46"/>
                  <p:cNvSpPr/>
                  <p:nvPr/>
                </p:nvSpPr>
                <p:spPr>
                  <a:xfrm>
                    <a:off x="111774" y="54883"/>
                    <a:ext cx="105295" cy="109601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80" tIns="34290" rIns="68580" bIns="34290" anchor="ctr"/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8" name="群組 47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49" name="直線接點 48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50" name="直線接點 49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52353" name="群組 21"/>
                <p:cNvGrpSpPr>
                  <a:grpSpLocks/>
                </p:cNvGrpSpPr>
                <p:nvPr/>
              </p:nvGrpSpPr>
              <p:grpSpPr bwMode="auto">
                <a:xfrm rot="-8134778">
                  <a:off x="1820998" y="3087918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43" name="橢圓 42"/>
                  <p:cNvSpPr/>
                  <p:nvPr/>
                </p:nvSpPr>
                <p:spPr>
                  <a:xfrm>
                    <a:off x="-2498" y="-367"/>
                    <a:ext cx="181876" cy="175362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80" tIns="34290" rIns="68580" bIns="34290" anchor="ctr"/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4" name="群組 43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45" name="直線接點 44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46" name="直線接點 45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52354" name="群組 22"/>
                <p:cNvGrpSpPr>
                  <a:grpSpLocks/>
                </p:cNvGrpSpPr>
                <p:nvPr/>
              </p:nvGrpSpPr>
              <p:grpSpPr bwMode="auto">
                <a:xfrm rot="-8134778">
                  <a:off x="2146389" y="3082080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39" name="橢圓 38"/>
                  <p:cNvSpPr/>
                  <p:nvPr/>
                </p:nvSpPr>
                <p:spPr>
                  <a:xfrm>
                    <a:off x="574" y="3350"/>
                    <a:ext cx="181876" cy="175362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80" tIns="34290" rIns="68580" bIns="34290" anchor="ctr"/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0" name="群組 39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41" name="直線接點 40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42" name="直線接點 41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52355" name="群組 23"/>
                <p:cNvGrpSpPr>
                  <a:grpSpLocks/>
                </p:cNvGrpSpPr>
                <p:nvPr/>
              </p:nvGrpSpPr>
              <p:grpSpPr bwMode="auto">
                <a:xfrm rot="-8134778">
                  <a:off x="2504717" y="3087773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35" name="橢圓 34"/>
                  <p:cNvSpPr/>
                  <p:nvPr/>
                </p:nvSpPr>
                <p:spPr>
                  <a:xfrm>
                    <a:off x="101161" y="63205"/>
                    <a:ext cx="114871" cy="120558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80" tIns="34290" rIns="68580" bIns="34290" anchor="ctr"/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6" name="群組 35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37" name="直線接點 36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38" name="直線接點 37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52356" name="群組 24"/>
                <p:cNvGrpSpPr>
                  <a:grpSpLocks/>
                </p:cNvGrpSpPr>
                <p:nvPr/>
              </p:nvGrpSpPr>
              <p:grpSpPr bwMode="auto">
                <a:xfrm rot="-8134778">
                  <a:off x="2873442" y="3090841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31" name="橢圓 30"/>
                  <p:cNvSpPr/>
                  <p:nvPr/>
                </p:nvSpPr>
                <p:spPr>
                  <a:xfrm>
                    <a:off x="-1096" y="2149"/>
                    <a:ext cx="181876" cy="175362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80" tIns="34290" rIns="68580" bIns="34290" anchor="ctr"/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2" name="群組 31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33" name="直線接點 32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34" name="直線接點 33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52357" name="群組 25"/>
                <p:cNvGrpSpPr>
                  <a:grpSpLocks/>
                </p:cNvGrpSpPr>
                <p:nvPr/>
              </p:nvGrpSpPr>
              <p:grpSpPr bwMode="auto">
                <a:xfrm rot="-8134778">
                  <a:off x="3219129" y="3087772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27" name="橢圓 26"/>
                  <p:cNvSpPr/>
                  <p:nvPr/>
                </p:nvSpPr>
                <p:spPr>
                  <a:xfrm>
                    <a:off x="-2199" y="-905"/>
                    <a:ext cx="181876" cy="175362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68580" tIns="34290" rIns="68580" bIns="34290" anchor="ctr"/>
                  <a:lstStyle/>
                  <a:p>
                    <a:pPr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sz="1350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8" name="群組 27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29" name="直線接點 28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30" name="直線接點 29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</p:grpSp>
        </p:grpSp>
        <p:sp>
          <p:nvSpPr>
            <p:cNvPr id="16" name="橢圓 15"/>
            <p:cNvSpPr/>
            <p:nvPr/>
          </p:nvSpPr>
          <p:spPr>
            <a:xfrm>
              <a:off x="2026624" y="4834725"/>
              <a:ext cx="1512459" cy="153412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68580" tIns="34290" rIns="68580" bIns="34290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2234" name="群組 75"/>
          <p:cNvGrpSpPr>
            <a:grpSpLocks/>
          </p:cNvGrpSpPr>
          <p:nvPr/>
        </p:nvGrpSpPr>
        <p:grpSpPr bwMode="auto">
          <a:xfrm>
            <a:off x="284163" y="2457450"/>
            <a:ext cx="519112" cy="422275"/>
            <a:chOff x="8054692" y="3960652"/>
            <a:chExt cx="2849614" cy="2234950"/>
          </a:xfrm>
        </p:grpSpPr>
        <p:sp>
          <p:nvSpPr>
            <p:cNvPr id="77" name="矩形 76"/>
            <p:cNvSpPr/>
            <p:nvPr/>
          </p:nvSpPr>
          <p:spPr>
            <a:xfrm>
              <a:off x="8385840" y="3994260"/>
              <a:ext cx="2161177" cy="2159334"/>
            </a:xfrm>
            <a:prstGeom prst="rect">
              <a:avLst/>
            </a:prstGeom>
            <a:solidFill>
              <a:srgbClr val="E7E6E6"/>
            </a:solidFill>
            <a:ln w="12700" cap="flat" cmpd="sng" algn="ctr">
              <a:noFill/>
              <a:prstDash val="lgDash"/>
              <a:miter lim="800000"/>
            </a:ln>
            <a:effectLst/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8" name="橢圓 77"/>
            <p:cNvSpPr/>
            <p:nvPr/>
          </p:nvSpPr>
          <p:spPr>
            <a:xfrm>
              <a:off x="8769275" y="5052921"/>
              <a:ext cx="1542450" cy="42013"/>
            </a:xfrm>
            <a:prstGeom prst="ellipse">
              <a:avLst/>
            </a:prstGeom>
            <a:solidFill>
              <a:srgbClr val="595959"/>
            </a:solidFill>
            <a:ln w="190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68580" tIns="34290" rIns="68580" bIns="34290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2302" name="群組 78"/>
            <p:cNvGrpSpPr>
              <a:grpSpLocks/>
            </p:cNvGrpSpPr>
            <p:nvPr/>
          </p:nvGrpSpPr>
          <p:grpSpPr bwMode="auto">
            <a:xfrm rot="5400000">
              <a:off x="7032301" y="4983043"/>
              <a:ext cx="2230395" cy="185614"/>
              <a:chOff x="1168439" y="2811269"/>
              <a:chExt cx="2230395" cy="185614"/>
            </a:xfrm>
          </p:grpSpPr>
          <p:grpSp>
            <p:nvGrpSpPr>
              <p:cNvPr id="52325" name="群組 115"/>
              <p:cNvGrpSpPr>
                <a:grpSpLocks/>
              </p:cNvGrpSpPr>
              <p:nvPr/>
            </p:nvGrpSpPr>
            <p:grpSpPr bwMode="auto">
              <a:xfrm rot="10800000">
                <a:off x="1168439" y="2814845"/>
                <a:ext cx="179705" cy="179665"/>
                <a:chOff x="0" y="0"/>
                <a:chExt cx="179705" cy="179705"/>
              </a:xfrm>
            </p:grpSpPr>
            <p:sp>
              <p:nvSpPr>
                <p:cNvPr id="135" name="橢圓 134"/>
                <p:cNvSpPr/>
                <p:nvPr/>
              </p:nvSpPr>
              <p:spPr>
                <a:xfrm>
                  <a:off x="3266" y="-2372"/>
                  <a:ext cx="176445" cy="183043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lIns="68580" tIns="34290" rIns="68580" bIns="34290" anchor="ctr"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6" name="橢圓 135"/>
                <p:cNvSpPr/>
                <p:nvPr/>
              </p:nvSpPr>
              <p:spPr>
                <a:xfrm>
                  <a:off x="62082" y="58641"/>
                  <a:ext cx="58811" cy="61018"/>
                </a:xfrm>
                <a:prstGeom prst="ellipse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80" tIns="34290" rIns="68580" bIns="34290" anchor="ctr"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52326" name="群組 116"/>
              <p:cNvGrpSpPr>
                <a:grpSpLocks/>
              </p:cNvGrpSpPr>
              <p:nvPr/>
            </p:nvGrpSpPr>
            <p:grpSpPr bwMode="auto">
              <a:xfrm rot="10800000">
                <a:off x="1478692" y="2811269"/>
                <a:ext cx="179705" cy="179665"/>
                <a:chOff x="0" y="0"/>
                <a:chExt cx="179705" cy="179705"/>
              </a:xfrm>
            </p:grpSpPr>
            <p:sp>
              <p:nvSpPr>
                <p:cNvPr id="133" name="橢圓 132"/>
                <p:cNvSpPr/>
                <p:nvPr/>
              </p:nvSpPr>
              <p:spPr>
                <a:xfrm>
                  <a:off x="2636" y="116079"/>
                  <a:ext cx="176439" cy="130744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lIns="68580" tIns="34290" rIns="68580" bIns="34290" anchor="ctr"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4" name="橢圓 133"/>
                <p:cNvSpPr/>
                <p:nvPr/>
              </p:nvSpPr>
              <p:spPr>
                <a:xfrm>
                  <a:off x="61450" y="177094"/>
                  <a:ext cx="58817" cy="52299"/>
                </a:xfrm>
                <a:prstGeom prst="ellipse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80" tIns="34290" rIns="68580" bIns="34290" anchor="ctr"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52327" name="群組 117"/>
              <p:cNvGrpSpPr>
                <a:grpSpLocks/>
              </p:cNvGrpSpPr>
              <p:nvPr/>
            </p:nvGrpSpPr>
            <p:grpSpPr bwMode="auto">
              <a:xfrm rot="10800000">
                <a:off x="1819149" y="2811472"/>
                <a:ext cx="179705" cy="179665"/>
                <a:chOff x="0" y="0"/>
                <a:chExt cx="179705" cy="179705"/>
              </a:xfrm>
            </p:grpSpPr>
            <p:sp>
              <p:nvSpPr>
                <p:cNvPr id="131" name="橢圓 130"/>
                <p:cNvSpPr/>
                <p:nvPr/>
              </p:nvSpPr>
              <p:spPr>
                <a:xfrm>
                  <a:off x="-1392" y="116282"/>
                  <a:ext cx="184844" cy="130744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lIns="68580" tIns="34290" rIns="68580" bIns="34290" anchor="ctr"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2" name="橢圓 131"/>
                <p:cNvSpPr/>
                <p:nvPr/>
              </p:nvSpPr>
              <p:spPr>
                <a:xfrm>
                  <a:off x="57430" y="177300"/>
                  <a:ext cx="67216" cy="52299"/>
                </a:xfrm>
                <a:prstGeom prst="ellipse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80" tIns="34290" rIns="68580" bIns="34290" anchor="ctr"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52328" name="群組 118"/>
              <p:cNvGrpSpPr>
                <a:grpSpLocks/>
              </p:cNvGrpSpPr>
              <p:nvPr/>
            </p:nvGrpSpPr>
            <p:grpSpPr bwMode="auto">
              <a:xfrm rot="10800000">
                <a:off x="2146391" y="2817218"/>
                <a:ext cx="179705" cy="179665"/>
                <a:chOff x="0" y="0"/>
                <a:chExt cx="179705" cy="179705"/>
              </a:xfrm>
            </p:grpSpPr>
            <p:sp>
              <p:nvSpPr>
                <p:cNvPr id="129" name="橢圓 128"/>
                <p:cNvSpPr/>
                <p:nvPr/>
              </p:nvSpPr>
              <p:spPr>
                <a:xfrm>
                  <a:off x="-1831" y="113312"/>
                  <a:ext cx="184844" cy="69732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lIns="68580" tIns="34290" rIns="68580" bIns="34290" anchor="ctr"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0" name="橢圓 129"/>
                <p:cNvSpPr/>
                <p:nvPr/>
              </p:nvSpPr>
              <p:spPr>
                <a:xfrm>
                  <a:off x="56983" y="148180"/>
                  <a:ext cx="67216" cy="0"/>
                </a:xfrm>
                <a:prstGeom prst="ellipse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80" tIns="34290" rIns="68580" bIns="34290" anchor="ctr"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52329" name="群組 119"/>
              <p:cNvGrpSpPr>
                <a:grpSpLocks/>
              </p:cNvGrpSpPr>
              <p:nvPr/>
            </p:nvGrpSpPr>
            <p:grpSpPr bwMode="auto">
              <a:xfrm rot="10800000">
                <a:off x="2501188" y="2811269"/>
                <a:ext cx="179705" cy="179665"/>
                <a:chOff x="0" y="0"/>
                <a:chExt cx="179705" cy="179705"/>
              </a:xfrm>
            </p:grpSpPr>
            <p:sp>
              <p:nvSpPr>
                <p:cNvPr id="127" name="橢圓 126"/>
                <p:cNvSpPr/>
                <p:nvPr/>
              </p:nvSpPr>
              <p:spPr>
                <a:xfrm>
                  <a:off x="50491" y="116079"/>
                  <a:ext cx="285668" cy="130744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lIns="68580" tIns="34290" rIns="68580" bIns="34290" anchor="ctr"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28" name="橢圓 127"/>
                <p:cNvSpPr/>
                <p:nvPr/>
              </p:nvSpPr>
              <p:spPr>
                <a:xfrm>
                  <a:off x="58896" y="177097"/>
                  <a:ext cx="67216" cy="52299"/>
                </a:xfrm>
                <a:prstGeom prst="ellipse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80" tIns="34290" rIns="68580" bIns="34290" anchor="ctr"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52330" name="群組 120"/>
              <p:cNvGrpSpPr>
                <a:grpSpLocks/>
              </p:cNvGrpSpPr>
              <p:nvPr/>
            </p:nvGrpSpPr>
            <p:grpSpPr bwMode="auto">
              <a:xfrm rot="10800000">
                <a:off x="2873443" y="2811269"/>
                <a:ext cx="179705" cy="179665"/>
                <a:chOff x="0" y="0"/>
                <a:chExt cx="179705" cy="179705"/>
              </a:xfrm>
            </p:grpSpPr>
            <p:sp>
              <p:nvSpPr>
                <p:cNvPr id="125" name="橢圓 124"/>
                <p:cNvSpPr/>
                <p:nvPr/>
              </p:nvSpPr>
              <p:spPr>
                <a:xfrm>
                  <a:off x="2646" y="116079"/>
                  <a:ext cx="176439" cy="130744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lIns="68580" tIns="34290" rIns="68580" bIns="34290" anchor="ctr"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26" name="橢圓 125"/>
                <p:cNvSpPr/>
                <p:nvPr/>
              </p:nvSpPr>
              <p:spPr>
                <a:xfrm>
                  <a:off x="61460" y="177094"/>
                  <a:ext cx="58817" cy="52299"/>
                </a:xfrm>
                <a:prstGeom prst="ellipse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80" tIns="34290" rIns="68580" bIns="34290" anchor="ctr"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52331" name="群組 121"/>
              <p:cNvGrpSpPr>
                <a:grpSpLocks/>
              </p:cNvGrpSpPr>
              <p:nvPr/>
            </p:nvGrpSpPr>
            <p:grpSpPr bwMode="auto">
              <a:xfrm rot="10800000">
                <a:off x="3219129" y="2811269"/>
                <a:ext cx="179705" cy="179665"/>
                <a:chOff x="0" y="0"/>
                <a:chExt cx="179705" cy="179705"/>
              </a:xfrm>
            </p:grpSpPr>
            <p:sp>
              <p:nvSpPr>
                <p:cNvPr id="123" name="橢圓 122"/>
                <p:cNvSpPr/>
                <p:nvPr/>
              </p:nvSpPr>
              <p:spPr>
                <a:xfrm>
                  <a:off x="3845" y="116082"/>
                  <a:ext cx="176445" cy="130744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lIns="68580" tIns="34290" rIns="68580" bIns="34290" anchor="ctr"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24" name="橢圓 123"/>
                <p:cNvSpPr/>
                <p:nvPr/>
              </p:nvSpPr>
              <p:spPr>
                <a:xfrm>
                  <a:off x="62664" y="177097"/>
                  <a:ext cx="58811" cy="52299"/>
                </a:xfrm>
                <a:prstGeom prst="ellipse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68580" tIns="34290" rIns="68580" bIns="34290" anchor="ctr"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52303" name="群組 79"/>
            <p:cNvGrpSpPr>
              <a:grpSpLocks/>
            </p:cNvGrpSpPr>
            <p:nvPr/>
          </p:nvGrpSpPr>
          <p:grpSpPr bwMode="auto">
            <a:xfrm rot="5400000">
              <a:off x="9698091" y="4989388"/>
              <a:ext cx="2224003" cy="188426"/>
              <a:chOff x="1174831" y="3082080"/>
              <a:chExt cx="2224003" cy="188426"/>
            </a:xfrm>
          </p:grpSpPr>
          <p:grpSp>
            <p:nvGrpSpPr>
              <p:cNvPr id="52304" name="群組 80"/>
              <p:cNvGrpSpPr>
                <a:grpSpLocks/>
              </p:cNvGrpSpPr>
              <p:nvPr/>
            </p:nvGrpSpPr>
            <p:grpSpPr bwMode="auto">
              <a:xfrm rot="-8134778">
                <a:off x="1174831" y="3090841"/>
                <a:ext cx="179705" cy="179665"/>
                <a:chOff x="0" y="0"/>
                <a:chExt cx="179705" cy="179705"/>
              </a:xfrm>
            </p:grpSpPr>
            <p:sp>
              <p:nvSpPr>
                <p:cNvPr id="112" name="橢圓 111"/>
                <p:cNvSpPr/>
                <p:nvPr/>
              </p:nvSpPr>
              <p:spPr>
                <a:xfrm>
                  <a:off x="-54928" y="-244919"/>
                  <a:ext cx="142831" cy="252775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lIns="68580" tIns="34290" rIns="68580" bIns="34290" anchor="ctr"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13" name="群組 112"/>
                <p:cNvGrpSpPr/>
                <p:nvPr/>
              </p:nvGrpSpPr>
              <p:grpSpPr>
                <a:xfrm>
                  <a:off x="0" y="0"/>
                  <a:ext cx="179705" cy="179705"/>
                  <a:chOff x="0" y="0"/>
                  <a:chExt cx="179705" cy="179705"/>
                </a:xfrm>
                <a:scene3d>
                  <a:camera prst="orthographicFront">
                    <a:rot lat="0" lon="0" rev="2700000"/>
                  </a:camera>
                  <a:lightRig rig="threePt" dir="t"/>
                </a:scene3d>
              </p:grpSpPr>
              <p:cxnSp>
                <p:nvCxnSpPr>
                  <p:cNvPr id="114" name="直線接點 113"/>
                  <p:cNvCxnSpPr/>
                  <p:nvPr/>
                </p:nvCxnSpPr>
                <p:spPr>
                  <a:xfrm>
                    <a:off x="0" y="90055"/>
                    <a:ext cx="179705" cy="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15" name="直線接點 114"/>
                  <p:cNvCxnSpPr/>
                  <p:nvPr/>
                </p:nvCxnSpPr>
                <p:spPr>
                  <a:xfrm>
                    <a:off x="90055" y="0"/>
                    <a:ext cx="0" cy="179705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</p:cxnSp>
            </p:grpSp>
          </p:grpSp>
          <p:grpSp>
            <p:nvGrpSpPr>
              <p:cNvPr id="52305" name="群組 81"/>
              <p:cNvGrpSpPr>
                <a:grpSpLocks/>
              </p:cNvGrpSpPr>
              <p:nvPr/>
            </p:nvGrpSpPr>
            <p:grpSpPr bwMode="auto">
              <a:xfrm rot="-8134778">
                <a:off x="1478692" y="3088062"/>
                <a:ext cx="179705" cy="179665"/>
                <a:chOff x="0" y="0"/>
                <a:chExt cx="179705" cy="179705"/>
              </a:xfrm>
            </p:grpSpPr>
            <p:sp>
              <p:nvSpPr>
                <p:cNvPr id="108" name="橢圓 107"/>
                <p:cNvSpPr/>
                <p:nvPr/>
              </p:nvSpPr>
              <p:spPr>
                <a:xfrm>
                  <a:off x="-40757" y="-298959"/>
                  <a:ext cx="226857" cy="226628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lIns="68580" tIns="34290" rIns="68580" bIns="34290" anchor="ctr"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09" name="群組 108"/>
                <p:cNvGrpSpPr/>
                <p:nvPr/>
              </p:nvGrpSpPr>
              <p:grpSpPr>
                <a:xfrm>
                  <a:off x="0" y="0"/>
                  <a:ext cx="179705" cy="179705"/>
                  <a:chOff x="0" y="0"/>
                  <a:chExt cx="179705" cy="179705"/>
                </a:xfrm>
                <a:scene3d>
                  <a:camera prst="orthographicFront">
                    <a:rot lat="0" lon="0" rev="2700000"/>
                  </a:camera>
                  <a:lightRig rig="threePt" dir="t"/>
                </a:scene3d>
              </p:grpSpPr>
              <p:cxnSp>
                <p:nvCxnSpPr>
                  <p:cNvPr id="110" name="直線接點 109"/>
                  <p:cNvCxnSpPr/>
                  <p:nvPr/>
                </p:nvCxnSpPr>
                <p:spPr>
                  <a:xfrm>
                    <a:off x="0" y="90055"/>
                    <a:ext cx="179705" cy="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11" name="直線接點 110"/>
                  <p:cNvCxnSpPr/>
                  <p:nvPr/>
                </p:nvCxnSpPr>
                <p:spPr>
                  <a:xfrm>
                    <a:off x="90055" y="0"/>
                    <a:ext cx="0" cy="179705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</p:cxnSp>
            </p:grpSp>
          </p:grpSp>
          <p:grpSp>
            <p:nvGrpSpPr>
              <p:cNvPr id="52306" name="群組 82"/>
              <p:cNvGrpSpPr>
                <a:grpSpLocks/>
              </p:cNvGrpSpPr>
              <p:nvPr/>
            </p:nvGrpSpPr>
            <p:grpSpPr bwMode="auto">
              <a:xfrm rot="-8134778">
                <a:off x="1820998" y="3087918"/>
                <a:ext cx="179705" cy="179665"/>
                <a:chOff x="0" y="0"/>
                <a:chExt cx="179705" cy="179705"/>
              </a:xfrm>
            </p:grpSpPr>
            <p:sp>
              <p:nvSpPr>
                <p:cNvPr id="104" name="橢圓 103"/>
                <p:cNvSpPr/>
                <p:nvPr/>
              </p:nvSpPr>
              <p:spPr>
                <a:xfrm>
                  <a:off x="-96230" y="-322698"/>
                  <a:ext cx="168040" cy="287647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lIns="68580" tIns="34290" rIns="68580" bIns="34290" anchor="ctr"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05" name="群組 104"/>
                <p:cNvGrpSpPr/>
                <p:nvPr/>
              </p:nvGrpSpPr>
              <p:grpSpPr>
                <a:xfrm>
                  <a:off x="0" y="0"/>
                  <a:ext cx="179705" cy="179705"/>
                  <a:chOff x="0" y="0"/>
                  <a:chExt cx="179705" cy="179705"/>
                </a:xfrm>
                <a:scene3d>
                  <a:camera prst="orthographicFront">
                    <a:rot lat="0" lon="0" rev="2700000"/>
                  </a:camera>
                  <a:lightRig rig="threePt" dir="t"/>
                </a:scene3d>
              </p:grpSpPr>
              <p:cxnSp>
                <p:nvCxnSpPr>
                  <p:cNvPr id="106" name="直線接點 105"/>
                  <p:cNvCxnSpPr/>
                  <p:nvPr/>
                </p:nvCxnSpPr>
                <p:spPr>
                  <a:xfrm>
                    <a:off x="0" y="90055"/>
                    <a:ext cx="179705" cy="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7" name="直線接點 106"/>
                  <p:cNvCxnSpPr/>
                  <p:nvPr/>
                </p:nvCxnSpPr>
                <p:spPr>
                  <a:xfrm>
                    <a:off x="90055" y="0"/>
                    <a:ext cx="0" cy="179705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</p:cxnSp>
            </p:grpSp>
          </p:grpSp>
          <p:grpSp>
            <p:nvGrpSpPr>
              <p:cNvPr id="52307" name="群組 83"/>
              <p:cNvGrpSpPr>
                <a:grpSpLocks/>
              </p:cNvGrpSpPr>
              <p:nvPr/>
            </p:nvGrpSpPr>
            <p:grpSpPr bwMode="auto">
              <a:xfrm rot="-8134778">
                <a:off x="2146389" y="3082080"/>
                <a:ext cx="179705" cy="179665"/>
                <a:chOff x="0" y="0"/>
                <a:chExt cx="179705" cy="179705"/>
              </a:xfrm>
            </p:grpSpPr>
            <p:sp>
              <p:nvSpPr>
                <p:cNvPr id="100" name="橢圓 99"/>
                <p:cNvSpPr/>
                <p:nvPr/>
              </p:nvSpPr>
              <p:spPr>
                <a:xfrm>
                  <a:off x="-88667" y="-232570"/>
                  <a:ext cx="134432" cy="244061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lIns="68580" tIns="34290" rIns="68580" bIns="34290" anchor="ctr"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01" name="群組 100"/>
                <p:cNvGrpSpPr/>
                <p:nvPr/>
              </p:nvGrpSpPr>
              <p:grpSpPr>
                <a:xfrm>
                  <a:off x="0" y="0"/>
                  <a:ext cx="179705" cy="179705"/>
                  <a:chOff x="0" y="0"/>
                  <a:chExt cx="179705" cy="179705"/>
                </a:xfrm>
                <a:scene3d>
                  <a:camera prst="orthographicFront">
                    <a:rot lat="0" lon="0" rev="2700000"/>
                  </a:camera>
                  <a:lightRig rig="threePt" dir="t"/>
                </a:scene3d>
              </p:grpSpPr>
              <p:cxnSp>
                <p:nvCxnSpPr>
                  <p:cNvPr id="102" name="直線接點 101"/>
                  <p:cNvCxnSpPr/>
                  <p:nvPr/>
                </p:nvCxnSpPr>
                <p:spPr>
                  <a:xfrm>
                    <a:off x="0" y="90055"/>
                    <a:ext cx="179705" cy="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3" name="直線接點 102"/>
                  <p:cNvCxnSpPr/>
                  <p:nvPr/>
                </p:nvCxnSpPr>
                <p:spPr>
                  <a:xfrm>
                    <a:off x="90055" y="0"/>
                    <a:ext cx="0" cy="179705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</p:cxnSp>
            </p:grpSp>
          </p:grpSp>
          <p:grpSp>
            <p:nvGrpSpPr>
              <p:cNvPr id="52308" name="群組 84"/>
              <p:cNvGrpSpPr>
                <a:grpSpLocks/>
              </p:cNvGrpSpPr>
              <p:nvPr/>
            </p:nvGrpSpPr>
            <p:grpSpPr bwMode="auto">
              <a:xfrm rot="-8134778">
                <a:off x="2504717" y="3087773"/>
                <a:ext cx="179705" cy="179665"/>
                <a:chOff x="0" y="0"/>
                <a:chExt cx="179705" cy="179705"/>
              </a:xfrm>
            </p:grpSpPr>
            <p:sp>
              <p:nvSpPr>
                <p:cNvPr id="96" name="橢圓 95"/>
                <p:cNvSpPr/>
                <p:nvPr/>
              </p:nvSpPr>
              <p:spPr>
                <a:xfrm>
                  <a:off x="-109684" y="-325962"/>
                  <a:ext cx="235256" cy="252781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lIns="68580" tIns="34290" rIns="68580" bIns="34290" anchor="ctr"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97" name="群組 96"/>
                <p:cNvGrpSpPr/>
                <p:nvPr/>
              </p:nvGrpSpPr>
              <p:grpSpPr>
                <a:xfrm>
                  <a:off x="0" y="0"/>
                  <a:ext cx="179705" cy="179705"/>
                  <a:chOff x="0" y="0"/>
                  <a:chExt cx="179705" cy="179705"/>
                </a:xfrm>
                <a:scene3d>
                  <a:camera prst="orthographicFront">
                    <a:rot lat="0" lon="0" rev="2700000"/>
                  </a:camera>
                  <a:lightRig rig="threePt" dir="t"/>
                </a:scene3d>
              </p:grpSpPr>
              <p:cxnSp>
                <p:nvCxnSpPr>
                  <p:cNvPr id="98" name="直線接點 97"/>
                  <p:cNvCxnSpPr/>
                  <p:nvPr/>
                </p:nvCxnSpPr>
                <p:spPr>
                  <a:xfrm>
                    <a:off x="0" y="90055"/>
                    <a:ext cx="179705" cy="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9" name="直線接點 98"/>
                  <p:cNvCxnSpPr/>
                  <p:nvPr/>
                </p:nvCxnSpPr>
                <p:spPr>
                  <a:xfrm>
                    <a:off x="90055" y="0"/>
                    <a:ext cx="0" cy="179705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</p:cxnSp>
            </p:grpSp>
          </p:grpSp>
          <p:grpSp>
            <p:nvGrpSpPr>
              <p:cNvPr id="52309" name="群組 85"/>
              <p:cNvGrpSpPr>
                <a:grpSpLocks/>
              </p:cNvGrpSpPr>
              <p:nvPr/>
            </p:nvGrpSpPr>
            <p:grpSpPr bwMode="auto">
              <a:xfrm rot="-8134778">
                <a:off x="2873442" y="3090841"/>
                <a:ext cx="179705" cy="179665"/>
                <a:chOff x="0" y="0"/>
                <a:chExt cx="179705" cy="179705"/>
              </a:xfrm>
            </p:grpSpPr>
            <p:sp>
              <p:nvSpPr>
                <p:cNvPr id="92" name="橢圓 91"/>
                <p:cNvSpPr/>
                <p:nvPr/>
              </p:nvSpPr>
              <p:spPr>
                <a:xfrm>
                  <a:off x="-85141" y="-273825"/>
                  <a:ext cx="277264" cy="235348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lIns="68580" tIns="34290" rIns="68580" bIns="34290" anchor="ctr"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93" name="群組 92"/>
                <p:cNvGrpSpPr/>
                <p:nvPr/>
              </p:nvGrpSpPr>
              <p:grpSpPr>
                <a:xfrm>
                  <a:off x="0" y="0"/>
                  <a:ext cx="179705" cy="179705"/>
                  <a:chOff x="0" y="0"/>
                  <a:chExt cx="179705" cy="179705"/>
                </a:xfrm>
                <a:scene3d>
                  <a:camera prst="orthographicFront">
                    <a:rot lat="0" lon="0" rev="2700000"/>
                  </a:camera>
                  <a:lightRig rig="threePt" dir="t"/>
                </a:scene3d>
              </p:grpSpPr>
              <p:cxnSp>
                <p:nvCxnSpPr>
                  <p:cNvPr id="94" name="直線接點 93"/>
                  <p:cNvCxnSpPr/>
                  <p:nvPr/>
                </p:nvCxnSpPr>
                <p:spPr>
                  <a:xfrm>
                    <a:off x="0" y="90055"/>
                    <a:ext cx="179705" cy="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5" name="直線接點 94"/>
                  <p:cNvCxnSpPr/>
                  <p:nvPr/>
                </p:nvCxnSpPr>
                <p:spPr>
                  <a:xfrm>
                    <a:off x="90055" y="0"/>
                    <a:ext cx="0" cy="179705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</p:cxnSp>
            </p:grpSp>
          </p:grpSp>
          <p:grpSp>
            <p:nvGrpSpPr>
              <p:cNvPr id="52310" name="群組 86"/>
              <p:cNvGrpSpPr>
                <a:grpSpLocks/>
              </p:cNvGrpSpPr>
              <p:nvPr/>
            </p:nvGrpSpPr>
            <p:grpSpPr bwMode="auto">
              <a:xfrm rot="-8134778">
                <a:off x="3219129" y="3087772"/>
                <a:ext cx="179705" cy="179665"/>
                <a:chOff x="0" y="0"/>
                <a:chExt cx="179705" cy="179705"/>
              </a:xfrm>
            </p:grpSpPr>
            <p:sp>
              <p:nvSpPr>
                <p:cNvPr id="88" name="橢圓 87"/>
                <p:cNvSpPr/>
                <p:nvPr/>
              </p:nvSpPr>
              <p:spPr>
                <a:xfrm>
                  <a:off x="-169523" y="-213702"/>
                  <a:ext cx="151236" cy="235342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lIns="68580" tIns="34290" rIns="68580" bIns="34290" anchor="ctr"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89" name="群組 88"/>
                <p:cNvGrpSpPr/>
                <p:nvPr/>
              </p:nvGrpSpPr>
              <p:grpSpPr>
                <a:xfrm>
                  <a:off x="0" y="0"/>
                  <a:ext cx="179705" cy="179705"/>
                  <a:chOff x="0" y="0"/>
                  <a:chExt cx="179705" cy="179705"/>
                </a:xfrm>
                <a:scene3d>
                  <a:camera prst="orthographicFront">
                    <a:rot lat="0" lon="0" rev="2700000"/>
                  </a:camera>
                  <a:lightRig rig="threePt" dir="t"/>
                </a:scene3d>
              </p:grpSpPr>
              <p:cxnSp>
                <p:nvCxnSpPr>
                  <p:cNvPr id="90" name="直線接點 89"/>
                  <p:cNvCxnSpPr/>
                  <p:nvPr/>
                </p:nvCxnSpPr>
                <p:spPr>
                  <a:xfrm>
                    <a:off x="0" y="90055"/>
                    <a:ext cx="179705" cy="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1" name="直線接點 90"/>
                  <p:cNvCxnSpPr/>
                  <p:nvPr/>
                </p:nvCxnSpPr>
                <p:spPr>
                  <a:xfrm>
                    <a:off x="90055" y="0"/>
                    <a:ext cx="0" cy="179705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</p:cxnSp>
            </p:grpSp>
          </p:grpSp>
        </p:grpSp>
      </p:grpSp>
      <p:sp>
        <p:nvSpPr>
          <p:cNvPr id="52235" name="文字方塊 136"/>
          <p:cNvSpPr txBox="1">
            <a:spLocks noChangeArrowheads="1"/>
          </p:cNvSpPr>
          <p:nvPr/>
        </p:nvSpPr>
        <p:spPr bwMode="auto">
          <a:xfrm>
            <a:off x="-250825" y="2144713"/>
            <a:ext cx="23590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6858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6858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6858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6858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900">
                <a:solidFill>
                  <a:srgbClr val="000000"/>
                </a:solidFill>
                <a:latin typeface="微軟正黑體" panose="020B0604030504040204" pitchFamily="34" charset="-120"/>
              </a:rPr>
              <a:t>Degenerate boundary</a:t>
            </a:r>
            <a:endParaRPr lang="zh-TW" altLang="en-US" sz="900">
              <a:solidFill>
                <a:srgbClr val="000000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38" name="橢圓 137"/>
          <p:cNvSpPr/>
          <p:nvPr/>
        </p:nvSpPr>
        <p:spPr>
          <a:xfrm>
            <a:off x="868363" y="3433763"/>
            <a:ext cx="233362" cy="23336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grpSp>
        <p:nvGrpSpPr>
          <p:cNvPr id="52237" name="群組 138"/>
          <p:cNvGrpSpPr>
            <a:grpSpLocks/>
          </p:cNvGrpSpPr>
          <p:nvPr/>
        </p:nvGrpSpPr>
        <p:grpSpPr bwMode="auto">
          <a:xfrm>
            <a:off x="604838" y="3814763"/>
            <a:ext cx="1241425" cy="1655762"/>
            <a:chOff x="6537480" y="3463684"/>
            <a:chExt cx="1655711" cy="2206918"/>
          </a:xfrm>
        </p:grpSpPr>
        <p:sp>
          <p:nvSpPr>
            <p:cNvPr id="52297" name="矩形 139"/>
            <p:cNvSpPr>
              <a:spLocks noChangeArrowheads="1"/>
            </p:cNvSpPr>
            <p:nvPr/>
          </p:nvSpPr>
          <p:spPr bwMode="auto">
            <a:xfrm>
              <a:off x="6719101" y="4624162"/>
              <a:ext cx="1422947" cy="1046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J.T. Chen,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J.H. Kao,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S.K. Kao,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C.H. Shao,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FF0000"/>
                  </a:solidFill>
                  <a:latin typeface="Times New Roman" panose="02020603050405020304" pitchFamily="18" charset="0"/>
                </a:rPr>
                <a:t>W.C. Tai</a:t>
              </a:r>
            </a:p>
          </p:txBody>
        </p:sp>
        <p:sp>
          <p:nvSpPr>
            <p:cNvPr id="141" name="手繪多邊形 140"/>
            <p:cNvSpPr/>
            <p:nvPr/>
          </p:nvSpPr>
          <p:spPr>
            <a:xfrm>
              <a:off x="6537480" y="4460288"/>
              <a:ext cx="1655711" cy="351245"/>
            </a:xfrm>
            <a:custGeom>
              <a:avLst/>
              <a:gdLst>
                <a:gd name="connsiteX0" fmla="*/ 0 w 5130808"/>
                <a:gd name="connsiteY0" fmla="*/ 0 h 990784"/>
                <a:gd name="connsiteX1" fmla="*/ 5130808 w 5130808"/>
                <a:gd name="connsiteY1" fmla="*/ 0 h 990784"/>
                <a:gd name="connsiteX2" fmla="*/ 5130808 w 5130808"/>
                <a:gd name="connsiteY2" fmla="*/ 990784 h 990784"/>
                <a:gd name="connsiteX3" fmla="*/ 0 w 5130808"/>
                <a:gd name="connsiteY3" fmla="*/ 990784 h 990784"/>
                <a:gd name="connsiteX4" fmla="*/ 0 w 5130808"/>
                <a:gd name="connsiteY4" fmla="*/ 0 h 99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0808" h="990784">
                  <a:moveTo>
                    <a:pt x="0" y="0"/>
                  </a:moveTo>
                  <a:lnTo>
                    <a:pt x="5130808" y="0"/>
                  </a:lnTo>
                  <a:lnTo>
                    <a:pt x="5130808" y="990784"/>
                  </a:lnTo>
                  <a:lnTo>
                    <a:pt x="0" y="99078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lIns="113863" tIns="0" rIns="0" bIns="0" spcCol="1270"/>
            <a:lstStyle/>
            <a:p>
              <a:pPr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1050" kern="0" dirty="0">
                  <a:solidFill>
                    <a:srgbClr val="250BE5"/>
                  </a:solidFill>
                  <a:latin typeface="Calibri"/>
                </a:rPr>
                <a:t>EABE, 2021</a:t>
              </a:r>
              <a:endParaRPr lang="zh-TW" altLang="en-US" sz="1050" kern="0" dirty="0">
                <a:solidFill>
                  <a:srgbClr val="250BE5"/>
                </a:solidFill>
                <a:latin typeface="Calibri"/>
              </a:endParaRPr>
            </a:p>
          </p:txBody>
        </p:sp>
        <p:pic>
          <p:nvPicPr>
            <p:cNvPr id="52299" name="圖片 1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6638" y="3463684"/>
              <a:ext cx="650717" cy="867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2238" name="圖片 1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2973388"/>
            <a:ext cx="5651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39" name="群組 12"/>
          <p:cNvGrpSpPr>
            <a:grpSpLocks/>
          </p:cNvGrpSpPr>
          <p:nvPr/>
        </p:nvGrpSpPr>
        <p:grpSpPr bwMode="auto">
          <a:xfrm>
            <a:off x="2225675" y="1776413"/>
            <a:ext cx="1641475" cy="3489325"/>
            <a:chOff x="1727982" y="1390571"/>
            <a:chExt cx="2188166" cy="4652928"/>
          </a:xfrm>
        </p:grpSpPr>
        <p:sp>
          <p:nvSpPr>
            <p:cNvPr id="12" name="橢圓 11"/>
            <p:cNvSpPr/>
            <p:nvPr/>
          </p:nvSpPr>
          <p:spPr>
            <a:xfrm>
              <a:off x="2525796" y="3069265"/>
              <a:ext cx="406313" cy="4064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145" name="矩形 144"/>
            <p:cNvSpPr/>
            <p:nvPr/>
          </p:nvSpPr>
          <p:spPr>
            <a:xfrm>
              <a:off x="2324755" y="5059144"/>
              <a:ext cx="1591393" cy="98435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050" dirty="0">
                  <a:solidFill>
                    <a:srgbClr val="000000"/>
                  </a:solidFill>
                </a:rPr>
                <a:t>J.T. Chen</a:t>
              </a:r>
            </a:p>
            <a:p>
              <a:pPr>
                <a:defRPr/>
              </a:pPr>
              <a:r>
                <a:rPr lang="en-US" altLang="zh-TW" sz="1050" dirty="0">
                  <a:solidFill>
                    <a:srgbClr val="000000"/>
                  </a:solidFill>
                </a:rPr>
                <a:t>J.W. Lee</a:t>
              </a:r>
            </a:p>
            <a:p>
              <a:pPr>
                <a:defRPr/>
              </a:pPr>
              <a:r>
                <a:rPr lang="en-US" altLang="zh-TW" sz="1050" dirty="0">
                  <a:solidFill>
                    <a:srgbClr val="000000"/>
                  </a:solidFill>
                </a:rPr>
                <a:t>S.K. Kao</a:t>
              </a:r>
            </a:p>
            <a:p>
              <a:pPr>
                <a:defRPr/>
              </a:pPr>
              <a:r>
                <a:rPr lang="en-US" altLang="zh-TW" sz="1050" dirty="0">
                  <a:solidFill>
                    <a:srgbClr val="FF0000"/>
                  </a:solidFill>
                </a:rPr>
                <a:t>W.C. Tai</a:t>
              </a:r>
            </a:p>
          </p:txBody>
        </p:sp>
        <p:sp>
          <p:nvSpPr>
            <p:cNvPr id="146" name="手繪多邊形 145"/>
            <p:cNvSpPr/>
            <p:nvPr/>
          </p:nvSpPr>
          <p:spPr>
            <a:xfrm>
              <a:off x="2104668" y="4781832"/>
              <a:ext cx="1654880" cy="351404"/>
            </a:xfrm>
            <a:custGeom>
              <a:avLst/>
              <a:gdLst>
                <a:gd name="connsiteX0" fmla="*/ 0 w 5130808"/>
                <a:gd name="connsiteY0" fmla="*/ 0 h 990784"/>
                <a:gd name="connsiteX1" fmla="*/ 5130808 w 5130808"/>
                <a:gd name="connsiteY1" fmla="*/ 0 h 990784"/>
                <a:gd name="connsiteX2" fmla="*/ 5130808 w 5130808"/>
                <a:gd name="connsiteY2" fmla="*/ 990784 h 990784"/>
                <a:gd name="connsiteX3" fmla="*/ 0 w 5130808"/>
                <a:gd name="connsiteY3" fmla="*/ 990784 h 990784"/>
                <a:gd name="connsiteX4" fmla="*/ 0 w 5130808"/>
                <a:gd name="connsiteY4" fmla="*/ 0 h 99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0808" h="990784">
                  <a:moveTo>
                    <a:pt x="0" y="0"/>
                  </a:moveTo>
                  <a:lnTo>
                    <a:pt x="5130808" y="0"/>
                  </a:lnTo>
                  <a:lnTo>
                    <a:pt x="5130808" y="990784"/>
                  </a:lnTo>
                  <a:lnTo>
                    <a:pt x="0" y="99078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lIns="113863" tIns="0" rIns="0" bIns="0" spcCol="1270"/>
            <a:lstStyle/>
            <a:p>
              <a:pPr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1050" kern="0" dirty="0">
                  <a:solidFill>
                    <a:srgbClr val="250BE5"/>
                  </a:solidFill>
                  <a:latin typeface="Calibri"/>
                </a:rPr>
                <a:t>ZAMM, 2022</a:t>
              </a:r>
              <a:endParaRPr lang="zh-TW" altLang="en-US" sz="1050" kern="0" dirty="0">
                <a:solidFill>
                  <a:srgbClr val="250BE5"/>
                </a:solidFill>
                <a:latin typeface="Calibri"/>
              </a:endParaRPr>
            </a:p>
          </p:txBody>
        </p:sp>
        <p:pic>
          <p:nvPicPr>
            <p:cNvPr id="52293" name="Picture 4" descr="https://onlinelibrary.wiley.com/cms/asset/18baccf9-f640-4420-b2e5-7c7f08d6aa52/zamm.v102.3.cover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1698" y="3631828"/>
              <a:ext cx="820675" cy="1079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94" name="圖片 15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3006" y="1734795"/>
              <a:ext cx="842262" cy="563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95" name="圖片 15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7243" y="2467090"/>
              <a:ext cx="796535" cy="519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96" name="文字方塊 156"/>
            <p:cNvSpPr txBox="1">
              <a:spLocks noChangeArrowheads="1"/>
            </p:cNvSpPr>
            <p:nvPr/>
          </p:nvSpPr>
          <p:spPr bwMode="auto">
            <a:xfrm>
              <a:off x="1727982" y="1390571"/>
              <a:ext cx="1995055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defTabSz="6858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defTabSz="6858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defTabSz="6858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defTabSz="6858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000000"/>
                  </a:solidFill>
                  <a:latin typeface="微軟正黑體" panose="020B0604030504040204" pitchFamily="34" charset="-120"/>
                </a:rPr>
                <a:t>Elliptical ABF</a:t>
              </a:r>
              <a:endParaRPr lang="zh-TW" altLang="en-US" sz="900">
                <a:solidFill>
                  <a:srgbClr val="000000"/>
                </a:solidFill>
                <a:latin typeface="微軟正黑體" panose="020B0604030504040204" pitchFamily="34" charset="-120"/>
              </a:endParaRPr>
            </a:p>
          </p:txBody>
        </p:sp>
      </p:grpSp>
      <p:grpSp>
        <p:nvGrpSpPr>
          <p:cNvPr id="52240" name="群組 178"/>
          <p:cNvGrpSpPr>
            <a:grpSpLocks/>
          </p:cNvGrpSpPr>
          <p:nvPr/>
        </p:nvGrpSpPr>
        <p:grpSpPr bwMode="auto">
          <a:xfrm>
            <a:off x="1252538" y="1998663"/>
            <a:ext cx="1497012" cy="3673475"/>
            <a:chOff x="5123376" y="613375"/>
            <a:chExt cx="1996210" cy="4897733"/>
          </a:xfrm>
        </p:grpSpPr>
        <p:sp>
          <p:nvSpPr>
            <p:cNvPr id="144" name="橢圓 143"/>
            <p:cNvSpPr/>
            <p:nvPr/>
          </p:nvSpPr>
          <p:spPr>
            <a:xfrm>
              <a:off x="5815593" y="2207148"/>
              <a:ext cx="406439" cy="40638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grpSp>
          <p:nvGrpSpPr>
            <p:cNvPr id="52283" name="群組 149"/>
            <p:cNvGrpSpPr>
              <a:grpSpLocks/>
            </p:cNvGrpSpPr>
            <p:nvPr/>
          </p:nvGrpSpPr>
          <p:grpSpPr bwMode="auto">
            <a:xfrm>
              <a:off x="5463875" y="2754634"/>
              <a:ext cx="1655711" cy="2756474"/>
              <a:chOff x="6620023" y="2971551"/>
              <a:chExt cx="1655711" cy="2756474"/>
            </a:xfrm>
          </p:grpSpPr>
          <p:sp>
            <p:nvSpPr>
              <p:cNvPr id="52287" name="矩形 150"/>
              <p:cNvSpPr>
                <a:spLocks noChangeArrowheads="1"/>
              </p:cNvSpPr>
              <p:nvPr/>
            </p:nvSpPr>
            <p:spPr bwMode="auto">
              <a:xfrm>
                <a:off x="6684220" y="4496919"/>
                <a:ext cx="1422947" cy="1231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65000"/>
                  <a:buFont typeface="Wingdings" panose="05000000000000000000" pitchFamily="2" charset="2"/>
                  <a:buChar char="u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«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•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100000"/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100000"/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100000"/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100000"/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100000"/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J.T. Chen,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S.K. Kao,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TW" sz="9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W.C. Tai,</a:t>
                </a:r>
                <a:endParaRPr lang="en-US" altLang="zh-TW" sz="9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Y.T. Lee,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J.W. Lee,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Y.T. Chou</a:t>
                </a:r>
              </a:p>
            </p:txBody>
          </p:sp>
          <p:sp>
            <p:nvSpPr>
              <p:cNvPr id="152" name="手繪多邊形 151"/>
              <p:cNvSpPr/>
              <p:nvPr/>
            </p:nvSpPr>
            <p:spPr>
              <a:xfrm>
                <a:off x="6620340" y="4261244"/>
                <a:ext cx="1655394" cy="351350"/>
              </a:xfrm>
              <a:custGeom>
                <a:avLst/>
                <a:gdLst>
                  <a:gd name="connsiteX0" fmla="*/ 0 w 5130808"/>
                  <a:gd name="connsiteY0" fmla="*/ 0 h 990784"/>
                  <a:gd name="connsiteX1" fmla="*/ 5130808 w 5130808"/>
                  <a:gd name="connsiteY1" fmla="*/ 0 h 990784"/>
                  <a:gd name="connsiteX2" fmla="*/ 5130808 w 5130808"/>
                  <a:gd name="connsiteY2" fmla="*/ 990784 h 990784"/>
                  <a:gd name="connsiteX3" fmla="*/ 0 w 5130808"/>
                  <a:gd name="connsiteY3" fmla="*/ 990784 h 990784"/>
                  <a:gd name="connsiteX4" fmla="*/ 0 w 5130808"/>
                  <a:gd name="connsiteY4" fmla="*/ 0 h 99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0808" h="990784">
                    <a:moveTo>
                      <a:pt x="0" y="0"/>
                    </a:moveTo>
                    <a:lnTo>
                      <a:pt x="5130808" y="0"/>
                    </a:lnTo>
                    <a:lnTo>
                      <a:pt x="5130808" y="990784"/>
                    </a:lnTo>
                    <a:lnTo>
                      <a:pt x="0" y="9907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</p:spPr>
            <p:txBody>
              <a:bodyPr lIns="113863" tIns="0" rIns="0" bIns="0" spcCol="1270"/>
              <a:lstStyle/>
              <a:p>
                <a:pPr defTabSz="80010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TW" sz="1050" kern="0" dirty="0">
                    <a:solidFill>
                      <a:srgbClr val="250BE5"/>
                    </a:solidFill>
                    <a:latin typeface="Calibri"/>
                  </a:rPr>
                  <a:t>MAMS, 2022</a:t>
                </a:r>
                <a:endParaRPr lang="zh-TW" altLang="en-US" sz="1050" kern="0" dirty="0">
                  <a:solidFill>
                    <a:srgbClr val="250BE5"/>
                  </a:solidFill>
                  <a:latin typeface="Calibri"/>
                </a:endParaRPr>
              </a:p>
            </p:txBody>
          </p:sp>
          <p:pic>
            <p:nvPicPr>
              <p:cNvPr id="52289" name="Picture 2" descr="119460_spmms_26_8_72ppiRGB_150pixw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36429" y="2971551"/>
                <a:ext cx="936618" cy="1249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8" name="文字方塊 157"/>
            <p:cNvSpPr txBox="1"/>
            <p:nvPr/>
          </p:nvSpPr>
          <p:spPr>
            <a:xfrm>
              <a:off x="5123376" y="613375"/>
              <a:ext cx="1994094" cy="3386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85800">
                <a:defRPr/>
              </a:pPr>
              <a:r>
                <a:rPr lang="en-US" altLang="zh-TW" sz="1050" dirty="0">
                  <a:solidFill>
                    <a:srgbClr val="000000"/>
                  </a:solidFill>
                  <a:latin typeface="微軟正黑體" panose="020B0604030504040204" pitchFamily="34" charset="-120"/>
                </a:rPr>
                <a:t>Bipolar ABF</a:t>
              </a:r>
              <a:endParaRPr lang="zh-TW" altLang="en-US" sz="1050" dirty="0">
                <a:solidFill>
                  <a:srgbClr val="000000"/>
                </a:solidFill>
                <a:latin typeface="微軟正黑體" panose="020B0604030504040204" pitchFamily="34" charset="-120"/>
              </a:endParaRPr>
            </a:p>
          </p:txBody>
        </p:sp>
        <p:pic>
          <p:nvPicPr>
            <p:cNvPr id="52285" name="圖片 15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088" y="1582786"/>
              <a:ext cx="889265" cy="632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86" name="圖片 15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1451" y="866821"/>
              <a:ext cx="964457" cy="647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41" name="群組 179"/>
          <p:cNvGrpSpPr>
            <a:grpSpLocks/>
          </p:cNvGrpSpPr>
          <p:nvPr/>
        </p:nvGrpSpPr>
        <p:grpSpPr bwMode="auto">
          <a:xfrm>
            <a:off x="6962775" y="1411288"/>
            <a:ext cx="1652588" cy="3365500"/>
            <a:chOff x="6911125" y="395216"/>
            <a:chExt cx="2203594" cy="4486726"/>
          </a:xfrm>
        </p:grpSpPr>
        <p:sp>
          <p:nvSpPr>
            <p:cNvPr id="147" name="橢圓 146"/>
            <p:cNvSpPr/>
            <p:nvPr/>
          </p:nvSpPr>
          <p:spPr>
            <a:xfrm>
              <a:off x="7662591" y="2107367"/>
              <a:ext cx="406426" cy="404229"/>
            </a:xfrm>
            <a:prstGeom prst="ellipse">
              <a:avLst/>
            </a:prstGeom>
            <a:solidFill>
              <a:srgbClr val="0096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148" name="矩形 147"/>
            <p:cNvSpPr/>
            <p:nvPr/>
          </p:nvSpPr>
          <p:spPr>
            <a:xfrm>
              <a:off x="7522882" y="3912640"/>
              <a:ext cx="1591837" cy="96930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825" dirty="0">
                  <a:solidFill>
                    <a:srgbClr val="000000"/>
                  </a:solidFill>
                </a:rPr>
                <a:t>J.T. Chen</a:t>
              </a:r>
            </a:p>
            <a:p>
              <a:pPr>
                <a:defRPr/>
              </a:pPr>
              <a:r>
                <a:rPr lang="en-US" altLang="zh-TW" sz="825" dirty="0">
                  <a:solidFill>
                    <a:srgbClr val="000000"/>
                  </a:solidFill>
                </a:rPr>
                <a:t>Y.T. Lee</a:t>
              </a:r>
            </a:p>
            <a:p>
              <a:pPr>
                <a:defRPr/>
              </a:pPr>
              <a:r>
                <a:rPr lang="en-US" altLang="zh-TW" sz="825" dirty="0">
                  <a:solidFill>
                    <a:srgbClr val="000000"/>
                  </a:solidFill>
                </a:rPr>
                <a:t>S.K. Kao</a:t>
              </a:r>
            </a:p>
            <a:p>
              <a:pPr>
                <a:defRPr/>
              </a:pPr>
              <a:r>
                <a:rPr lang="en-US" altLang="zh-TW" sz="825" dirty="0">
                  <a:solidFill>
                    <a:srgbClr val="FF0000"/>
                  </a:solidFill>
                </a:rPr>
                <a:t>W.C. Tai</a:t>
              </a:r>
            </a:p>
            <a:p>
              <a:pPr>
                <a:defRPr/>
              </a:pPr>
              <a:r>
                <a:rPr lang="en-US" altLang="zh-TW" sz="82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Revised</a:t>
              </a:r>
            </a:p>
          </p:txBody>
        </p:sp>
        <p:sp>
          <p:nvSpPr>
            <p:cNvPr id="149" name="手繪多邊形 148"/>
            <p:cNvSpPr/>
            <p:nvPr/>
          </p:nvSpPr>
          <p:spPr>
            <a:xfrm>
              <a:off x="7385289" y="3713700"/>
              <a:ext cx="1657458" cy="349202"/>
            </a:xfrm>
            <a:custGeom>
              <a:avLst/>
              <a:gdLst>
                <a:gd name="connsiteX0" fmla="*/ 0 w 5130808"/>
                <a:gd name="connsiteY0" fmla="*/ 0 h 990784"/>
                <a:gd name="connsiteX1" fmla="*/ 5130808 w 5130808"/>
                <a:gd name="connsiteY1" fmla="*/ 0 h 990784"/>
                <a:gd name="connsiteX2" fmla="*/ 5130808 w 5130808"/>
                <a:gd name="connsiteY2" fmla="*/ 990784 h 990784"/>
                <a:gd name="connsiteX3" fmla="*/ 0 w 5130808"/>
                <a:gd name="connsiteY3" fmla="*/ 990784 h 990784"/>
                <a:gd name="connsiteX4" fmla="*/ 0 w 5130808"/>
                <a:gd name="connsiteY4" fmla="*/ 0 h 99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0808" h="990784">
                  <a:moveTo>
                    <a:pt x="0" y="0"/>
                  </a:moveTo>
                  <a:lnTo>
                    <a:pt x="5130808" y="0"/>
                  </a:lnTo>
                  <a:lnTo>
                    <a:pt x="5130808" y="990784"/>
                  </a:lnTo>
                  <a:lnTo>
                    <a:pt x="0" y="99078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lIns="113863" tIns="0" rIns="0" bIns="0" spcCol="1270"/>
            <a:lstStyle/>
            <a:p>
              <a:pPr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1050" kern="0" dirty="0">
                  <a:solidFill>
                    <a:srgbClr val="250BE5"/>
                  </a:solidFill>
                  <a:latin typeface="Calibri"/>
                </a:rPr>
                <a:t>CAM, 2023</a:t>
              </a:r>
              <a:endParaRPr lang="zh-TW" altLang="en-US" sz="1050" kern="0" dirty="0">
                <a:solidFill>
                  <a:srgbClr val="250BE5"/>
                </a:solidFill>
                <a:latin typeface="Calibri"/>
              </a:endParaRPr>
            </a:p>
          </p:txBody>
        </p:sp>
        <p:sp>
          <p:nvSpPr>
            <p:cNvPr id="52278" name="文字方塊 160"/>
            <p:cNvSpPr txBox="1">
              <a:spLocks noChangeArrowheads="1"/>
            </p:cNvSpPr>
            <p:nvPr/>
          </p:nvSpPr>
          <p:spPr bwMode="auto">
            <a:xfrm>
              <a:off x="6911125" y="395216"/>
              <a:ext cx="1930487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defTabSz="6858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defTabSz="6858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defTabSz="6858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defTabSz="6858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000000"/>
                  </a:solidFill>
                  <a:latin typeface="微軟正黑體" panose="020B0604030504040204" pitchFamily="34" charset="-120"/>
                </a:rPr>
                <a:t>Unequal holes bipolar</a:t>
              </a:r>
              <a:endParaRPr lang="zh-TW" altLang="en-US" sz="900">
                <a:solidFill>
                  <a:srgbClr val="000000"/>
                </a:solidFill>
                <a:latin typeface="微軟正黑體" panose="020B0604030504040204" pitchFamily="34" charset="-120"/>
              </a:endParaRPr>
            </a:p>
          </p:txBody>
        </p:sp>
        <p:pic>
          <p:nvPicPr>
            <p:cNvPr id="52279" name="圖片 16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985" y="645271"/>
              <a:ext cx="760593" cy="66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80" name="圖片 16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2444" y="1377122"/>
              <a:ext cx="755031" cy="662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81" name="圖片 16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9848" y="2610439"/>
              <a:ext cx="693042" cy="1047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42" name="群組 180"/>
          <p:cNvGrpSpPr>
            <a:grpSpLocks/>
          </p:cNvGrpSpPr>
          <p:nvPr/>
        </p:nvGrpSpPr>
        <p:grpSpPr bwMode="auto">
          <a:xfrm>
            <a:off x="3292475" y="1652588"/>
            <a:ext cx="1797050" cy="3067050"/>
            <a:chOff x="9566757" y="330912"/>
            <a:chExt cx="2397373" cy="4087791"/>
          </a:xfrm>
        </p:grpSpPr>
        <p:sp>
          <p:nvSpPr>
            <p:cNvPr id="170" name="手繪多邊形 169"/>
            <p:cNvSpPr/>
            <p:nvPr/>
          </p:nvSpPr>
          <p:spPr>
            <a:xfrm>
              <a:off x="10189396" y="3381944"/>
              <a:ext cx="1656136" cy="351228"/>
            </a:xfrm>
            <a:custGeom>
              <a:avLst/>
              <a:gdLst>
                <a:gd name="connsiteX0" fmla="*/ 0 w 5130808"/>
                <a:gd name="connsiteY0" fmla="*/ 0 h 990784"/>
                <a:gd name="connsiteX1" fmla="*/ 5130808 w 5130808"/>
                <a:gd name="connsiteY1" fmla="*/ 0 h 990784"/>
                <a:gd name="connsiteX2" fmla="*/ 5130808 w 5130808"/>
                <a:gd name="connsiteY2" fmla="*/ 990784 h 990784"/>
                <a:gd name="connsiteX3" fmla="*/ 0 w 5130808"/>
                <a:gd name="connsiteY3" fmla="*/ 990784 h 990784"/>
                <a:gd name="connsiteX4" fmla="*/ 0 w 5130808"/>
                <a:gd name="connsiteY4" fmla="*/ 0 h 99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0808" h="990784">
                  <a:moveTo>
                    <a:pt x="0" y="0"/>
                  </a:moveTo>
                  <a:lnTo>
                    <a:pt x="5130808" y="0"/>
                  </a:lnTo>
                  <a:lnTo>
                    <a:pt x="5130808" y="990784"/>
                  </a:lnTo>
                  <a:lnTo>
                    <a:pt x="0" y="99078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lIns="113863" tIns="0" rIns="0" bIns="0" spcCol="1270"/>
            <a:lstStyle/>
            <a:p>
              <a:pPr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1050" kern="0" dirty="0">
                  <a:solidFill>
                    <a:srgbClr val="250BE5"/>
                  </a:solidFill>
                  <a:latin typeface="Calibri"/>
                </a:rPr>
                <a:t>MRC, 2023</a:t>
              </a:r>
              <a:endParaRPr lang="zh-TW" altLang="en-US" sz="1050" kern="0" dirty="0">
                <a:solidFill>
                  <a:srgbClr val="250BE5"/>
                </a:solidFill>
                <a:latin typeface="Calibri"/>
              </a:endParaRPr>
            </a:p>
          </p:txBody>
        </p:sp>
        <p:sp>
          <p:nvSpPr>
            <p:cNvPr id="52270" name="矩形 170"/>
            <p:cNvSpPr>
              <a:spLocks noChangeArrowheads="1"/>
            </p:cNvSpPr>
            <p:nvPr/>
          </p:nvSpPr>
          <p:spPr bwMode="auto">
            <a:xfrm>
              <a:off x="10372616" y="3556928"/>
              <a:ext cx="1591514" cy="86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J.T. Chen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Y.T. Lee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FF0000"/>
                  </a:solidFill>
                  <a:latin typeface="Times New Roman" panose="02020603050405020304" pitchFamily="18" charset="0"/>
                </a:rPr>
                <a:t>W.C. Tai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M.N. Tsao</a:t>
              </a:r>
            </a:p>
          </p:txBody>
        </p:sp>
        <p:pic>
          <p:nvPicPr>
            <p:cNvPr id="52271" name="圖片 17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1149" y="2557752"/>
              <a:ext cx="582072" cy="776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3" name="橢圓 172"/>
            <p:cNvSpPr/>
            <p:nvPr/>
          </p:nvSpPr>
          <p:spPr>
            <a:xfrm>
              <a:off x="10403297" y="1970683"/>
              <a:ext cx="484980" cy="46971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pic>
          <p:nvPicPr>
            <p:cNvPr id="52273" name="圖片 17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8139" y="943237"/>
              <a:ext cx="1015535" cy="830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" name="文字方塊 174"/>
            <p:cNvSpPr txBox="1"/>
            <p:nvPr/>
          </p:nvSpPr>
          <p:spPr>
            <a:xfrm>
              <a:off x="9566757" y="330912"/>
              <a:ext cx="2113585" cy="5543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85800">
                <a:defRPr/>
              </a:pPr>
              <a:r>
                <a:rPr lang="en-US" altLang="zh-TW" sz="1050" dirty="0">
                  <a:solidFill>
                    <a:srgbClr val="000000"/>
                  </a:solidFill>
                  <a:latin typeface="微軟正黑體" panose="020B0604030504040204" pitchFamily="34" charset="-120"/>
                </a:rPr>
                <a:t>Eccentric Green’s function</a:t>
              </a:r>
              <a:endParaRPr lang="zh-TW" altLang="en-US" sz="1050" dirty="0">
                <a:solidFill>
                  <a:srgbClr val="000000"/>
                </a:solidFill>
                <a:latin typeface="微軟正黑體" panose="020B0604030504040204" pitchFamily="34" charset="-120"/>
              </a:endParaRPr>
            </a:p>
          </p:txBody>
        </p:sp>
      </p:grpSp>
      <p:grpSp>
        <p:nvGrpSpPr>
          <p:cNvPr id="52243" name="群組 2"/>
          <p:cNvGrpSpPr>
            <a:grpSpLocks/>
          </p:cNvGrpSpPr>
          <p:nvPr/>
        </p:nvGrpSpPr>
        <p:grpSpPr bwMode="auto">
          <a:xfrm>
            <a:off x="4432300" y="1893888"/>
            <a:ext cx="1565275" cy="3135312"/>
            <a:chOff x="7597770" y="1309279"/>
            <a:chExt cx="2087681" cy="4180773"/>
          </a:xfrm>
        </p:grpSpPr>
        <p:sp>
          <p:nvSpPr>
            <p:cNvPr id="10" name="橢圓 9"/>
            <p:cNvSpPr/>
            <p:nvPr/>
          </p:nvSpPr>
          <p:spPr>
            <a:xfrm>
              <a:off x="8288017" y="2486246"/>
              <a:ext cx="484868" cy="46994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pic>
          <p:nvPicPr>
            <p:cNvPr id="52264" name="Picture 2" descr="circle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8729" y="1715187"/>
              <a:ext cx="848195" cy="63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6" name="文字方塊 165"/>
            <p:cNvSpPr txBox="1"/>
            <p:nvPr/>
          </p:nvSpPr>
          <p:spPr>
            <a:xfrm>
              <a:off x="7597770" y="1309279"/>
              <a:ext cx="1897122" cy="33869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85800">
                <a:defRPr/>
              </a:pPr>
              <a:r>
                <a:rPr lang="en-US" altLang="zh-TW" sz="1050" dirty="0">
                  <a:solidFill>
                    <a:srgbClr val="000000"/>
                  </a:solidFill>
                  <a:latin typeface="微軟正黑體" panose="020B0604030504040204" pitchFamily="34" charset="-120"/>
                </a:rPr>
                <a:t>Degenerate scale</a:t>
              </a:r>
              <a:endParaRPr lang="zh-TW" altLang="en-US" sz="1050" dirty="0">
                <a:solidFill>
                  <a:srgbClr val="000000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52266" name="矩形 167"/>
            <p:cNvSpPr>
              <a:spLocks noChangeArrowheads="1"/>
            </p:cNvSpPr>
            <p:nvPr/>
          </p:nvSpPr>
          <p:spPr bwMode="auto">
            <a:xfrm>
              <a:off x="8222513" y="4258945"/>
              <a:ext cx="824876" cy="1231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J.T. Chen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S.K. Kao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Y.T. Chou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FF0000"/>
                  </a:solidFill>
                  <a:latin typeface="Times New Roman" panose="02020603050405020304" pitchFamily="18" charset="0"/>
                </a:rPr>
                <a:t>W.C. Tai</a:t>
              </a:r>
            </a:p>
          </p:txBody>
        </p:sp>
        <p:sp>
          <p:nvSpPr>
            <p:cNvPr id="169" name="手繪多邊形 168"/>
            <p:cNvSpPr/>
            <p:nvPr/>
          </p:nvSpPr>
          <p:spPr>
            <a:xfrm>
              <a:off x="8029704" y="4118335"/>
              <a:ext cx="1655747" cy="351397"/>
            </a:xfrm>
            <a:custGeom>
              <a:avLst/>
              <a:gdLst>
                <a:gd name="connsiteX0" fmla="*/ 0 w 5130808"/>
                <a:gd name="connsiteY0" fmla="*/ 0 h 990784"/>
                <a:gd name="connsiteX1" fmla="*/ 5130808 w 5130808"/>
                <a:gd name="connsiteY1" fmla="*/ 0 h 990784"/>
                <a:gd name="connsiteX2" fmla="*/ 5130808 w 5130808"/>
                <a:gd name="connsiteY2" fmla="*/ 990784 h 990784"/>
                <a:gd name="connsiteX3" fmla="*/ 0 w 5130808"/>
                <a:gd name="connsiteY3" fmla="*/ 990784 h 990784"/>
                <a:gd name="connsiteX4" fmla="*/ 0 w 5130808"/>
                <a:gd name="connsiteY4" fmla="*/ 0 h 99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0808" h="990784">
                  <a:moveTo>
                    <a:pt x="0" y="0"/>
                  </a:moveTo>
                  <a:lnTo>
                    <a:pt x="5130808" y="0"/>
                  </a:lnTo>
                  <a:lnTo>
                    <a:pt x="5130808" y="990784"/>
                  </a:lnTo>
                  <a:lnTo>
                    <a:pt x="0" y="99078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lIns="113863" tIns="0" rIns="0" bIns="0" spcCol="1270"/>
            <a:lstStyle/>
            <a:p>
              <a:pPr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1050" kern="0" dirty="0">
                  <a:solidFill>
                    <a:srgbClr val="250BE5"/>
                  </a:solidFill>
                  <a:latin typeface="Calibri"/>
                </a:rPr>
                <a:t>MBE, 2023</a:t>
              </a:r>
              <a:endParaRPr lang="zh-TW" altLang="en-US" sz="1050" kern="0" dirty="0">
                <a:solidFill>
                  <a:srgbClr val="250BE5"/>
                </a:solidFill>
                <a:latin typeface="Calibri"/>
              </a:endParaRPr>
            </a:p>
          </p:txBody>
        </p:sp>
        <p:pic>
          <p:nvPicPr>
            <p:cNvPr id="52268" name="圖片 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0189" y="3025534"/>
              <a:ext cx="722181" cy="1009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2" name="橢圓 181"/>
          <p:cNvSpPr/>
          <p:nvPr/>
        </p:nvSpPr>
        <p:spPr>
          <a:xfrm>
            <a:off x="236538" y="3662363"/>
            <a:ext cx="233362" cy="23336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pic>
        <p:nvPicPr>
          <p:cNvPr id="52245" name="Picture 2" descr="Communications on Pure and Applied Analysi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952875"/>
            <a:ext cx="51276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" name="手繪多邊形 184"/>
          <p:cNvSpPr/>
          <p:nvPr/>
        </p:nvSpPr>
        <p:spPr>
          <a:xfrm>
            <a:off x="-47625" y="4786313"/>
            <a:ext cx="1241425" cy="263525"/>
          </a:xfrm>
          <a:custGeom>
            <a:avLst/>
            <a:gdLst>
              <a:gd name="connsiteX0" fmla="*/ 0 w 5130808"/>
              <a:gd name="connsiteY0" fmla="*/ 0 h 990784"/>
              <a:gd name="connsiteX1" fmla="*/ 5130808 w 5130808"/>
              <a:gd name="connsiteY1" fmla="*/ 0 h 990784"/>
              <a:gd name="connsiteX2" fmla="*/ 5130808 w 5130808"/>
              <a:gd name="connsiteY2" fmla="*/ 990784 h 990784"/>
              <a:gd name="connsiteX3" fmla="*/ 0 w 5130808"/>
              <a:gd name="connsiteY3" fmla="*/ 990784 h 990784"/>
              <a:gd name="connsiteX4" fmla="*/ 0 w 5130808"/>
              <a:gd name="connsiteY4" fmla="*/ 0 h 99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0808" h="990784">
                <a:moveTo>
                  <a:pt x="0" y="0"/>
                </a:moveTo>
                <a:lnTo>
                  <a:pt x="5130808" y="0"/>
                </a:lnTo>
                <a:lnTo>
                  <a:pt x="5130808" y="990784"/>
                </a:lnTo>
                <a:lnTo>
                  <a:pt x="0" y="9907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113863" tIns="0" rIns="0" bIns="0" spcCol="1270"/>
          <a:lstStyle/>
          <a:p>
            <a:pPr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050" kern="0" dirty="0">
                <a:solidFill>
                  <a:srgbClr val="250BE5"/>
                </a:solidFill>
                <a:latin typeface="Calibri"/>
              </a:rPr>
              <a:t>CPAA, 2021</a:t>
            </a:r>
            <a:endParaRPr lang="zh-TW" altLang="en-US" sz="1050" kern="0" dirty="0">
              <a:solidFill>
                <a:srgbClr val="250BE5"/>
              </a:solidFill>
              <a:latin typeface="Calibri"/>
            </a:endParaRPr>
          </a:p>
        </p:txBody>
      </p:sp>
      <p:sp>
        <p:nvSpPr>
          <p:cNvPr id="52247" name="矩形 185"/>
          <p:cNvSpPr>
            <a:spLocks noChangeArrowheads="1"/>
          </p:cNvSpPr>
          <p:nvPr/>
        </p:nvSpPr>
        <p:spPr bwMode="auto">
          <a:xfrm>
            <a:off x="106363" y="4930775"/>
            <a:ext cx="106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900">
                <a:solidFill>
                  <a:srgbClr val="000000"/>
                </a:solidFill>
                <a:latin typeface="Times New Roman" panose="02020603050405020304" pitchFamily="18" charset="0"/>
              </a:rPr>
              <a:t>J.T. Chen,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900">
                <a:solidFill>
                  <a:srgbClr val="000000"/>
                </a:solidFill>
                <a:latin typeface="Times New Roman" panose="02020603050405020304" pitchFamily="18" charset="0"/>
              </a:rPr>
              <a:t>J.H. Kao,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900">
                <a:solidFill>
                  <a:srgbClr val="000000"/>
                </a:solidFill>
                <a:latin typeface="Times New Roman" panose="02020603050405020304" pitchFamily="18" charset="0"/>
              </a:rPr>
              <a:t>S.K. Kao,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900">
                <a:solidFill>
                  <a:srgbClr val="FF0000"/>
                </a:solidFill>
                <a:latin typeface="Times New Roman" panose="02020603050405020304" pitchFamily="18" charset="0"/>
              </a:rPr>
              <a:t>W.C. Tai</a:t>
            </a:r>
          </a:p>
        </p:txBody>
      </p:sp>
      <p:grpSp>
        <p:nvGrpSpPr>
          <p:cNvPr id="52248" name="群組 11264"/>
          <p:cNvGrpSpPr>
            <a:grpSpLocks/>
          </p:cNvGrpSpPr>
          <p:nvPr/>
        </p:nvGrpSpPr>
        <p:grpSpPr bwMode="auto">
          <a:xfrm>
            <a:off x="5951538" y="1719263"/>
            <a:ext cx="1597025" cy="2867025"/>
            <a:chOff x="7330154" y="1163805"/>
            <a:chExt cx="2129737" cy="3822698"/>
          </a:xfrm>
        </p:grpSpPr>
        <p:sp>
          <p:nvSpPr>
            <p:cNvPr id="177" name="文字方塊 176"/>
            <p:cNvSpPr txBox="1"/>
            <p:nvPr/>
          </p:nvSpPr>
          <p:spPr>
            <a:xfrm>
              <a:off x="7330154" y="1163805"/>
              <a:ext cx="2129737" cy="7704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85800">
                <a:defRPr/>
              </a:pPr>
              <a:r>
                <a:rPr lang="en-US" altLang="zh-TW" sz="1050" dirty="0">
                  <a:solidFill>
                    <a:srgbClr val="000000"/>
                  </a:solidFill>
                  <a:latin typeface="微軟正黑體" panose="020B0604030504040204" pitchFamily="34" charset="-120"/>
                </a:rPr>
                <a:t>Infinite plane two holes Green’s function</a:t>
              </a:r>
            </a:p>
          </p:txBody>
        </p:sp>
        <p:pic>
          <p:nvPicPr>
            <p:cNvPr id="52258" name="圖片 17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4188" y="1733695"/>
              <a:ext cx="990684" cy="668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" name="橢圓 182"/>
            <p:cNvSpPr/>
            <p:nvPr/>
          </p:nvSpPr>
          <p:spPr>
            <a:xfrm>
              <a:off x="8049946" y="2482487"/>
              <a:ext cx="440343" cy="46778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pic>
          <p:nvPicPr>
            <p:cNvPr id="52260" name="圖片 1126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7549" y="3031905"/>
              <a:ext cx="761059" cy="1034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4" name="手繪多邊形 253"/>
            <p:cNvSpPr/>
            <p:nvPr/>
          </p:nvSpPr>
          <p:spPr>
            <a:xfrm>
              <a:off x="7770497" y="4133486"/>
              <a:ext cx="1655521" cy="351366"/>
            </a:xfrm>
            <a:custGeom>
              <a:avLst/>
              <a:gdLst>
                <a:gd name="connsiteX0" fmla="*/ 0 w 5130808"/>
                <a:gd name="connsiteY0" fmla="*/ 0 h 990784"/>
                <a:gd name="connsiteX1" fmla="*/ 5130808 w 5130808"/>
                <a:gd name="connsiteY1" fmla="*/ 0 h 990784"/>
                <a:gd name="connsiteX2" fmla="*/ 5130808 w 5130808"/>
                <a:gd name="connsiteY2" fmla="*/ 990784 h 990784"/>
                <a:gd name="connsiteX3" fmla="*/ 0 w 5130808"/>
                <a:gd name="connsiteY3" fmla="*/ 990784 h 990784"/>
                <a:gd name="connsiteX4" fmla="*/ 0 w 5130808"/>
                <a:gd name="connsiteY4" fmla="*/ 0 h 99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0808" h="990784">
                  <a:moveTo>
                    <a:pt x="0" y="0"/>
                  </a:moveTo>
                  <a:lnTo>
                    <a:pt x="5130808" y="0"/>
                  </a:lnTo>
                  <a:lnTo>
                    <a:pt x="5130808" y="990784"/>
                  </a:lnTo>
                  <a:lnTo>
                    <a:pt x="0" y="99078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lIns="113863" tIns="0" rIns="0" bIns="0" spcCol="1270"/>
            <a:lstStyle/>
            <a:p>
              <a:pPr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1050" kern="0" dirty="0">
                  <a:solidFill>
                    <a:srgbClr val="250BE5"/>
                  </a:solidFill>
                  <a:latin typeface="Calibri"/>
                </a:rPr>
                <a:t>AML, 2023</a:t>
              </a:r>
              <a:endParaRPr lang="zh-TW" altLang="en-US" sz="1050" kern="0" dirty="0">
                <a:solidFill>
                  <a:srgbClr val="250BE5"/>
                </a:solidFill>
                <a:latin typeface="Calibri"/>
              </a:endParaRPr>
            </a:p>
          </p:txBody>
        </p:sp>
        <p:sp>
          <p:nvSpPr>
            <p:cNvPr id="52262" name="矩形 254"/>
            <p:cNvSpPr>
              <a:spLocks noChangeArrowheads="1"/>
            </p:cNvSpPr>
            <p:nvPr/>
          </p:nvSpPr>
          <p:spPr bwMode="auto">
            <a:xfrm>
              <a:off x="7982585" y="4309395"/>
              <a:ext cx="959875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J.T. Chen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FF0000"/>
                  </a:solidFill>
                  <a:latin typeface="Times New Roman" panose="02020603050405020304" pitchFamily="18" charset="0"/>
                </a:rPr>
                <a:t>W.C. Tai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Y.T. Lee</a:t>
              </a:r>
            </a:p>
          </p:txBody>
        </p:sp>
      </p:grpSp>
      <p:pic>
        <p:nvPicPr>
          <p:cNvPr id="52249" name="Picture 2" descr="https://web.math.sinica.edu.tw/mathmedia/images/186_620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3189288"/>
            <a:ext cx="525463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" name="橢圓 257"/>
          <p:cNvSpPr/>
          <p:nvPr/>
        </p:nvSpPr>
        <p:spPr>
          <a:xfrm>
            <a:off x="5576888" y="2747963"/>
            <a:ext cx="330200" cy="35083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52251" name="矩形 258"/>
          <p:cNvSpPr>
            <a:spLocks noChangeArrowheads="1"/>
          </p:cNvSpPr>
          <p:nvPr/>
        </p:nvSpPr>
        <p:spPr bwMode="auto">
          <a:xfrm>
            <a:off x="5522913" y="4090988"/>
            <a:ext cx="61912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900">
                <a:solidFill>
                  <a:srgbClr val="000000"/>
                </a:solidFill>
                <a:latin typeface="Times New Roman" panose="02020603050405020304" pitchFamily="18" charset="0"/>
              </a:rPr>
              <a:t>J.T. Chen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900">
                <a:solidFill>
                  <a:srgbClr val="000000"/>
                </a:solidFill>
                <a:latin typeface="Times New Roman" panose="02020603050405020304" pitchFamily="18" charset="0"/>
              </a:rPr>
              <a:t>S.K. Kao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900">
                <a:solidFill>
                  <a:srgbClr val="FF0000"/>
                </a:solidFill>
                <a:latin typeface="Times New Roman" panose="02020603050405020304" pitchFamily="18" charset="0"/>
              </a:rPr>
              <a:t>W.C. Tai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900">
                <a:latin typeface="Times New Roman" panose="02020603050405020304" pitchFamily="18" charset="0"/>
              </a:rPr>
              <a:t>H.C. Kao</a:t>
            </a:r>
          </a:p>
        </p:txBody>
      </p:sp>
      <p:sp>
        <p:nvSpPr>
          <p:cNvPr id="260" name="手繪多邊形 259"/>
          <p:cNvSpPr/>
          <p:nvPr/>
        </p:nvSpPr>
        <p:spPr>
          <a:xfrm>
            <a:off x="5334000" y="3987800"/>
            <a:ext cx="938213" cy="261938"/>
          </a:xfrm>
          <a:custGeom>
            <a:avLst/>
            <a:gdLst>
              <a:gd name="connsiteX0" fmla="*/ 0 w 5130808"/>
              <a:gd name="connsiteY0" fmla="*/ 0 h 990784"/>
              <a:gd name="connsiteX1" fmla="*/ 5130808 w 5130808"/>
              <a:gd name="connsiteY1" fmla="*/ 0 h 990784"/>
              <a:gd name="connsiteX2" fmla="*/ 5130808 w 5130808"/>
              <a:gd name="connsiteY2" fmla="*/ 990784 h 990784"/>
              <a:gd name="connsiteX3" fmla="*/ 0 w 5130808"/>
              <a:gd name="connsiteY3" fmla="*/ 990784 h 990784"/>
              <a:gd name="connsiteX4" fmla="*/ 0 w 5130808"/>
              <a:gd name="connsiteY4" fmla="*/ 0 h 99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0808" h="990784">
                <a:moveTo>
                  <a:pt x="0" y="0"/>
                </a:moveTo>
                <a:lnTo>
                  <a:pt x="5130808" y="0"/>
                </a:lnTo>
                <a:lnTo>
                  <a:pt x="5130808" y="990784"/>
                </a:lnTo>
                <a:lnTo>
                  <a:pt x="0" y="9907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113863" tIns="0" rIns="0" bIns="0" spcCol="1270"/>
          <a:lstStyle/>
          <a:p>
            <a:pPr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900" kern="0" dirty="0">
                <a:solidFill>
                  <a:srgbClr val="250BE5"/>
                </a:solidFill>
                <a:latin typeface="Calibri"/>
              </a:rPr>
              <a:t>數學傳播</a:t>
            </a:r>
            <a:r>
              <a:rPr lang="en-US" altLang="zh-TW" sz="900" kern="0" dirty="0">
                <a:solidFill>
                  <a:srgbClr val="250BE5"/>
                </a:solidFill>
                <a:latin typeface="Calibri"/>
              </a:rPr>
              <a:t>, 2023</a:t>
            </a:r>
            <a:endParaRPr lang="zh-TW" altLang="en-US" sz="900" kern="0" dirty="0">
              <a:solidFill>
                <a:srgbClr val="250BE5"/>
              </a:solidFill>
              <a:latin typeface="Calibri"/>
            </a:endParaRPr>
          </a:p>
        </p:txBody>
      </p:sp>
      <p:pic>
        <p:nvPicPr>
          <p:cNvPr id="52253" name="圖片 1126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3208338"/>
            <a:ext cx="82550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" name="矩形 193"/>
          <p:cNvSpPr/>
          <p:nvPr/>
        </p:nvSpPr>
        <p:spPr>
          <a:xfrm>
            <a:off x="8307388" y="3895725"/>
            <a:ext cx="609600" cy="473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825" dirty="0">
                <a:solidFill>
                  <a:srgbClr val="FF0000"/>
                </a:solidFill>
              </a:rPr>
              <a:t>W.C. Tai</a:t>
            </a:r>
          </a:p>
          <a:p>
            <a:pPr>
              <a:defRPr/>
            </a:pPr>
            <a:r>
              <a:rPr lang="en-US" altLang="zh-TW" sz="825" dirty="0">
                <a:solidFill>
                  <a:srgbClr val="000000"/>
                </a:solidFill>
              </a:rPr>
              <a:t>Y.T. Lee</a:t>
            </a:r>
          </a:p>
          <a:p>
            <a:pPr>
              <a:defRPr/>
            </a:pPr>
            <a:r>
              <a:rPr lang="en-US" altLang="zh-TW" sz="825" dirty="0">
                <a:solidFill>
                  <a:srgbClr val="000000"/>
                </a:solidFill>
              </a:rPr>
              <a:t>J.T. Chen</a:t>
            </a:r>
          </a:p>
        </p:txBody>
      </p:sp>
      <p:sp>
        <p:nvSpPr>
          <p:cNvPr id="195" name="橢圓 194"/>
          <p:cNvSpPr/>
          <p:nvPr/>
        </p:nvSpPr>
        <p:spPr>
          <a:xfrm>
            <a:off x="8359775" y="2693988"/>
            <a:ext cx="303213" cy="3048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pic>
        <p:nvPicPr>
          <p:cNvPr id="52256" name="圖片 1126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4" t="21651" r="18182" b="31100"/>
          <a:stretch>
            <a:fillRect/>
          </a:stretch>
        </p:blipFill>
        <p:spPr bwMode="auto">
          <a:xfrm>
            <a:off x="352425" y="919163"/>
            <a:ext cx="733425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72889" y="4005064"/>
            <a:ext cx="10723847" cy="1582397"/>
          </a:xfrm>
        </p:spPr>
        <p:txBody>
          <a:bodyPr>
            <a:normAutofit fontScale="90000"/>
          </a:bodyPr>
          <a:lstStyle/>
          <a:p>
            <a:r>
              <a:rPr lang="zh-TW" altLang="en-US" sz="3300" dirty="0">
                <a:solidFill>
                  <a:srgbClr val="FF0000"/>
                </a:solidFill>
              </a:rPr>
              <a:t>                                西安交流會  </a:t>
            </a:r>
            <a:r>
              <a:rPr lang="en-US" altLang="zh-TW" sz="3300" dirty="0">
                <a:solidFill>
                  <a:srgbClr val="FF0000"/>
                </a:solidFill>
              </a:rPr>
              <a:t>2024</a:t>
            </a:r>
            <a:r>
              <a:rPr lang="zh-TW" altLang="zh-TW" sz="3300" dirty="0">
                <a:solidFill>
                  <a:srgbClr val="FF0000"/>
                </a:solidFill>
              </a:rPr>
              <a:t/>
            </a:r>
            <a:br>
              <a:rPr lang="zh-TW" altLang="zh-TW" sz="3300" dirty="0">
                <a:solidFill>
                  <a:srgbClr val="FF0000"/>
                </a:solidFill>
              </a:rPr>
            </a:br>
            <a:r>
              <a:rPr lang="en-US" altLang="zh-TW" sz="3300" dirty="0">
                <a:solidFill>
                  <a:srgbClr val="FF0000"/>
                </a:solidFill>
              </a:rPr>
              <a:t/>
            </a:r>
            <a:br>
              <a:rPr lang="en-US" altLang="zh-TW" sz="3300" dirty="0">
                <a:solidFill>
                  <a:srgbClr val="FF0000"/>
                </a:solidFill>
              </a:rPr>
            </a:br>
            <a:r>
              <a:rPr lang="en-US" altLang="zh-TW" sz="2025" dirty="0"/>
              <a:t>Chen J T </a:t>
            </a:r>
            <a:br>
              <a:rPr lang="en-US" altLang="zh-TW" sz="2025" dirty="0"/>
            </a:br>
            <a:r>
              <a:rPr lang="en-US" altLang="zh-TW" sz="2025" dirty="0"/>
              <a:t>Distinguished Chair Prof.</a:t>
            </a:r>
            <a:br>
              <a:rPr lang="en-US" altLang="zh-TW" sz="2025" dirty="0"/>
            </a:br>
            <a:r>
              <a:rPr lang="en-US" altLang="zh-TW" sz="2025" dirty="0"/>
              <a:t>Taiwan Ocean University</a:t>
            </a:r>
            <a:br>
              <a:rPr lang="en-US" altLang="zh-TW" sz="2025" dirty="0"/>
            </a:br>
            <a:r>
              <a:rPr lang="en-US" altLang="zh-TW" sz="2025" dirty="0"/>
              <a:t>Guest Prof. , Taiwan University</a:t>
            </a:r>
            <a:r>
              <a:rPr lang="zh-TW" altLang="en-US" sz="2025" dirty="0"/>
              <a:t> </a:t>
            </a:r>
            <a:r>
              <a:rPr lang="en-US" altLang="zh-TW" sz="2025" dirty="0"/>
              <a:t>(2023)</a:t>
            </a:r>
            <a:br>
              <a:rPr lang="en-US" altLang="zh-TW" sz="2025" dirty="0"/>
            </a:br>
            <a:r>
              <a:rPr lang="en-US" altLang="zh-TW" sz="2025" dirty="0"/>
              <a:t>Adj. Prof., Cheng-Kung University</a:t>
            </a:r>
            <a:br>
              <a:rPr lang="en-US" altLang="zh-TW" sz="2025" dirty="0"/>
            </a:br>
            <a:r>
              <a:rPr lang="en-US" altLang="zh-TW" sz="2025" dirty="0"/>
              <a:t>NME 2024</a:t>
            </a:r>
            <a:br>
              <a:rPr lang="en-US" altLang="zh-TW" sz="2025" dirty="0"/>
            </a:br>
            <a:r>
              <a:rPr lang="en-US" altLang="zh-TW" sz="2025" dirty="0"/>
              <a:t>Aug.01</a:t>
            </a:r>
            <a:r>
              <a:rPr lang="en-US" altLang="zh-TW" sz="2325" dirty="0"/>
              <a:t>, 2024</a:t>
            </a:r>
            <a:br>
              <a:rPr lang="en-US" altLang="zh-TW" sz="2325" dirty="0"/>
            </a:br>
            <a:r>
              <a:rPr lang="en-US" altLang="zh-TW" sz="2325" dirty="0"/>
              <a:t/>
            </a:r>
            <a:br>
              <a:rPr lang="en-US" altLang="zh-TW" sz="2325" dirty="0"/>
            </a:br>
            <a:r>
              <a:rPr lang="en-US" altLang="zh-TW" sz="2025" dirty="0"/>
              <a:t/>
            </a:r>
            <a:br>
              <a:rPr lang="en-US" altLang="zh-TW" sz="2025" dirty="0"/>
            </a:br>
            <a:endParaRPr lang="zh-TW" altLang="en-US" sz="2025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8704" l="2167" r="97000">
                        <a14:foregroundMark x1="5333" y1="32222" x2="10000" y2="24630"/>
                        <a14:foregroundMark x1="9833" y1="25185" x2="9667" y2="31852"/>
                        <a14:foregroundMark x1="10000" y1="32037" x2="15167" y2="24815"/>
                        <a14:foregroundMark x1="74500" y1="32407" x2="72500" y2="32037"/>
                        <a14:foregroundMark x1="72500" y1="32222" x2="69500" y2="33704"/>
                        <a14:foregroundMark x1="69333" y1="34074" x2="68667" y2="36111"/>
                        <a14:foregroundMark x1="68833" y1="36111" x2="72333" y2="36852"/>
                        <a14:foregroundMark x1="72500" y1="37222" x2="73000" y2="38889"/>
                        <a14:foregroundMark x1="73000" y1="39074" x2="71167" y2="41111"/>
                        <a14:foregroundMark x1="36000" y1="77593" x2="35333" y2="86111"/>
                        <a14:foregroundMark x1="36000" y1="86111" x2="42167" y2="77037"/>
                        <a14:foregroundMark x1="45000" y1="81111" x2="43333" y2="86667"/>
                        <a14:foregroundMark x1="55333" y1="83333" x2="54167" y2="82963"/>
                        <a14:foregroundMark x1="64000" y1="83704" x2="62667" y2="85556"/>
                        <a14:foregroundMark x1="68167" y1="83333" x2="67000" y2="86481"/>
                        <a14:foregroundMark x1="68667" y1="83704" x2="70333" y2="82593"/>
                        <a14:foregroundMark x1="70500" y1="83333" x2="69833" y2="86667"/>
                        <a14:foregroundMark x1="47000" y1="96481" x2="50000" y2="97222"/>
                        <a14:foregroundMark x1="51333" y1="97222" x2="54500" y2="97222"/>
                        <a14:foregroundMark x1="55667" y1="97037" x2="59333" y2="95926"/>
                        <a14:foregroundMark x1="59333" y1="95926" x2="63500" y2="94259"/>
                        <a14:foregroundMark x1="64667" y1="94074" x2="68000" y2="91852"/>
                        <a14:foregroundMark x1="68500" y1="91481" x2="71500" y2="88519"/>
                        <a14:foregroundMark x1="72167" y1="87593" x2="75000" y2="80926"/>
                        <a14:foregroundMark x1="75000" y1="81111" x2="77000" y2="75370"/>
                        <a14:foregroundMark x1="77000" y1="75000" x2="78000" y2="67222"/>
                        <a14:foregroundMark x1="77667" y1="66667" x2="76667" y2="60000"/>
                        <a14:foregroundMark x1="76667" y1="59259" x2="81000" y2="57407"/>
                        <a14:foregroundMark x1="81167" y1="57407" x2="86167" y2="53889"/>
                        <a14:foregroundMark x1="86333" y1="53704" x2="91000" y2="47593"/>
                        <a14:foregroundMark x1="91167" y1="47407" x2="93667" y2="40741"/>
                        <a14:foregroundMark x1="93833" y1="40000" x2="94500" y2="32037"/>
                        <a14:foregroundMark x1="94833" y1="31852" x2="93333" y2="23704"/>
                        <a14:backgroundMark x1="51000" y1="98148" x2="56167" y2="98148"/>
                        <a14:backgroundMark x1="74667" y1="86296" x2="78500" y2="75926"/>
                        <a14:backgroundMark x1="45333" y1="97037" x2="48167" y2="98148"/>
                        <a14:backgroundMark x1="43667" y1="95926" x2="45333" y2="97037"/>
                        <a14:backgroundMark x1="43167" y1="95185" x2="45500" y2="96481"/>
                        <a14:backgroundMark x1="58333" y1="97778" x2="61167" y2="96852"/>
                        <a14:backgroundMark x1="62667" y1="96667" x2="65333" y2="94815"/>
                        <a14:backgroundMark x1="77667" y1="60370" x2="80000" y2="59259"/>
                        <a14:backgroundMark x1="80833" y1="58889" x2="84333" y2="56852"/>
                        <a14:backgroundMark x1="85000" y1="56296" x2="88167" y2="53704"/>
                        <a14:backgroundMark x1="88500" y1="53333" x2="90667" y2="50000"/>
                        <a14:backgroundMark x1="91000" y1="49444" x2="92667" y2="45741"/>
                        <a14:backgroundMark x1="95167" y1="30185" x2="95333" y2="35556"/>
                        <a14:backgroundMark x1="94333" y1="25185" x2="94667" y2="27593"/>
                        <a14:backgroundMark x1="93500" y1="23704" x2="94333" y2="25926"/>
                        <a14:backgroundMark x1="78000" y1="75556" x2="76667" y2="80000"/>
                        <a14:backgroundMark x1="76167" y1="81481" x2="73833" y2="8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843274"/>
            <a:ext cx="995107" cy="89559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1" b="97788" l="1824" r="99005">
                        <a14:foregroundMark x1="12106" y1="20575" x2="10945" y2="35177"/>
                        <a14:foregroundMark x1="10282" y1="57301" x2="10282" y2="57301"/>
                        <a14:foregroundMark x1="11774" y1="20133" x2="14428" y2="13053"/>
                        <a14:foregroundMark x1="6302" y1="12168" x2="11443" y2="8850"/>
                        <a14:foregroundMark x1="14594" y1="7743" x2="20398" y2="6858"/>
                        <a14:foregroundMark x1="15091" y1="12611" x2="16252" y2="10619"/>
                        <a14:foregroundMark x1="5804" y1="59071" x2="11277" y2="62611"/>
                        <a14:foregroundMark x1="11111" y1="63496" x2="20232" y2="69248"/>
                        <a14:foregroundMark x1="26866" y1="70354" x2="33665" y2="63938"/>
                        <a14:foregroundMark x1="33167" y1="65487" x2="35158" y2="63717"/>
                        <a14:foregroundMark x1="14594" y1="32965" x2="18076" y2="31858"/>
                        <a14:foregroundMark x1="17579" y1="31858" x2="17745" y2="30531"/>
                        <a14:foregroundMark x1="28027" y1="7080" x2="34660" y2="13274"/>
                        <a14:foregroundMark x1="33665" y1="13053" x2="36153" y2="19469"/>
                        <a14:foregroundMark x1="32007" y1="24779" x2="24710" y2="31637"/>
                        <a14:foregroundMark x1="28027" y1="30973" x2="36650" y2="35177"/>
                        <a14:foregroundMark x1="36153" y1="35177" x2="42454" y2="41150"/>
                        <a14:foregroundMark x1="51244" y1="51327" x2="58043" y2="64381"/>
                        <a14:foregroundMark x1="41294" y1="40929" x2="40962" y2="55310"/>
                        <a14:foregroundMark x1="62852" y1="66150" x2="66003" y2="61283"/>
                        <a14:foregroundMark x1="66335" y1="60619" x2="68657" y2="51106"/>
                        <a14:foregroundMark x1="69320" y1="47345" x2="69652" y2="34956"/>
                        <a14:foregroundMark x1="69320" y1="35177" x2="62852" y2="34071"/>
                        <a14:foregroundMark x1="62355" y1="33850" x2="62355" y2="17699"/>
                        <a14:foregroundMark x1="62189" y1="17035" x2="66667" y2="7743"/>
                        <a14:foregroundMark x1="66667" y1="7965" x2="71144" y2="19469"/>
                        <a14:foregroundMark x1="72637" y1="24779" x2="74461" y2="30310"/>
                        <a14:foregroundMark x1="74461" y1="30310" x2="74129" y2="44469"/>
                        <a14:foregroundMark x1="73632" y1="44912" x2="76949" y2="48894"/>
                        <a14:foregroundMark x1="77280" y1="49336" x2="81758" y2="41372"/>
                        <a14:foregroundMark x1="81924" y1="40929" x2="81758" y2="28319"/>
                        <a14:foregroundMark x1="81924" y1="28097" x2="87396" y2="37389"/>
                        <a14:foregroundMark x1="87231" y1="38496" x2="90547" y2="55973"/>
                        <a14:foregroundMark x1="90713" y1="56858" x2="92537" y2="75885"/>
                        <a14:foregroundMark x1="5307" y1="92920" x2="5473" y2="93805"/>
                        <a14:foregroundMark x1="5804" y1="92699" x2="7297" y2="78097"/>
                        <a14:foregroundMark x1="9453" y1="93142" x2="11277" y2="74558"/>
                        <a14:foregroundMark x1="12106" y1="80088" x2="13599" y2="77434"/>
                        <a14:foregroundMark x1="13267" y1="78097" x2="16252" y2="77434"/>
                        <a14:foregroundMark x1="14428" y1="78761" x2="13267" y2="94248"/>
                        <a14:foregroundMark x1="16086" y1="84513" x2="17081" y2="92035"/>
                        <a14:foregroundMark x1="19071" y1="78761" x2="20066" y2="76991"/>
                        <a14:foregroundMark x1="19403" y1="92478" x2="20564" y2="87168"/>
                        <a14:foregroundMark x1="22388" y1="78097" x2="22388" y2="83407"/>
                        <a14:foregroundMark x1="21891" y1="93805" x2="23881" y2="90487"/>
                        <a14:foregroundMark x1="24710" y1="86947" x2="25705" y2="80088"/>
                        <a14:foregroundMark x1="28856" y1="92478" x2="29353" y2="93584"/>
                        <a14:foregroundMark x1="29685" y1="90708" x2="31012" y2="77876"/>
                        <a14:foregroundMark x1="41625" y1="78540" x2="40464" y2="76327"/>
                        <a14:foregroundMark x1="46269" y1="78540" x2="46434" y2="80531"/>
                        <a14:foregroundMark x1="50249" y1="78097" x2="50415" y2="85841"/>
                        <a14:foregroundMark x1="54063" y1="85841" x2="55058" y2="76327"/>
                        <a14:foregroundMark x1="58375" y1="84071" x2="58209" y2="76549"/>
                        <a14:foregroundMark x1="61857" y1="80752" x2="62355" y2="83407"/>
                        <a14:foregroundMark x1="66998" y1="81416" x2="67993" y2="81195"/>
                        <a14:foregroundMark x1="72139" y1="77655" x2="73300" y2="83407"/>
                        <a14:foregroundMark x1="76285" y1="76770" x2="76451" y2="85177"/>
                        <a14:foregroundMark x1="77778" y1="82743" x2="78109" y2="78761"/>
                        <a14:foregroundMark x1="82919" y1="81637" x2="83914" y2="81416"/>
                        <a14:foregroundMark x1="88226" y1="80088" x2="87231" y2="76106"/>
                        <a14:foregroundMark x1="87894" y1="81858" x2="87894" y2="86726"/>
                        <a14:foregroundMark x1="86401" y1="76770" x2="87562" y2="81637"/>
                        <a14:foregroundMark x1="88391" y1="79425" x2="89221" y2="75885"/>
                        <a14:foregroundMark x1="70481" y1="86504" x2="71808" y2="76770"/>
                        <a14:foregroundMark x1="53234" y1="90265" x2="51907" y2="89823"/>
                        <a14:foregroundMark x1="50580" y1="91814" x2="52405" y2="92478"/>
                        <a14:foregroundMark x1="57048" y1="90265" x2="55721" y2="93805"/>
                        <a14:foregroundMark x1="70149" y1="94469" x2="68325" y2="93805"/>
                        <a14:foregroundMark x1="77114" y1="90265" x2="75622" y2="89823"/>
                        <a14:foregroundMark x1="79768" y1="92478" x2="79934" y2="94027"/>
                        <a14:foregroundMark x1="85904" y1="92920" x2="86235" y2="94912"/>
                        <a14:foregroundMark x1="83416" y1="93805" x2="83416" y2="91814"/>
                        <a14:foregroundMark x1="91045" y1="94912" x2="91045" y2="91814"/>
                        <a14:foregroundMark x1="95357" y1="95133" x2="95357" y2="91814"/>
                        <a14:foregroundMark x1="5638" y1="91150" x2="5638" y2="91150"/>
                        <a14:foregroundMark x1="5970" y1="88717" x2="5970" y2="88717"/>
                        <a14:foregroundMark x1="10282" y1="86947" x2="10282" y2="86947"/>
                        <a14:foregroundMark x1="10945" y1="80310" x2="10945" y2="80310"/>
                        <a14:foregroundMark x1="31593" y1="81882" x2="32115" y2="90592"/>
                        <a14:foregroundMark x1="43342" y1="80488" x2="43864" y2="93728"/>
                        <a14:foregroundMark x1="44125" y1="93031" x2="46475" y2="82927"/>
                        <a14:foregroundMark x1="66580" y1="76655" x2="66580" y2="87108"/>
                        <a14:foregroundMark x1="67885" y1="82578" x2="69191" y2="87108"/>
                        <a14:foregroundMark x1="62141" y1="79443" x2="62663" y2="76307"/>
                        <a14:foregroundMark x1="64230" y1="76307" x2="65535" y2="79094"/>
                        <a14:foregroundMark x1="62402" y1="84321" x2="63185" y2="87108"/>
                        <a14:foregroundMark x1="63708" y1="87108" x2="65274" y2="84321"/>
                        <a14:foregroundMark x1="83551" y1="81882" x2="85379" y2="87456"/>
                        <a14:foregroundMark x1="83029" y1="82578" x2="82768" y2="86411"/>
                        <a14:foregroundMark x1="82768" y1="81882" x2="83029" y2="76307"/>
                        <a14:foregroundMark x1="84856" y1="79094" x2="84595" y2="77352"/>
                        <a14:foregroundMark x1="80679" y1="77352" x2="81201" y2="82927"/>
                        <a14:foregroundMark x1="80940" y1="83275" x2="80157" y2="86760"/>
                        <a14:foregroundMark x1="79112" y1="86760" x2="78329" y2="79791"/>
                        <a14:foregroundMark x1="78329" y1="78397" x2="79112" y2="75958"/>
                        <a14:foregroundMark x1="68407" y1="76307" x2="68930" y2="79443"/>
                        <a14:foregroundMark x1="79373" y1="75958" x2="80940" y2="77700"/>
                        <a14:foregroundMark x1="48825" y1="93031" x2="49347" y2="94425"/>
                        <a14:foregroundMark x1="61880" y1="90592" x2="60052" y2="94425"/>
                        <a14:foregroundMark x1="73107" y1="94077" x2="74413" y2="94077"/>
                        <a14:foregroundMark x1="65013" y1="93728" x2="66841" y2="89199"/>
                        <a14:foregroundMark x1="87990" y1="93031" x2="89295" y2="94077"/>
                        <a14:foregroundMark x1="69191" y1="90244" x2="71802" y2="89895"/>
                        <a14:foregroundMark x1="78590" y1="94425" x2="80940" y2="94425"/>
                        <a14:foregroundMark x1="73107" y1="83972" x2="73890" y2="86760"/>
                        <a14:foregroundMark x1="60052" y1="76655" x2="60836" y2="78397"/>
                        <a14:foregroundMark x1="60836" y1="84321" x2="59791" y2="87108"/>
                        <a14:foregroundMark x1="55614" y1="79791" x2="56919" y2="86760"/>
                        <a14:foregroundMark x1="60836" y1="83624" x2="60836" y2="83624"/>
                        <a14:foregroundMark x1="60052" y1="81533" x2="60052" y2="81533"/>
                        <a14:backgroundMark x1="11774" y1="76991" x2="11277" y2="79425"/>
                        <a14:backgroundMark x1="55390" y1="82080" x2="55390" y2="82080"/>
                        <a14:backgroundMark x1="60033" y1="78761" x2="60033" y2="78761"/>
                        <a14:backgroundMark x1="60033" y1="84956" x2="60033" y2="84956"/>
                        <a14:backgroundMark x1="67993" y1="78982" x2="67993" y2="78982"/>
                        <a14:backgroundMark x1="72305" y1="82080" x2="72305" y2="82080"/>
                        <a14:backgroundMark x1="84080" y1="79204" x2="84080" y2="79204"/>
                        <a14:backgroundMark x1="87562" y1="80752" x2="87562" y2="80752"/>
                        <a14:backgroundMark x1="21559" y1="83628" x2="21559" y2="83628"/>
                        <a14:backgroundMark x1="21393" y1="81858" x2="21393" y2="81858"/>
                        <a14:backgroundMark x1="21559" y1="80310" x2="21559" y2="80310"/>
                        <a14:backgroundMark x1="10945" y1="81416" x2="10945" y2="81416"/>
                        <a14:backgroundMark x1="84909" y1="92478" x2="84909" y2="92478"/>
                        <a14:backgroundMark x1="84577" y1="95133" x2="84577" y2="95133"/>
                        <a14:backgroundMark x1="89718" y1="93142" x2="89718" y2="93142"/>
                        <a14:backgroundMark x1="89386" y1="95133" x2="89386" y2="95133"/>
                        <a14:backgroundMark x1="94527" y1="93805" x2="94527" y2="93805"/>
                        <a14:backgroundMark x1="79634" y1="78746" x2="79634" y2="84669"/>
                        <a14:backgroundMark x1="79634" y1="86063" x2="79634" y2="85366"/>
                        <a14:backgroundMark x1="69974" y1="84669" x2="69713" y2="87108"/>
                        <a14:backgroundMark x1="44909" y1="86063" x2="45431" y2="82578"/>
                        <a14:backgroundMark x1="61097" y1="81533" x2="61097" y2="81533"/>
                        <a14:backgroundMark x1="61619" y1="79791" x2="61619" y2="79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11" y="5587461"/>
            <a:ext cx="1194789" cy="895596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64A86E0-7CE7-4590-9776-34E97D7467B8}"/>
              </a:ext>
            </a:extLst>
          </p:cNvPr>
          <p:cNvSpPr txBox="1"/>
          <p:nvPr/>
        </p:nvSpPr>
        <p:spPr>
          <a:xfrm>
            <a:off x="909006" y="6188138"/>
            <a:ext cx="4599098" cy="481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>
                <a:latin typeface="Agency FB" panose="020B0503020202020204" pitchFamily="34" charset="0"/>
              </a:rPr>
              <a:t>西安理工</a:t>
            </a:r>
            <a:r>
              <a:rPr lang="en-US" altLang="zh-TW" sz="1800" b="1" dirty="0">
                <a:latin typeface="Agency FB" panose="020B0503020202020204" pitchFamily="34" charset="0"/>
              </a:rPr>
              <a:t>2024.ppt</a:t>
            </a:r>
          </a:p>
          <a:p>
            <a:pPr algn="ctr"/>
            <a:endParaRPr lang="en-US" altLang="zh-TW" sz="727" b="1" dirty="0">
              <a:latin typeface="Agency FB" panose="020B0503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923490"/>
            <a:ext cx="1914788" cy="194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8076929" y="4478110"/>
            <a:ext cx="38374" cy="5388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2400"/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7544617" y="4017647"/>
            <a:ext cx="44087" cy="7511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240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7288"/>
            <a:ext cx="1440160" cy="144016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60648"/>
            <a:ext cx="1352768" cy="1352768"/>
          </a:xfrm>
          <a:prstGeom prst="rect">
            <a:avLst/>
          </a:prstGeom>
        </p:spPr>
      </p:pic>
      <p:pic>
        <p:nvPicPr>
          <p:cNvPr id="13" name="圖片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5" y="85088"/>
            <a:ext cx="1455721" cy="148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1291996" cy="118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996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324"/>
          <p:cNvSpPr>
            <a:spLocks noChangeArrowheads="1"/>
          </p:cNvSpPr>
          <p:nvPr/>
        </p:nvSpPr>
        <p:spPr bwMode="auto">
          <a:xfrm rot="-10782491" flipH="1" flipV="1">
            <a:off x="4051300" y="4654550"/>
            <a:ext cx="539750" cy="5397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84 w 21600"/>
              <a:gd name="T13" fmla="*/ 4484 h 21600"/>
              <a:gd name="T14" fmla="*/ 17116 w 21600"/>
              <a:gd name="T15" fmla="*/ 17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67" y="21600"/>
                </a:lnTo>
                <a:lnTo>
                  <a:pt x="1623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Times New Roman" panose="02020603050405020304" pitchFamily="18" charset="0"/>
                <a:ea typeface="標楷體" panose="03000509000000000000" pitchFamily="65" charset="-120"/>
              </a:rPr>
              <a:t>傅昱嘉</a:t>
            </a:r>
            <a:endParaRPr lang="en-US" altLang="zh-TW" sz="140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1267" name="AutoShape 324"/>
          <p:cNvSpPr>
            <a:spLocks noChangeArrowheads="1"/>
          </p:cNvSpPr>
          <p:nvPr/>
        </p:nvSpPr>
        <p:spPr bwMode="auto">
          <a:xfrm rot="-10782491" flipH="1" flipV="1">
            <a:off x="4711700" y="2957513"/>
            <a:ext cx="539750" cy="5397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84 w 21600"/>
              <a:gd name="T13" fmla="*/ 4484 h 21600"/>
              <a:gd name="T14" fmla="*/ 17116 w 21600"/>
              <a:gd name="T15" fmla="*/ 17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67" y="21600"/>
                </a:lnTo>
                <a:lnTo>
                  <a:pt x="1623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周彥廷</a:t>
            </a:r>
          </a:p>
        </p:txBody>
      </p:sp>
      <p:sp>
        <p:nvSpPr>
          <p:cNvPr id="5765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404813"/>
          </a:xfrm>
          <a:gradFill rotWithShape="0">
            <a:gsLst>
              <a:gs pos="0">
                <a:srgbClr val="6BB2B2"/>
              </a:gs>
              <a:gs pos="50000">
                <a:srgbClr val="99FFFF"/>
              </a:gs>
              <a:gs pos="100000">
                <a:srgbClr val="6BB2B2"/>
              </a:gs>
            </a:gsLst>
            <a:lin ang="5400000" scaled="1"/>
          </a:gradFill>
          <a:ln w="76200" cap="flat">
            <a:solidFill>
              <a:schemeClr val="bg2"/>
            </a:solidFill>
            <a:miter lim="800000"/>
            <a:headEnd/>
            <a:tailEnd/>
          </a:ln>
        </p:spPr>
        <p:txBody>
          <a:bodyPr tIns="381000" bIns="381000" rtlCol="0">
            <a:normAutofit fontScale="90000"/>
          </a:bodyPr>
          <a:lstStyle/>
          <a:p>
            <a:pPr eaLnBrk="1" fontAlgn="b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</a:rPr>
              <a:t>國立台灣海洋大學力學聲響振動實驗室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</a:rPr>
              <a:t>(NTOU/MSV Lab)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</a:rPr>
              <a:t> 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</a:rPr>
              <a:t>2024</a:t>
            </a:r>
          </a:p>
        </p:txBody>
      </p:sp>
      <p:sp>
        <p:nvSpPr>
          <p:cNvPr id="11269" name="Rectangle 226"/>
          <p:cNvSpPr>
            <a:spLocks noChangeArrowheads="1"/>
          </p:cNvSpPr>
          <p:nvPr/>
        </p:nvSpPr>
        <p:spPr bwMode="auto">
          <a:xfrm>
            <a:off x="6416675" y="2827338"/>
            <a:ext cx="287338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270" name="Rectangle 171" descr="信紙"/>
          <p:cNvSpPr>
            <a:spLocks noChangeArrowheads="1"/>
          </p:cNvSpPr>
          <p:nvPr/>
        </p:nvSpPr>
        <p:spPr bwMode="auto">
          <a:xfrm>
            <a:off x="3800475" y="627063"/>
            <a:ext cx="539750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271" name="Rectangle 203" descr="橡木色"/>
          <p:cNvSpPr>
            <a:spLocks noChangeArrowheads="1"/>
          </p:cNvSpPr>
          <p:nvPr/>
        </p:nvSpPr>
        <p:spPr bwMode="auto">
          <a:xfrm>
            <a:off x="5568950" y="1968500"/>
            <a:ext cx="719138" cy="2873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11272" name="Rectangle 202" descr="橡木色"/>
          <p:cNvSpPr>
            <a:spLocks noChangeArrowheads="1"/>
          </p:cNvSpPr>
          <p:nvPr/>
        </p:nvSpPr>
        <p:spPr bwMode="auto">
          <a:xfrm>
            <a:off x="4852988" y="1970088"/>
            <a:ext cx="719137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11273" name="Rectangle 201" descr="橡木色"/>
          <p:cNvSpPr>
            <a:spLocks noChangeArrowheads="1"/>
          </p:cNvSpPr>
          <p:nvPr/>
        </p:nvSpPr>
        <p:spPr bwMode="auto">
          <a:xfrm>
            <a:off x="4106863" y="1966913"/>
            <a:ext cx="747712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11274" name="Rectangle 185" descr="信紙"/>
          <p:cNvSpPr>
            <a:spLocks noChangeArrowheads="1"/>
          </p:cNvSpPr>
          <p:nvPr/>
        </p:nvSpPr>
        <p:spPr bwMode="auto">
          <a:xfrm>
            <a:off x="6308725" y="625475"/>
            <a:ext cx="360363" cy="5397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275" name="Rectangle 16"/>
          <p:cNvSpPr>
            <a:spLocks noChangeArrowheads="1"/>
          </p:cNvSpPr>
          <p:nvPr/>
        </p:nvSpPr>
        <p:spPr bwMode="auto">
          <a:xfrm>
            <a:off x="6411913" y="2279650"/>
            <a:ext cx="287337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276" name="Rectangle 18"/>
          <p:cNvSpPr>
            <a:spLocks noChangeArrowheads="1"/>
          </p:cNvSpPr>
          <p:nvPr/>
        </p:nvSpPr>
        <p:spPr bwMode="auto">
          <a:xfrm>
            <a:off x="6411913" y="3375025"/>
            <a:ext cx="287337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277" name="Rectangle 19"/>
          <p:cNvSpPr>
            <a:spLocks noChangeArrowheads="1"/>
          </p:cNvSpPr>
          <p:nvPr/>
        </p:nvSpPr>
        <p:spPr bwMode="auto">
          <a:xfrm>
            <a:off x="6411913" y="3927475"/>
            <a:ext cx="287337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278" name="Rectangle 20"/>
          <p:cNvSpPr>
            <a:spLocks noChangeArrowheads="1"/>
          </p:cNvSpPr>
          <p:nvPr/>
        </p:nvSpPr>
        <p:spPr bwMode="auto">
          <a:xfrm>
            <a:off x="6413500" y="4476750"/>
            <a:ext cx="287338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279" name="AutoShape 27"/>
          <p:cNvSpPr>
            <a:spLocks noChangeAspect="1" noChangeArrowheads="1"/>
          </p:cNvSpPr>
          <p:nvPr/>
        </p:nvSpPr>
        <p:spPr bwMode="auto">
          <a:xfrm rot="10800000" flipH="1" flipV="1">
            <a:off x="3178175" y="1563688"/>
            <a:ext cx="360363" cy="35877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李應德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徐文信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范佳銘</a:t>
            </a:r>
          </a:p>
        </p:txBody>
      </p:sp>
      <p:sp>
        <p:nvSpPr>
          <p:cNvPr id="11280" name="Rectangle 42" descr="信紙"/>
          <p:cNvSpPr>
            <a:spLocks noChangeArrowheads="1"/>
          </p:cNvSpPr>
          <p:nvPr/>
        </p:nvSpPr>
        <p:spPr bwMode="auto">
          <a:xfrm>
            <a:off x="1692275" y="2841625"/>
            <a:ext cx="287338" cy="22431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281" name="AutoShape 44"/>
          <p:cNvSpPr>
            <a:spLocks noChangeArrowheads="1"/>
          </p:cNvSpPr>
          <p:nvPr/>
        </p:nvSpPr>
        <p:spPr bwMode="auto">
          <a:xfrm>
            <a:off x="2090738" y="5372100"/>
            <a:ext cx="287337" cy="287338"/>
          </a:xfrm>
          <a:prstGeom prst="upArrow">
            <a:avLst>
              <a:gd name="adj1" fmla="val 50000"/>
              <a:gd name="adj2" fmla="val 49996"/>
            </a:avLst>
          </a:prstGeom>
          <a:solidFill>
            <a:srgbClr val="FF00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11282" name="Rectangle 45"/>
          <p:cNvSpPr>
            <a:spLocks noChangeArrowheads="1"/>
          </p:cNvSpPr>
          <p:nvPr/>
        </p:nvSpPr>
        <p:spPr bwMode="auto">
          <a:xfrm>
            <a:off x="1990725" y="5116513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200">
                <a:latin typeface="標楷體" panose="03000509000000000000" pitchFamily="65" charset="-120"/>
                <a:ea typeface="標楷體" panose="03000509000000000000" pitchFamily="65" charset="-120"/>
              </a:rPr>
              <a:t>入口</a:t>
            </a:r>
          </a:p>
        </p:txBody>
      </p:sp>
      <p:sp>
        <p:nvSpPr>
          <p:cNvPr id="11283" name="Rectangle 49"/>
          <p:cNvSpPr>
            <a:spLocks noChangeArrowheads="1"/>
          </p:cNvSpPr>
          <p:nvPr/>
        </p:nvSpPr>
        <p:spPr bwMode="auto">
          <a:xfrm>
            <a:off x="6411913" y="5026025"/>
            <a:ext cx="287337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284" name="Line 92"/>
          <p:cNvSpPr>
            <a:spLocks noChangeShapeType="1"/>
          </p:cNvSpPr>
          <p:nvPr/>
        </p:nvSpPr>
        <p:spPr bwMode="auto">
          <a:xfrm>
            <a:off x="1666875" y="627063"/>
            <a:ext cx="0" cy="50387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285" name="Line 93"/>
          <p:cNvSpPr>
            <a:spLocks noChangeShapeType="1"/>
          </p:cNvSpPr>
          <p:nvPr/>
        </p:nvSpPr>
        <p:spPr bwMode="auto">
          <a:xfrm>
            <a:off x="1866900" y="5659438"/>
            <a:ext cx="3603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286" name="Line 97"/>
          <p:cNvSpPr>
            <a:spLocks noChangeShapeType="1"/>
          </p:cNvSpPr>
          <p:nvPr/>
        </p:nvSpPr>
        <p:spPr bwMode="auto">
          <a:xfrm flipV="1">
            <a:off x="6699250" y="620713"/>
            <a:ext cx="3175" cy="50720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287" name="Line 99"/>
          <p:cNvSpPr>
            <a:spLocks noChangeShapeType="1"/>
          </p:cNvSpPr>
          <p:nvPr/>
        </p:nvSpPr>
        <p:spPr bwMode="auto">
          <a:xfrm flipH="1" flipV="1">
            <a:off x="1685925" y="5267325"/>
            <a:ext cx="360363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288" name="Rectangle 54" descr="橡木色"/>
          <p:cNvSpPr>
            <a:spLocks noChangeArrowheads="1"/>
          </p:cNvSpPr>
          <p:nvPr/>
        </p:nvSpPr>
        <p:spPr bwMode="auto">
          <a:xfrm>
            <a:off x="3963988" y="3565525"/>
            <a:ext cx="847725" cy="2873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11289" name="Rectangle 126" descr="橡木色"/>
          <p:cNvSpPr>
            <a:spLocks noChangeArrowheads="1"/>
          </p:cNvSpPr>
          <p:nvPr/>
        </p:nvSpPr>
        <p:spPr bwMode="auto">
          <a:xfrm>
            <a:off x="2698750" y="1987550"/>
            <a:ext cx="1408113" cy="2873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11290" name="Rectangle 134" descr="信紙"/>
          <p:cNvSpPr>
            <a:spLocks noChangeArrowheads="1"/>
          </p:cNvSpPr>
          <p:nvPr/>
        </p:nvSpPr>
        <p:spPr bwMode="auto">
          <a:xfrm>
            <a:off x="2454275" y="4710113"/>
            <a:ext cx="719138" cy="90011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vert="eaVert"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291" name="Rectangle 158" descr="橡木色"/>
          <p:cNvSpPr>
            <a:spLocks noChangeArrowheads="1"/>
          </p:cNvSpPr>
          <p:nvPr/>
        </p:nvSpPr>
        <p:spPr bwMode="auto">
          <a:xfrm>
            <a:off x="5553075" y="3565525"/>
            <a:ext cx="642938" cy="2873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11292" name="Arc 159" descr="橡木色"/>
          <p:cNvSpPr>
            <a:spLocks/>
          </p:cNvSpPr>
          <p:nvPr/>
        </p:nvSpPr>
        <p:spPr bwMode="auto">
          <a:xfrm rot="5400000">
            <a:off x="4897438" y="5305425"/>
            <a:ext cx="287338" cy="287337"/>
          </a:xfrm>
          <a:custGeom>
            <a:avLst/>
            <a:gdLst>
              <a:gd name="T0" fmla="*/ 0 w 21712"/>
              <a:gd name="T1" fmla="*/ 0 h 21600"/>
              <a:gd name="T2" fmla="*/ 2147483646 w 21712"/>
              <a:gd name="T3" fmla="*/ 2147483646 h 21600"/>
              <a:gd name="T4" fmla="*/ 2147483646 w 21712"/>
              <a:gd name="T5" fmla="*/ 2147483646 h 21600"/>
              <a:gd name="T6" fmla="*/ 0 60000 65536"/>
              <a:gd name="T7" fmla="*/ 0 60000 65536"/>
              <a:gd name="T8" fmla="*/ 0 60000 65536"/>
              <a:gd name="T9" fmla="*/ 0 w 21712"/>
              <a:gd name="T10" fmla="*/ 0 h 21600"/>
              <a:gd name="T11" fmla="*/ 21712 w 2171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12" h="21600" fill="none" extrusionOk="0">
                <a:moveTo>
                  <a:pt x="0" y="0"/>
                </a:moveTo>
                <a:cubicBezTo>
                  <a:pt x="37" y="0"/>
                  <a:pt x="74" y="-1"/>
                  <a:pt x="112" y="0"/>
                </a:cubicBezTo>
                <a:cubicBezTo>
                  <a:pt x="12041" y="0"/>
                  <a:pt x="21712" y="9670"/>
                  <a:pt x="21712" y="21600"/>
                </a:cubicBezTo>
              </a:path>
              <a:path w="21712" h="21600" stroke="0" extrusionOk="0">
                <a:moveTo>
                  <a:pt x="0" y="0"/>
                </a:moveTo>
                <a:cubicBezTo>
                  <a:pt x="37" y="0"/>
                  <a:pt x="74" y="-1"/>
                  <a:pt x="112" y="0"/>
                </a:cubicBezTo>
                <a:cubicBezTo>
                  <a:pt x="12041" y="0"/>
                  <a:pt x="21712" y="9670"/>
                  <a:pt x="21712" y="21600"/>
                </a:cubicBezTo>
                <a:lnTo>
                  <a:pt x="112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 cap="rnd">
            <a:solidFill>
              <a:srgbClr val="FFCC99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zh-TW" altLang="en-US"/>
          </a:p>
        </p:txBody>
      </p:sp>
      <p:sp>
        <p:nvSpPr>
          <p:cNvPr id="11293" name="Rectangle 166" descr="信紙"/>
          <p:cNvSpPr>
            <a:spLocks noChangeArrowheads="1"/>
          </p:cNvSpPr>
          <p:nvPr/>
        </p:nvSpPr>
        <p:spPr bwMode="auto">
          <a:xfrm>
            <a:off x="2711450" y="625475"/>
            <a:ext cx="539750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294" name="Text Box 169"/>
          <p:cNvSpPr txBox="1">
            <a:spLocks noChangeArrowheads="1"/>
          </p:cNvSpPr>
          <p:nvPr/>
        </p:nvSpPr>
        <p:spPr bwMode="auto">
          <a:xfrm>
            <a:off x="1781175" y="625475"/>
            <a:ext cx="900113" cy="360363"/>
          </a:xfrm>
          <a:prstGeom prst="rect">
            <a:avLst/>
          </a:prstGeom>
          <a:solidFill>
            <a:srgbClr val="FFFF99"/>
          </a:solidFill>
          <a:ln w="12700">
            <a:solidFill>
              <a:schemeClr val="folHlink"/>
            </a:solidFill>
            <a:miter lim="800000"/>
            <a:headEnd type="none" w="sm" len="sm"/>
            <a:tailEnd type="none" w="sm" len="sm"/>
          </a:ln>
        </p:spPr>
        <p:txBody>
          <a:bodyPr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00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11295" name="Rectangle 170" descr="信紙"/>
          <p:cNvSpPr>
            <a:spLocks noChangeArrowheads="1"/>
          </p:cNvSpPr>
          <p:nvPr/>
        </p:nvSpPr>
        <p:spPr bwMode="auto">
          <a:xfrm>
            <a:off x="3254375" y="625475"/>
            <a:ext cx="539750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296" name="Rectangle 172" descr="信紙"/>
          <p:cNvSpPr>
            <a:spLocks noChangeArrowheads="1"/>
          </p:cNvSpPr>
          <p:nvPr/>
        </p:nvSpPr>
        <p:spPr bwMode="auto">
          <a:xfrm>
            <a:off x="4338638" y="627063"/>
            <a:ext cx="539750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297" name="Rectangle 173" descr="信紙"/>
          <p:cNvSpPr>
            <a:spLocks noChangeArrowheads="1"/>
          </p:cNvSpPr>
          <p:nvPr/>
        </p:nvSpPr>
        <p:spPr bwMode="auto">
          <a:xfrm>
            <a:off x="4870450" y="625475"/>
            <a:ext cx="539750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298" name="Rectangle 174" descr="信紙"/>
          <p:cNvSpPr>
            <a:spLocks noChangeArrowheads="1"/>
          </p:cNvSpPr>
          <p:nvPr/>
        </p:nvSpPr>
        <p:spPr bwMode="auto">
          <a:xfrm>
            <a:off x="5411788" y="627063"/>
            <a:ext cx="539750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299" name="Rectangle 177" descr="信紙"/>
          <p:cNvSpPr>
            <a:spLocks noChangeArrowheads="1"/>
          </p:cNvSpPr>
          <p:nvPr/>
        </p:nvSpPr>
        <p:spPr bwMode="auto">
          <a:xfrm>
            <a:off x="2974975" y="2276475"/>
            <a:ext cx="563563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300" name="Rectangle 178" descr="信紙"/>
          <p:cNvSpPr>
            <a:spLocks noChangeArrowheads="1"/>
          </p:cNvSpPr>
          <p:nvPr/>
        </p:nvSpPr>
        <p:spPr bwMode="auto">
          <a:xfrm>
            <a:off x="2428875" y="2276475"/>
            <a:ext cx="539750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301" name="Rectangle 180"/>
          <p:cNvSpPr>
            <a:spLocks noChangeArrowheads="1"/>
          </p:cNvSpPr>
          <p:nvPr/>
        </p:nvSpPr>
        <p:spPr bwMode="auto">
          <a:xfrm>
            <a:off x="5843588" y="1347788"/>
            <a:ext cx="823912" cy="900112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302" name="Rectangle 181"/>
          <p:cNvSpPr>
            <a:spLocks noChangeArrowheads="1"/>
          </p:cNvSpPr>
          <p:nvPr/>
        </p:nvSpPr>
        <p:spPr bwMode="auto">
          <a:xfrm>
            <a:off x="6248400" y="1171575"/>
            <a:ext cx="414338" cy="179388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303" name="Line 87"/>
          <p:cNvSpPr>
            <a:spLocks noChangeShapeType="1"/>
          </p:cNvSpPr>
          <p:nvPr/>
        </p:nvSpPr>
        <p:spPr bwMode="auto">
          <a:xfrm flipH="1">
            <a:off x="1666875" y="646113"/>
            <a:ext cx="5065713" cy="6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304" name="Line 101"/>
          <p:cNvSpPr>
            <a:spLocks noChangeShapeType="1"/>
          </p:cNvSpPr>
          <p:nvPr/>
        </p:nvSpPr>
        <p:spPr bwMode="auto">
          <a:xfrm flipH="1">
            <a:off x="2422525" y="2263775"/>
            <a:ext cx="426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305" name="Line 96"/>
          <p:cNvSpPr>
            <a:spLocks noChangeShapeType="1"/>
          </p:cNvSpPr>
          <p:nvPr/>
        </p:nvSpPr>
        <p:spPr bwMode="auto">
          <a:xfrm>
            <a:off x="2586038" y="5668963"/>
            <a:ext cx="4318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306" name="Rectangle 186" descr="橡木色"/>
          <p:cNvSpPr>
            <a:spLocks noChangeArrowheads="1"/>
          </p:cNvSpPr>
          <p:nvPr/>
        </p:nvSpPr>
        <p:spPr bwMode="auto">
          <a:xfrm>
            <a:off x="4821238" y="3563938"/>
            <a:ext cx="719137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11307" name="Rectangle 188" descr="橡木色"/>
          <p:cNvSpPr>
            <a:spLocks noChangeArrowheads="1"/>
          </p:cNvSpPr>
          <p:nvPr/>
        </p:nvSpPr>
        <p:spPr bwMode="auto">
          <a:xfrm rot="10800000">
            <a:off x="4899025" y="4579938"/>
            <a:ext cx="287338" cy="7191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11308" name="Rectangle 191" descr="橡木色"/>
          <p:cNvSpPr>
            <a:spLocks noChangeArrowheads="1"/>
          </p:cNvSpPr>
          <p:nvPr/>
        </p:nvSpPr>
        <p:spPr bwMode="auto">
          <a:xfrm>
            <a:off x="4035425" y="5300663"/>
            <a:ext cx="857250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11309" name="Rectangle 192" descr="橡木色"/>
          <p:cNvSpPr>
            <a:spLocks noChangeArrowheads="1"/>
          </p:cNvSpPr>
          <p:nvPr/>
        </p:nvSpPr>
        <p:spPr bwMode="auto">
          <a:xfrm rot="10800000">
            <a:off x="4899025" y="3860800"/>
            <a:ext cx="287338" cy="7191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11310" name="Rectangle 193" descr="橡木色"/>
          <p:cNvSpPr>
            <a:spLocks noChangeArrowheads="1"/>
          </p:cNvSpPr>
          <p:nvPr/>
        </p:nvSpPr>
        <p:spPr bwMode="auto">
          <a:xfrm rot="10800000">
            <a:off x="5187950" y="3860800"/>
            <a:ext cx="287338" cy="7191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11311" name="Rectangle 194" descr="橡木色"/>
          <p:cNvSpPr>
            <a:spLocks noChangeArrowheads="1"/>
          </p:cNvSpPr>
          <p:nvPr/>
        </p:nvSpPr>
        <p:spPr bwMode="auto">
          <a:xfrm rot="10800000">
            <a:off x="5187950" y="4579938"/>
            <a:ext cx="287338" cy="7191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11312" name="Rectangle 195" descr="橡木色"/>
          <p:cNvSpPr>
            <a:spLocks noChangeArrowheads="1"/>
          </p:cNvSpPr>
          <p:nvPr/>
        </p:nvSpPr>
        <p:spPr bwMode="auto">
          <a:xfrm>
            <a:off x="5481638" y="5300663"/>
            <a:ext cx="719137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11313" name="Rectangle 196" descr="橡木色"/>
          <p:cNvSpPr>
            <a:spLocks noChangeArrowheads="1"/>
          </p:cNvSpPr>
          <p:nvPr/>
        </p:nvSpPr>
        <p:spPr bwMode="auto">
          <a:xfrm rot="5400000">
            <a:off x="3157538" y="3009900"/>
            <a:ext cx="890588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11314" name="Rectangle 197" descr="橡木色"/>
          <p:cNvSpPr>
            <a:spLocks noChangeArrowheads="1"/>
          </p:cNvSpPr>
          <p:nvPr/>
        </p:nvSpPr>
        <p:spPr bwMode="auto">
          <a:xfrm rot="10800000">
            <a:off x="4395788" y="2852738"/>
            <a:ext cx="287337" cy="7191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11315" name="Rectangle 199" descr="橡木色"/>
          <p:cNvSpPr>
            <a:spLocks noChangeArrowheads="1"/>
          </p:cNvSpPr>
          <p:nvPr/>
        </p:nvSpPr>
        <p:spPr bwMode="auto">
          <a:xfrm rot="10800000">
            <a:off x="5330825" y="2852738"/>
            <a:ext cx="287338" cy="7191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11316" name="Rectangle 204" descr="橡木色"/>
          <p:cNvSpPr>
            <a:spLocks noChangeArrowheads="1"/>
          </p:cNvSpPr>
          <p:nvPr/>
        </p:nvSpPr>
        <p:spPr bwMode="auto">
          <a:xfrm>
            <a:off x="4106863" y="1412875"/>
            <a:ext cx="360362" cy="5397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11317" name="Rectangle 207" descr="橡木色"/>
          <p:cNvSpPr>
            <a:spLocks noChangeArrowheads="1"/>
          </p:cNvSpPr>
          <p:nvPr/>
        </p:nvSpPr>
        <p:spPr bwMode="auto">
          <a:xfrm>
            <a:off x="5554663" y="1419225"/>
            <a:ext cx="287337" cy="5397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11318" name="Line 82"/>
          <p:cNvSpPr>
            <a:spLocks noChangeShapeType="1"/>
          </p:cNvSpPr>
          <p:nvPr/>
        </p:nvSpPr>
        <p:spPr bwMode="auto">
          <a:xfrm rot="5400000">
            <a:off x="6608763" y="5405437"/>
            <a:ext cx="1588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319" name="Rectangle 187"/>
          <p:cNvSpPr>
            <a:spLocks noChangeArrowheads="1"/>
          </p:cNvSpPr>
          <p:nvPr/>
        </p:nvSpPr>
        <p:spPr bwMode="auto">
          <a:xfrm>
            <a:off x="3459163" y="3571875"/>
            <a:ext cx="508000" cy="576263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320" name="Text Box 233"/>
          <p:cNvSpPr txBox="1">
            <a:spLocks noChangeArrowheads="1"/>
          </p:cNvSpPr>
          <p:nvPr/>
        </p:nvSpPr>
        <p:spPr bwMode="auto">
          <a:xfrm>
            <a:off x="3340100" y="4305300"/>
            <a:ext cx="3683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321" name="AutoShape 240"/>
          <p:cNvSpPr>
            <a:spLocks noChangeArrowheads="1"/>
          </p:cNvSpPr>
          <p:nvPr/>
        </p:nvSpPr>
        <p:spPr bwMode="auto">
          <a:xfrm rot="10800000" flipH="1" flipV="1">
            <a:off x="4683125" y="1412875"/>
            <a:ext cx="539750" cy="5397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陳正宗</a:t>
            </a:r>
          </a:p>
        </p:txBody>
      </p:sp>
      <p:sp>
        <p:nvSpPr>
          <p:cNvPr id="11322" name="Rectangle 242" descr="橡木色"/>
          <p:cNvSpPr>
            <a:spLocks noChangeArrowheads="1"/>
          </p:cNvSpPr>
          <p:nvPr/>
        </p:nvSpPr>
        <p:spPr bwMode="auto">
          <a:xfrm rot="10800000">
            <a:off x="2873375" y="2708275"/>
            <a:ext cx="574675" cy="9366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200">
                <a:latin typeface="標楷體" panose="03000509000000000000" pitchFamily="65" charset="-120"/>
                <a:ea typeface="標楷體" panose="03000509000000000000" pitchFamily="65" charset="-120"/>
              </a:rPr>
              <a:t>作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200">
                <a:latin typeface="標楷體" panose="03000509000000000000" pitchFamily="65" charset="-120"/>
                <a:ea typeface="標楷體" panose="03000509000000000000" pitchFamily="65" charset="-120"/>
              </a:rPr>
              <a:t>台</a:t>
            </a:r>
          </a:p>
        </p:txBody>
      </p:sp>
      <p:sp>
        <p:nvSpPr>
          <p:cNvPr id="11323" name="Oval 244" descr="橡樹"/>
          <p:cNvSpPr>
            <a:spLocks noChangeArrowheads="1"/>
          </p:cNvSpPr>
          <p:nvPr/>
        </p:nvSpPr>
        <p:spPr bwMode="auto">
          <a:xfrm>
            <a:off x="2882900" y="908050"/>
            <a:ext cx="936625" cy="504825"/>
          </a:xfrm>
          <a:prstGeom prst="ellipse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324" name="AutoShape 251"/>
          <p:cNvSpPr>
            <a:spLocks noChangeArrowheads="1"/>
          </p:cNvSpPr>
          <p:nvPr/>
        </p:nvSpPr>
        <p:spPr bwMode="auto">
          <a:xfrm rot="10800000" flipH="1" flipV="1">
            <a:off x="3098800" y="1412875"/>
            <a:ext cx="142875" cy="7143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zh-TW" altLang="en-US"/>
          </a:p>
        </p:txBody>
      </p:sp>
      <p:sp>
        <p:nvSpPr>
          <p:cNvPr id="11325" name="AutoShape 252"/>
          <p:cNvSpPr>
            <a:spLocks noChangeArrowheads="1"/>
          </p:cNvSpPr>
          <p:nvPr/>
        </p:nvSpPr>
        <p:spPr bwMode="auto">
          <a:xfrm rot="10800000" flipH="1" flipV="1">
            <a:off x="3459163" y="1412875"/>
            <a:ext cx="142875" cy="7143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zh-TW" altLang="en-US"/>
          </a:p>
        </p:txBody>
      </p:sp>
      <p:sp>
        <p:nvSpPr>
          <p:cNvPr id="11326" name="Rectangle 253" descr="信紙"/>
          <p:cNvSpPr>
            <a:spLocks noChangeArrowheads="1"/>
          </p:cNvSpPr>
          <p:nvPr/>
        </p:nvSpPr>
        <p:spPr bwMode="auto">
          <a:xfrm>
            <a:off x="2370138" y="1816100"/>
            <a:ext cx="319087" cy="4413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327" name="Picture 257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32388" y="4032250"/>
            <a:ext cx="3984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8" name="Picture 258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32388" y="4867275"/>
            <a:ext cx="3984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9" name="Picture 259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275262" y="3052763"/>
            <a:ext cx="3984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0" name="Picture 260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40225" y="3052763"/>
            <a:ext cx="3984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1" name="Picture 261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403600" y="3052763"/>
            <a:ext cx="3984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2" name="Picture 262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3463" y="4060825"/>
            <a:ext cx="3984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3" name="Picture 264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3462" y="4779963"/>
            <a:ext cx="3984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4" name="Picture 265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132262" y="1547813"/>
            <a:ext cx="3984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5" name="Picture 267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75063" y="1987550"/>
            <a:ext cx="3984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36" name="printer2"/>
          <p:cNvSpPr>
            <a:spLocks noEditPoints="1" noChangeArrowheads="1"/>
          </p:cNvSpPr>
          <p:nvPr/>
        </p:nvSpPr>
        <p:spPr bwMode="auto">
          <a:xfrm rot="10800000">
            <a:off x="4125913" y="2008188"/>
            <a:ext cx="503237" cy="2159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0 w 21600"/>
              <a:gd name="T19" fmla="*/ 2147483646 h 21600"/>
              <a:gd name="T20" fmla="*/ 0 w 21600"/>
              <a:gd name="T21" fmla="*/ 2147483646 h 21600"/>
              <a:gd name="T22" fmla="*/ 2147483646 w 21600"/>
              <a:gd name="T23" fmla="*/ 0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1397 w 21600"/>
              <a:gd name="T37" fmla="*/ 23298 h 21600"/>
              <a:gd name="T38" fmla="*/ 20266 w 21600"/>
              <a:gd name="T39" fmla="*/ 311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 extrusionOk="0">
                <a:moveTo>
                  <a:pt x="10673" y="0"/>
                </a:moveTo>
                <a:lnTo>
                  <a:pt x="19186" y="0"/>
                </a:lnTo>
                <a:lnTo>
                  <a:pt x="21600" y="4703"/>
                </a:lnTo>
                <a:lnTo>
                  <a:pt x="21600" y="10800"/>
                </a:lnTo>
                <a:lnTo>
                  <a:pt x="21600" y="16548"/>
                </a:lnTo>
                <a:lnTo>
                  <a:pt x="18042" y="16548"/>
                </a:lnTo>
                <a:lnTo>
                  <a:pt x="18042" y="21600"/>
                </a:lnTo>
                <a:lnTo>
                  <a:pt x="10673" y="21600"/>
                </a:lnTo>
                <a:lnTo>
                  <a:pt x="3176" y="21600"/>
                </a:lnTo>
                <a:lnTo>
                  <a:pt x="3176" y="16548"/>
                </a:lnTo>
                <a:lnTo>
                  <a:pt x="0" y="16548"/>
                </a:lnTo>
                <a:lnTo>
                  <a:pt x="0" y="10800"/>
                </a:lnTo>
                <a:lnTo>
                  <a:pt x="0" y="4703"/>
                </a:lnTo>
                <a:lnTo>
                  <a:pt x="2414" y="0"/>
                </a:lnTo>
                <a:lnTo>
                  <a:pt x="10673" y="0"/>
                </a:lnTo>
                <a:close/>
              </a:path>
              <a:path w="21600" h="21600" extrusionOk="0">
                <a:moveTo>
                  <a:pt x="0" y="4703"/>
                </a:moveTo>
                <a:lnTo>
                  <a:pt x="3558" y="4703"/>
                </a:lnTo>
                <a:lnTo>
                  <a:pt x="17026" y="4703"/>
                </a:lnTo>
                <a:lnTo>
                  <a:pt x="21600" y="4703"/>
                </a:lnTo>
                <a:lnTo>
                  <a:pt x="0" y="4703"/>
                </a:lnTo>
                <a:moveTo>
                  <a:pt x="16518" y="4703"/>
                </a:moveTo>
                <a:lnTo>
                  <a:pt x="16518" y="10452"/>
                </a:lnTo>
                <a:lnTo>
                  <a:pt x="0" y="10452"/>
                </a:lnTo>
                <a:moveTo>
                  <a:pt x="4320" y="16548"/>
                </a:moveTo>
                <a:lnTo>
                  <a:pt x="4320" y="17419"/>
                </a:lnTo>
                <a:lnTo>
                  <a:pt x="4320" y="20555"/>
                </a:lnTo>
                <a:lnTo>
                  <a:pt x="4320" y="21600"/>
                </a:lnTo>
                <a:lnTo>
                  <a:pt x="4320" y="16548"/>
                </a:lnTo>
                <a:moveTo>
                  <a:pt x="16899" y="16548"/>
                </a:moveTo>
                <a:lnTo>
                  <a:pt x="16899" y="17419"/>
                </a:lnTo>
                <a:lnTo>
                  <a:pt x="16899" y="20555"/>
                </a:lnTo>
                <a:lnTo>
                  <a:pt x="16899" y="21600"/>
                </a:lnTo>
                <a:lnTo>
                  <a:pt x="16899" y="16548"/>
                </a:lnTo>
                <a:moveTo>
                  <a:pt x="15247" y="14981"/>
                </a:moveTo>
                <a:lnTo>
                  <a:pt x="15247" y="10452"/>
                </a:lnTo>
                <a:lnTo>
                  <a:pt x="16899" y="16548"/>
                </a:lnTo>
                <a:lnTo>
                  <a:pt x="18042" y="16548"/>
                </a:lnTo>
                <a:lnTo>
                  <a:pt x="16518" y="10452"/>
                </a:lnTo>
                <a:moveTo>
                  <a:pt x="15247" y="14981"/>
                </a:moveTo>
                <a:lnTo>
                  <a:pt x="15247" y="14981"/>
                </a:lnTo>
                <a:lnTo>
                  <a:pt x="16772" y="17942"/>
                </a:lnTo>
                <a:lnTo>
                  <a:pt x="4447" y="17942"/>
                </a:lnTo>
                <a:lnTo>
                  <a:pt x="5972" y="14981"/>
                </a:lnTo>
                <a:lnTo>
                  <a:pt x="5972" y="10452"/>
                </a:lnTo>
                <a:lnTo>
                  <a:pt x="4320" y="16548"/>
                </a:lnTo>
                <a:lnTo>
                  <a:pt x="3176" y="16548"/>
                </a:lnTo>
                <a:lnTo>
                  <a:pt x="4701" y="10452"/>
                </a:lnTo>
                <a:moveTo>
                  <a:pt x="20202" y="5574"/>
                </a:moveTo>
                <a:lnTo>
                  <a:pt x="20711" y="5574"/>
                </a:lnTo>
                <a:lnTo>
                  <a:pt x="20711" y="7839"/>
                </a:lnTo>
                <a:lnTo>
                  <a:pt x="20202" y="7839"/>
                </a:lnTo>
                <a:lnTo>
                  <a:pt x="20202" y="5574"/>
                </a:lnTo>
                <a:moveTo>
                  <a:pt x="5972" y="14981"/>
                </a:moveTo>
                <a:lnTo>
                  <a:pt x="7496" y="14981"/>
                </a:lnTo>
                <a:lnTo>
                  <a:pt x="13341" y="14981"/>
                </a:lnTo>
                <a:lnTo>
                  <a:pt x="15247" y="14981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endParaRPr lang="zh-TW" altLang="en-US"/>
          </a:p>
        </p:txBody>
      </p:sp>
      <p:sp>
        <p:nvSpPr>
          <p:cNvPr id="11337" name="printer2"/>
          <p:cNvSpPr>
            <a:spLocks noEditPoints="1" noChangeArrowheads="1"/>
          </p:cNvSpPr>
          <p:nvPr/>
        </p:nvSpPr>
        <p:spPr bwMode="auto">
          <a:xfrm rot="10800000">
            <a:off x="4683125" y="3600450"/>
            <a:ext cx="503238" cy="2159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0 w 21600"/>
              <a:gd name="T19" fmla="*/ 2147483646 h 21600"/>
              <a:gd name="T20" fmla="*/ 0 w 21600"/>
              <a:gd name="T21" fmla="*/ 2147483646 h 21600"/>
              <a:gd name="T22" fmla="*/ 2147483646 w 21600"/>
              <a:gd name="T23" fmla="*/ 0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1397 w 21600"/>
              <a:gd name="T37" fmla="*/ 23298 h 21600"/>
              <a:gd name="T38" fmla="*/ 20266 w 21600"/>
              <a:gd name="T39" fmla="*/ 311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 extrusionOk="0">
                <a:moveTo>
                  <a:pt x="10673" y="0"/>
                </a:moveTo>
                <a:lnTo>
                  <a:pt x="19186" y="0"/>
                </a:lnTo>
                <a:lnTo>
                  <a:pt x="21600" y="4703"/>
                </a:lnTo>
                <a:lnTo>
                  <a:pt x="21600" y="10800"/>
                </a:lnTo>
                <a:lnTo>
                  <a:pt x="21600" y="16548"/>
                </a:lnTo>
                <a:lnTo>
                  <a:pt x="18042" y="16548"/>
                </a:lnTo>
                <a:lnTo>
                  <a:pt x="18042" y="21600"/>
                </a:lnTo>
                <a:lnTo>
                  <a:pt x="10673" y="21600"/>
                </a:lnTo>
                <a:lnTo>
                  <a:pt x="3176" y="21600"/>
                </a:lnTo>
                <a:lnTo>
                  <a:pt x="3176" y="16548"/>
                </a:lnTo>
                <a:lnTo>
                  <a:pt x="0" y="16548"/>
                </a:lnTo>
                <a:lnTo>
                  <a:pt x="0" y="10800"/>
                </a:lnTo>
                <a:lnTo>
                  <a:pt x="0" y="4703"/>
                </a:lnTo>
                <a:lnTo>
                  <a:pt x="2414" y="0"/>
                </a:lnTo>
                <a:lnTo>
                  <a:pt x="10673" y="0"/>
                </a:lnTo>
                <a:close/>
              </a:path>
              <a:path w="21600" h="21600" extrusionOk="0">
                <a:moveTo>
                  <a:pt x="0" y="4703"/>
                </a:moveTo>
                <a:lnTo>
                  <a:pt x="3558" y="4703"/>
                </a:lnTo>
                <a:lnTo>
                  <a:pt x="17026" y="4703"/>
                </a:lnTo>
                <a:lnTo>
                  <a:pt x="21600" y="4703"/>
                </a:lnTo>
                <a:lnTo>
                  <a:pt x="0" y="4703"/>
                </a:lnTo>
                <a:moveTo>
                  <a:pt x="16518" y="4703"/>
                </a:moveTo>
                <a:lnTo>
                  <a:pt x="16518" y="10452"/>
                </a:lnTo>
                <a:lnTo>
                  <a:pt x="0" y="10452"/>
                </a:lnTo>
                <a:moveTo>
                  <a:pt x="4320" y="16548"/>
                </a:moveTo>
                <a:lnTo>
                  <a:pt x="4320" y="17419"/>
                </a:lnTo>
                <a:lnTo>
                  <a:pt x="4320" y="20555"/>
                </a:lnTo>
                <a:lnTo>
                  <a:pt x="4320" y="21600"/>
                </a:lnTo>
                <a:lnTo>
                  <a:pt x="4320" y="16548"/>
                </a:lnTo>
                <a:moveTo>
                  <a:pt x="16899" y="16548"/>
                </a:moveTo>
                <a:lnTo>
                  <a:pt x="16899" y="17419"/>
                </a:lnTo>
                <a:lnTo>
                  <a:pt x="16899" y="20555"/>
                </a:lnTo>
                <a:lnTo>
                  <a:pt x="16899" y="21600"/>
                </a:lnTo>
                <a:lnTo>
                  <a:pt x="16899" y="16548"/>
                </a:lnTo>
                <a:moveTo>
                  <a:pt x="15247" y="14981"/>
                </a:moveTo>
                <a:lnTo>
                  <a:pt x="15247" y="10452"/>
                </a:lnTo>
                <a:lnTo>
                  <a:pt x="16899" y="16548"/>
                </a:lnTo>
                <a:lnTo>
                  <a:pt x="18042" y="16548"/>
                </a:lnTo>
                <a:lnTo>
                  <a:pt x="16518" y="10452"/>
                </a:lnTo>
                <a:moveTo>
                  <a:pt x="15247" y="14981"/>
                </a:moveTo>
                <a:lnTo>
                  <a:pt x="15247" y="14981"/>
                </a:lnTo>
                <a:lnTo>
                  <a:pt x="16772" y="17942"/>
                </a:lnTo>
                <a:lnTo>
                  <a:pt x="4447" y="17942"/>
                </a:lnTo>
                <a:lnTo>
                  <a:pt x="5972" y="14981"/>
                </a:lnTo>
                <a:lnTo>
                  <a:pt x="5972" y="10452"/>
                </a:lnTo>
                <a:lnTo>
                  <a:pt x="4320" y="16548"/>
                </a:lnTo>
                <a:lnTo>
                  <a:pt x="3176" y="16548"/>
                </a:lnTo>
                <a:lnTo>
                  <a:pt x="4701" y="10452"/>
                </a:lnTo>
                <a:moveTo>
                  <a:pt x="20202" y="5574"/>
                </a:moveTo>
                <a:lnTo>
                  <a:pt x="20711" y="5574"/>
                </a:lnTo>
                <a:lnTo>
                  <a:pt x="20711" y="7839"/>
                </a:lnTo>
                <a:lnTo>
                  <a:pt x="20202" y="7839"/>
                </a:lnTo>
                <a:lnTo>
                  <a:pt x="20202" y="5574"/>
                </a:lnTo>
                <a:moveTo>
                  <a:pt x="5972" y="14981"/>
                </a:moveTo>
                <a:lnTo>
                  <a:pt x="7496" y="14981"/>
                </a:lnTo>
                <a:lnTo>
                  <a:pt x="13341" y="14981"/>
                </a:lnTo>
                <a:lnTo>
                  <a:pt x="15247" y="14981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endParaRPr lang="zh-TW" altLang="en-US"/>
          </a:p>
        </p:txBody>
      </p:sp>
      <p:sp>
        <p:nvSpPr>
          <p:cNvPr id="11338" name="printer2"/>
          <p:cNvSpPr>
            <a:spLocks noEditPoints="1" noChangeArrowheads="1"/>
          </p:cNvSpPr>
          <p:nvPr/>
        </p:nvSpPr>
        <p:spPr bwMode="auto">
          <a:xfrm rot="-5400000">
            <a:off x="5168107" y="4490244"/>
            <a:ext cx="360362" cy="2159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0 w 21600"/>
              <a:gd name="T19" fmla="*/ 2147483646 h 21600"/>
              <a:gd name="T20" fmla="*/ 0 w 21600"/>
              <a:gd name="T21" fmla="*/ 2147483646 h 21600"/>
              <a:gd name="T22" fmla="*/ 2147483646 w 21600"/>
              <a:gd name="T23" fmla="*/ 0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1397 w 21600"/>
              <a:gd name="T37" fmla="*/ 23298 h 21600"/>
              <a:gd name="T38" fmla="*/ 20266 w 21600"/>
              <a:gd name="T39" fmla="*/ 311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 extrusionOk="0">
                <a:moveTo>
                  <a:pt x="10673" y="0"/>
                </a:moveTo>
                <a:lnTo>
                  <a:pt x="19186" y="0"/>
                </a:lnTo>
                <a:lnTo>
                  <a:pt x="21600" y="4703"/>
                </a:lnTo>
                <a:lnTo>
                  <a:pt x="21600" y="10800"/>
                </a:lnTo>
                <a:lnTo>
                  <a:pt x="21600" y="16548"/>
                </a:lnTo>
                <a:lnTo>
                  <a:pt x="18042" y="16548"/>
                </a:lnTo>
                <a:lnTo>
                  <a:pt x="18042" y="21600"/>
                </a:lnTo>
                <a:lnTo>
                  <a:pt x="10673" y="21600"/>
                </a:lnTo>
                <a:lnTo>
                  <a:pt x="3176" y="21600"/>
                </a:lnTo>
                <a:lnTo>
                  <a:pt x="3176" y="16548"/>
                </a:lnTo>
                <a:lnTo>
                  <a:pt x="0" y="16548"/>
                </a:lnTo>
                <a:lnTo>
                  <a:pt x="0" y="10800"/>
                </a:lnTo>
                <a:lnTo>
                  <a:pt x="0" y="4703"/>
                </a:lnTo>
                <a:lnTo>
                  <a:pt x="2414" y="0"/>
                </a:lnTo>
                <a:lnTo>
                  <a:pt x="10673" y="0"/>
                </a:lnTo>
                <a:close/>
              </a:path>
              <a:path w="21600" h="21600" extrusionOk="0">
                <a:moveTo>
                  <a:pt x="0" y="4703"/>
                </a:moveTo>
                <a:lnTo>
                  <a:pt x="3558" y="4703"/>
                </a:lnTo>
                <a:lnTo>
                  <a:pt x="17026" y="4703"/>
                </a:lnTo>
                <a:lnTo>
                  <a:pt x="21600" y="4703"/>
                </a:lnTo>
                <a:lnTo>
                  <a:pt x="0" y="4703"/>
                </a:lnTo>
                <a:moveTo>
                  <a:pt x="16518" y="4703"/>
                </a:moveTo>
                <a:lnTo>
                  <a:pt x="16518" y="10452"/>
                </a:lnTo>
                <a:lnTo>
                  <a:pt x="0" y="10452"/>
                </a:lnTo>
                <a:moveTo>
                  <a:pt x="4320" y="16548"/>
                </a:moveTo>
                <a:lnTo>
                  <a:pt x="4320" y="17419"/>
                </a:lnTo>
                <a:lnTo>
                  <a:pt x="4320" y="20555"/>
                </a:lnTo>
                <a:lnTo>
                  <a:pt x="4320" y="21600"/>
                </a:lnTo>
                <a:lnTo>
                  <a:pt x="4320" y="16548"/>
                </a:lnTo>
                <a:moveTo>
                  <a:pt x="16899" y="16548"/>
                </a:moveTo>
                <a:lnTo>
                  <a:pt x="16899" y="17419"/>
                </a:lnTo>
                <a:lnTo>
                  <a:pt x="16899" y="20555"/>
                </a:lnTo>
                <a:lnTo>
                  <a:pt x="16899" y="21600"/>
                </a:lnTo>
                <a:lnTo>
                  <a:pt x="16899" y="16548"/>
                </a:lnTo>
                <a:moveTo>
                  <a:pt x="15247" y="14981"/>
                </a:moveTo>
                <a:lnTo>
                  <a:pt x="15247" y="10452"/>
                </a:lnTo>
                <a:lnTo>
                  <a:pt x="16899" y="16548"/>
                </a:lnTo>
                <a:lnTo>
                  <a:pt x="18042" y="16548"/>
                </a:lnTo>
                <a:lnTo>
                  <a:pt x="16518" y="10452"/>
                </a:lnTo>
                <a:moveTo>
                  <a:pt x="15247" y="14981"/>
                </a:moveTo>
                <a:lnTo>
                  <a:pt x="15247" y="14981"/>
                </a:lnTo>
                <a:lnTo>
                  <a:pt x="16772" y="17942"/>
                </a:lnTo>
                <a:lnTo>
                  <a:pt x="4447" y="17942"/>
                </a:lnTo>
                <a:lnTo>
                  <a:pt x="5972" y="14981"/>
                </a:lnTo>
                <a:lnTo>
                  <a:pt x="5972" y="10452"/>
                </a:lnTo>
                <a:lnTo>
                  <a:pt x="4320" y="16548"/>
                </a:lnTo>
                <a:lnTo>
                  <a:pt x="3176" y="16548"/>
                </a:lnTo>
                <a:lnTo>
                  <a:pt x="4701" y="10452"/>
                </a:lnTo>
                <a:moveTo>
                  <a:pt x="20202" y="5574"/>
                </a:moveTo>
                <a:lnTo>
                  <a:pt x="20711" y="5574"/>
                </a:lnTo>
                <a:lnTo>
                  <a:pt x="20711" y="7839"/>
                </a:lnTo>
                <a:lnTo>
                  <a:pt x="20202" y="7839"/>
                </a:lnTo>
                <a:lnTo>
                  <a:pt x="20202" y="5574"/>
                </a:lnTo>
                <a:moveTo>
                  <a:pt x="5972" y="14981"/>
                </a:moveTo>
                <a:lnTo>
                  <a:pt x="7496" y="14981"/>
                </a:lnTo>
                <a:lnTo>
                  <a:pt x="13341" y="14981"/>
                </a:lnTo>
                <a:lnTo>
                  <a:pt x="15247" y="14981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/>
          <a:p>
            <a:endParaRPr lang="zh-TW" altLang="en-US"/>
          </a:p>
        </p:txBody>
      </p:sp>
      <p:sp>
        <p:nvSpPr>
          <p:cNvPr id="11339" name="AutoShape 274"/>
          <p:cNvSpPr>
            <a:spLocks noChangeAspect="1" noChangeArrowheads="1"/>
          </p:cNvSpPr>
          <p:nvPr/>
        </p:nvSpPr>
        <p:spPr bwMode="auto">
          <a:xfrm rot="10800000" flipH="1" flipV="1">
            <a:off x="3708400" y="1581150"/>
            <a:ext cx="346075" cy="3683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郭世榮</a:t>
            </a:r>
            <a:endParaRPr lang="en-US" altLang="zh-TW" sz="10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呂學育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李為民</a:t>
            </a:r>
          </a:p>
        </p:txBody>
      </p:sp>
      <p:sp>
        <p:nvSpPr>
          <p:cNvPr id="11340" name="AutoShape 275"/>
          <p:cNvSpPr>
            <a:spLocks noChangeAspect="1" noChangeArrowheads="1"/>
          </p:cNvSpPr>
          <p:nvPr/>
        </p:nvSpPr>
        <p:spPr bwMode="auto">
          <a:xfrm rot="10800000" flipH="1" flipV="1">
            <a:off x="2738438" y="1557338"/>
            <a:ext cx="334962" cy="38893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陳義麟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陳桂鴻</a:t>
            </a:r>
            <a:endParaRPr lang="en-US" altLang="zh-TW" sz="10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李家瑋</a:t>
            </a:r>
            <a:endParaRPr lang="en-US" altLang="zh-TW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341" name="Rectangle 278" descr="橡木色"/>
          <p:cNvSpPr>
            <a:spLocks noChangeArrowheads="1"/>
          </p:cNvSpPr>
          <p:nvPr/>
        </p:nvSpPr>
        <p:spPr bwMode="auto">
          <a:xfrm>
            <a:off x="3675063" y="5300663"/>
            <a:ext cx="857250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11342" name="Rectangle 284"/>
          <p:cNvSpPr>
            <a:spLocks noChangeArrowheads="1"/>
          </p:cNvSpPr>
          <p:nvPr/>
        </p:nvSpPr>
        <p:spPr bwMode="auto">
          <a:xfrm>
            <a:off x="3179763" y="4587875"/>
            <a:ext cx="503237" cy="973138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343" name="Rectangle 313"/>
          <p:cNvSpPr>
            <a:spLocks noChangeArrowheads="1"/>
          </p:cNvSpPr>
          <p:nvPr/>
        </p:nvSpPr>
        <p:spPr bwMode="auto">
          <a:xfrm>
            <a:off x="4167188" y="14239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11344" name="Rectangle 315" descr="信紙"/>
          <p:cNvSpPr>
            <a:spLocks noChangeArrowheads="1"/>
          </p:cNvSpPr>
          <p:nvPr/>
        </p:nvSpPr>
        <p:spPr bwMode="auto">
          <a:xfrm>
            <a:off x="3538538" y="2284413"/>
            <a:ext cx="576262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345" name="Rectangle 316" descr="信紙"/>
          <p:cNvSpPr>
            <a:spLocks noChangeArrowheads="1"/>
          </p:cNvSpPr>
          <p:nvPr/>
        </p:nvSpPr>
        <p:spPr bwMode="auto">
          <a:xfrm>
            <a:off x="4114800" y="2284413"/>
            <a:ext cx="576263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346" name="Rectangle 317" descr="信紙"/>
          <p:cNvSpPr>
            <a:spLocks noChangeArrowheads="1"/>
          </p:cNvSpPr>
          <p:nvPr/>
        </p:nvSpPr>
        <p:spPr bwMode="auto">
          <a:xfrm>
            <a:off x="4691063" y="2284413"/>
            <a:ext cx="647700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347" name="Rectangle 319" descr="信紙"/>
          <p:cNvSpPr>
            <a:spLocks noChangeArrowheads="1"/>
          </p:cNvSpPr>
          <p:nvPr/>
        </p:nvSpPr>
        <p:spPr bwMode="auto">
          <a:xfrm>
            <a:off x="5338763" y="2284413"/>
            <a:ext cx="1008062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348" name="Rectangle 184" descr="信紙"/>
          <p:cNvSpPr>
            <a:spLocks noChangeArrowheads="1"/>
          </p:cNvSpPr>
          <p:nvPr/>
        </p:nvSpPr>
        <p:spPr bwMode="auto">
          <a:xfrm rot="-5400000">
            <a:off x="5160169" y="5128419"/>
            <a:ext cx="215900" cy="57626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vert="eaVert"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600">
                <a:latin typeface="標楷體" panose="03000509000000000000" pitchFamily="65" charset="-120"/>
                <a:ea typeface="標楷體" panose="03000509000000000000" pitchFamily="65" charset="-120"/>
              </a:rPr>
              <a:t>SERVER</a:t>
            </a:r>
          </a:p>
        </p:txBody>
      </p:sp>
      <p:sp>
        <p:nvSpPr>
          <p:cNvPr id="11349" name="Rectangle 321" descr="橡木色"/>
          <p:cNvSpPr>
            <a:spLocks noChangeArrowheads="1"/>
          </p:cNvSpPr>
          <p:nvPr/>
        </p:nvSpPr>
        <p:spPr bwMode="auto">
          <a:xfrm>
            <a:off x="1704975" y="1131888"/>
            <a:ext cx="288925" cy="10795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pic>
        <p:nvPicPr>
          <p:cNvPr id="11350" name="Picture 280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11312" y="1331913"/>
            <a:ext cx="3984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51" name="printer2"/>
          <p:cNvSpPr>
            <a:spLocks noEditPoints="1" noChangeArrowheads="1"/>
          </p:cNvSpPr>
          <p:nvPr/>
        </p:nvSpPr>
        <p:spPr bwMode="auto">
          <a:xfrm rot="10800000">
            <a:off x="4330700" y="5308600"/>
            <a:ext cx="503238" cy="2159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0 w 21600"/>
              <a:gd name="T19" fmla="*/ 2147483646 h 21600"/>
              <a:gd name="T20" fmla="*/ 0 w 21600"/>
              <a:gd name="T21" fmla="*/ 2147483646 h 21600"/>
              <a:gd name="T22" fmla="*/ 2147483646 w 21600"/>
              <a:gd name="T23" fmla="*/ 0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1397 w 21600"/>
              <a:gd name="T37" fmla="*/ 23298 h 21600"/>
              <a:gd name="T38" fmla="*/ 20266 w 21600"/>
              <a:gd name="T39" fmla="*/ 311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 extrusionOk="0">
                <a:moveTo>
                  <a:pt x="10673" y="0"/>
                </a:moveTo>
                <a:lnTo>
                  <a:pt x="19186" y="0"/>
                </a:lnTo>
                <a:lnTo>
                  <a:pt x="21600" y="4703"/>
                </a:lnTo>
                <a:lnTo>
                  <a:pt x="21600" y="10800"/>
                </a:lnTo>
                <a:lnTo>
                  <a:pt x="21600" y="16548"/>
                </a:lnTo>
                <a:lnTo>
                  <a:pt x="18042" y="16548"/>
                </a:lnTo>
                <a:lnTo>
                  <a:pt x="18042" y="21600"/>
                </a:lnTo>
                <a:lnTo>
                  <a:pt x="10673" y="21600"/>
                </a:lnTo>
                <a:lnTo>
                  <a:pt x="3176" y="21600"/>
                </a:lnTo>
                <a:lnTo>
                  <a:pt x="3176" y="16548"/>
                </a:lnTo>
                <a:lnTo>
                  <a:pt x="0" y="16548"/>
                </a:lnTo>
                <a:lnTo>
                  <a:pt x="0" y="10800"/>
                </a:lnTo>
                <a:lnTo>
                  <a:pt x="0" y="4703"/>
                </a:lnTo>
                <a:lnTo>
                  <a:pt x="2414" y="0"/>
                </a:lnTo>
                <a:lnTo>
                  <a:pt x="10673" y="0"/>
                </a:lnTo>
                <a:close/>
              </a:path>
              <a:path w="21600" h="21600" extrusionOk="0">
                <a:moveTo>
                  <a:pt x="0" y="4703"/>
                </a:moveTo>
                <a:lnTo>
                  <a:pt x="3558" y="4703"/>
                </a:lnTo>
                <a:lnTo>
                  <a:pt x="17026" y="4703"/>
                </a:lnTo>
                <a:lnTo>
                  <a:pt x="21600" y="4703"/>
                </a:lnTo>
                <a:lnTo>
                  <a:pt x="0" y="4703"/>
                </a:lnTo>
                <a:moveTo>
                  <a:pt x="16518" y="4703"/>
                </a:moveTo>
                <a:lnTo>
                  <a:pt x="16518" y="10452"/>
                </a:lnTo>
                <a:lnTo>
                  <a:pt x="0" y="10452"/>
                </a:lnTo>
                <a:moveTo>
                  <a:pt x="4320" y="16548"/>
                </a:moveTo>
                <a:lnTo>
                  <a:pt x="4320" y="17419"/>
                </a:lnTo>
                <a:lnTo>
                  <a:pt x="4320" y="20555"/>
                </a:lnTo>
                <a:lnTo>
                  <a:pt x="4320" y="21600"/>
                </a:lnTo>
                <a:lnTo>
                  <a:pt x="4320" y="16548"/>
                </a:lnTo>
                <a:moveTo>
                  <a:pt x="16899" y="16548"/>
                </a:moveTo>
                <a:lnTo>
                  <a:pt x="16899" y="17419"/>
                </a:lnTo>
                <a:lnTo>
                  <a:pt x="16899" y="20555"/>
                </a:lnTo>
                <a:lnTo>
                  <a:pt x="16899" y="21600"/>
                </a:lnTo>
                <a:lnTo>
                  <a:pt x="16899" y="16548"/>
                </a:lnTo>
                <a:moveTo>
                  <a:pt x="15247" y="14981"/>
                </a:moveTo>
                <a:lnTo>
                  <a:pt x="15247" y="10452"/>
                </a:lnTo>
                <a:lnTo>
                  <a:pt x="16899" y="16548"/>
                </a:lnTo>
                <a:lnTo>
                  <a:pt x="18042" y="16548"/>
                </a:lnTo>
                <a:lnTo>
                  <a:pt x="16518" y="10452"/>
                </a:lnTo>
                <a:moveTo>
                  <a:pt x="15247" y="14981"/>
                </a:moveTo>
                <a:lnTo>
                  <a:pt x="15247" y="14981"/>
                </a:lnTo>
                <a:lnTo>
                  <a:pt x="16772" y="17942"/>
                </a:lnTo>
                <a:lnTo>
                  <a:pt x="4447" y="17942"/>
                </a:lnTo>
                <a:lnTo>
                  <a:pt x="5972" y="14981"/>
                </a:lnTo>
                <a:lnTo>
                  <a:pt x="5972" y="10452"/>
                </a:lnTo>
                <a:lnTo>
                  <a:pt x="4320" y="16548"/>
                </a:lnTo>
                <a:lnTo>
                  <a:pt x="3176" y="16548"/>
                </a:lnTo>
                <a:lnTo>
                  <a:pt x="4701" y="10452"/>
                </a:lnTo>
                <a:moveTo>
                  <a:pt x="20202" y="5574"/>
                </a:moveTo>
                <a:lnTo>
                  <a:pt x="20711" y="5574"/>
                </a:lnTo>
                <a:lnTo>
                  <a:pt x="20711" y="7839"/>
                </a:lnTo>
                <a:lnTo>
                  <a:pt x="20202" y="7839"/>
                </a:lnTo>
                <a:lnTo>
                  <a:pt x="20202" y="5574"/>
                </a:lnTo>
                <a:moveTo>
                  <a:pt x="5972" y="14981"/>
                </a:moveTo>
                <a:lnTo>
                  <a:pt x="7496" y="14981"/>
                </a:lnTo>
                <a:lnTo>
                  <a:pt x="13341" y="14981"/>
                </a:lnTo>
                <a:lnTo>
                  <a:pt x="15247" y="14981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endParaRPr lang="zh-TW" altLang="en-US"/>
          </a:p>
        </p:txBody>
      </p:sp>
      <p:pic>
        <p:nvPicPr>
          <p:cNvPr id="11352" name="Picture 323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7001">
            <a:off x="2908300" y="3132138"/>
            <a:ext cx="3984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53" name="AutoShape 325"/>
          <p:cNvSpPr>
            <a:spLocks noChangeArrowheads="1"/>
          </p:cNvSpPr>
          <p:nvPr/>
        </p:nvSpPr>
        <p:spPr bwMode="auto">
          <a:xfrm rot="10800000" flipH="1" flipV="1">
            <a:off x="5554663" y="3981450"/>
            <a:ext cx="539750" cy="5397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高政宏</a:t>
            </a:r>
          </a:p>
        </p:txBody>
      </p:sp>
      <p:sp>
        <p:nvSpPr>
          <p:cNvPr id="11354" name="AutoShape 326"/>
          <p:cNvSpPr>
            <a:spLocks noChangeArrowheads="1"/>
          </p:cNvSpPr>
          <p:nvPr/>
        </p:nvSpPr>
        <p:spPr bwMode="auto">
          <a:xfrm rot="10800000" flipH="1" flipV="1">
            <a:off x="5554663" y="4660900"/>
            <a:ext cx="539750" cy="5397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400">
                <a:latin typeface="Times New Roman" panose="02020603050405020304" pitchFamily="18" charset="0"/>
                <a:ea typeface="標楷體" panose="03000509000000000000" pitchFamily="65" charset="-120"/>
              </a:rPr>
              <a:t>高聖凱</a:t>
            </a:r>
            <a:endParaRPr kumimoji="0" lang="zh-TW" altLang="en-US" sz="1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355" name="AutoShape 118"/>
          <p:cNvSpPr>
            <a:spLocks noChangeArrowheads="1"/>
          </p:cNvSpPr>
          <p:nvPr/>
        </p:nvSpPr>
        <p:spPr bwMode="auto">
          <a:xfrm rot="-10782491" flipH="1" flipV="1">
            <a:off x="3835400" y="2963863"/>
            <a:ext cx="539750" cy="5397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84 w 21600"/>
              <a:gd name="T13" fmla="*/ 4484 h 21600"/>
              <a:gd name="T14" fmla="*/ 17116 w 21600"/>
              <a:gd name="T15" fmla="*/ 17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67" y="21600"/>
                </a:lnTo>
                <a:lnTo>
                  <a:pt x="1623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工讀生</a:t>
            </a:r>
            <a:endParaRPr kumimoji="0" lang="en-US" altLang="zh-TW" sz="140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904038" y="690563"/>
            <a:ext cx="1190625" cy="4502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6975475" y="12001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09" name="矩形 108"/>
          <p:cNvSpPr/>
          <p:nvPr/>
        </p:nvSpPr>
        <p:spPr>
          <a:xfrm>
            <a:off x="6975475" y="13525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0" name="矩形 109"/>
          <p:cNvSpPr/>
          <p:nvPr/>
        </p:nvSpPr>
        <p:spPr>
          <a:xfrm>
            <a:off x="6975475" y="15049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1" name="矩形 110"/>
          <p:cNvSpPr/>
          <p:nvPr/>
        </p:nvSpPr>
        <p:spPr>
          <a:xfrm>
            <a:off x="6975475" y="16573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2" name="矩形 111"/>
          <p:cNvSpPr/>
          <p:nvPr/>
        </p:nvSpPr>
        <p:spPr>
          <a:xfrm>
            <a:off x="6975475" y="18097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3" name="矩形 112"/>
          <p:cNvSpPr/>
          <p:nvPr/>
        </p:nvSpPr>
        <p:spPr>
          <a:xfrm>
            <a:off x="6975475" y="19621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4" name="矩形 113"/>
          <p:cNvSpPr/>
          <p:nvPr/>
        </p:nvSpPr>
        <p:spPr>
          <a:xfrm>
            <a:off x="6975475" y="21145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5" name="矩形 114"/>
          <p:cNvSpPr/>
          <p:nvPr/>
        </p:nvSpPr>
        <p:spPr>
          <a:xfrm>
            <a:off x="6975475" y="22669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6" name="矩形 115"/>
          <p:cNvSpPr/>
          <p:nvPr/>
        </p:nvSpPr>
        <p:spPr>
          <a:xfrm>
            <a:off x="6975475" y="24193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7" name="矩形 116"/>
          <p:cNvSpPr/>
          <p:nvPr/>
        </p:nvSpPr>
        <p:spPr>
          <a:xfrm>
            <a:off x="6975475" y="25717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8" name="矩形 117"/>
          <p:cNvSpPr/>
          <p:nvPr/>
        </p:nvSpPr>
        <p:spPr>
          <a:xfrm>
            <a:off x="6975475" y="27241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9" name="矩形 118"/>
          <p:cNvSpPr/>
          <p:nvPr/>
        </p:nvSpPr>
        <p:spPr>
          <a:xfrm>
            <a:off x="6975475" y="28813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0" name="矩形 119"/>
          <p:cNvSpPr/>
          <p:nvPr/>
        </p:nvSpPr>
        <p:spPr>
          <a:xfrm>
            <a:off x="6975475" y="30337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1" name="矩形 120"/>
          <p:cNvSpPr/>
          <p:nvPr/>
        </p:nvSpPr>
        <p:spPr>
          <a:xfrm>
            <a:off x="6975475" y="31861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2" name="矩形 121"/>
          <p:cNvSpPr/>
          <p:nvPr/>
        </p:nvSpPr>
        <p:spPr>
          <a:xfrm>
            <a:off x="6975475" y="33385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3" name="矩形 122"/>
          <p:cNvSpPr/>
          <p:nvPr/>
        </p:nvSpPr>
        <p:spPr>
          <a:xfrm>
            <a:off x="6975475" y="34909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4" name="矩形 123"/>
          <p:cNvSpPr/>
          <p:nvPr/>
        </p:nvSpPr>
        <p:spPr>
          <a:xfrm>
            <a:off x="6975475" y="36433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5" name="矩形 124"/>
          <p:cNvSpPr/>
          <p:nvPr/>
        </p:nvSpPr>
        <p:spPr>
          <a:xfrm>
            <a:off x="6975475" y="37957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6" name="矩形 125"/>
          <p:cNvSpPr/>
          <p:nvPr/>
        </p:nvSpPr>
        <p:spPr>
          <a:xfrm>
            <a:off x="6975475" y="39481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7" name="矩形 126"/>
          <p:cNvSpPr/>
          <p:nvPr/>
        </p:nvSpPr>
        <p:spPr>
          <a:xfrm>
            <a:off x="6975475" y="41005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8" name="矩形 127"/>
          <p:cNvSpPr/>
          <p:nvPr/>
        </p:nvSpPr>
        <p:spPr>
          <a:xfrm>
            <a:off x="6975475" y="42529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9" name="矩形 128"/>
          <p:cNvSpPr/>
          <p:nvPr/>
        </p:nvSpPr>
        <p:spPr>
          <a:xfrm>
            <a:off x="6975475" y="44053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0" name="矩形 129"/>
          <p:cNvSpPr/>
          <p:nvPr/>
        </p:nvSpPr>
        <p:spPr>
          <a:xfrm>
            <a:off x="6975475" y="45688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1" name="矩形 130"/>
          <p:cNvSpPr/>
          <p:nvPr/>
        </p:nvSpPr>
        <p:spPr>
          <a:xfrm>
            <a:off x="6975475" y="47212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2" name="矩形 131"/>
          <p:cNvSpPr/>
          <p:nvPr/>
        </p:nvSpPr>
        <p:spPr>
          <a:xfrm>
            <a:off x="6975475" y="48736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3" name="矩形 132"/>
          <p:cNvSpPr/>
          <p:nvPr/>
        </p:nvSpPr>
        <p:spPr>
          <a:xfrm>
            <a:off x="6975475" y="50260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4" name="矩形 133"/>
          <p:cNvSpPr/>
          <p:nvPr/>
        </p:nvSpPr>
        <p:spPr>
          <a:xfrm>
            <a:off x="6975475" y="51784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5" name="矩形 134"/>
          <p:cNvSpPr/>
          <p:nvPr/>
        </p:nvSpPr>
        <p:spPr>
          <a:xfrm>
            <a:off x="7959725" y="55499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6" name="矩形 135"/>
          <p:cNvSpPr/>
          <p:nvPr/>
        </p:nvSpPr>
        <p:spPr>
          <a:xfrm>
            <a:off x="7732713" y="57324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7" name="矩形 136"/>
          <p:cNvSpPr/>
          <p:nvPr/>
        </p:nvSpPr>
        <p:spPr>
          <a:xfrm>
            <a:off x="7732713" y="58848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8" name="矩形 137"/>
          <p:cNvSpPr/>
          <p:nvPr/>
        </p:nvSpPr>
        <p:spPr>
          <a:xfrm>
            <a:off x="7567613" y="556418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9" name="矩形 138"/>
          <p:cNvSpPr/>
          <p:nvPr/>
        </p:nvSpPr>
        <p:spPr>
          <a:xfrm>
            <a:off x="6742113" y="576580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0" name="矩形 139"/>
          <p:cNvSpPr/>
          <p:nvPr/>
        </p:nvSpPr>
        <p:spPr>
          <a:xfrm>
            <a:off x="6884988" y="59229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1" name="矩形 140"/>
          <p:cNvSpPr/>
          <p:nvPr/>
        </p:nvSpPr>
        <p:spPr>
          <a:xfrm>
            <a:off x="6884988" y="60753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2" name="矩形 141"/>
          <p:cNvSpPr/>
          <p:nvPr/>
        </p:nvSpPr>
        <p:spPr>
          <a:xfrm>
            <a:off x="6884988" y="62277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3" name="矩形 142"/>
          <p:cNvSpPr/>
          <p:nvPr/>
        </p:nvSpPr>
        <p:spPr>
          <a:xfrm>
            <a:off x="6884988" y="63738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4" name="矩形 143"/>
          <p:cNvSpPr/>
          <p:nvPr/>
        </p:nvSpPr>
        <p:spPr>
          <a:xfrm>
            <a:off x="7912100" y="12160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5" name="矩形 144"/>
          <p:cNvSpPr/>
          <p:nvPr/>
        </p:nvSpPr>
        <p:spPr>
          <a:xfrm>
            <a:off x="7912100" y="13684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6" name="矩形 145"/>
          <p:cNvSpPr/>
          <p:nvPr/>
        </p:nvSpPr>
        <p:spPr>
          <a:xfrm>
            <a:off x="7912100" y="15208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7" name="矩形 146"/>
          <p:cNvSpPr/>
          <p:nvPr/>
        </p:nvSpPr>
        <p:spPr>
          <a:xfrm>
            <a:off x="7912100" y="16732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8" name="矩形 147"/>
          <p:cNvSpPr/>
          <p:nvPr/>
        </p:nvSpPr>
        <p:spPr>
          <a:xfrm>
            <a:off x="7912100" y="18256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9" name="矩形 148"/>
          <p:cNvSpPr/>
          <p:nvPr/>
        </p:nvSpPr>
        <p:spPr>
          <a:xfrm>
            <a:off x="7912100" y="19780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0" name="矩形 149"/>
          <p:cNvSpPr/>
          <p:nvPr/>
        </p:nvSpPr>
        <p:spPr>
          <a:xfrm>
            <a:off x="7912100" y="21304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1" name="矩形 150"/>
          <p:cNvSpPr/>
          <p:nvPr/>
        </p:nvSpPr>
        <p:spPr>
          <a:xfrm>
            <a:off x="7912100" y="22828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2" name="矩形 151"/>
          <p:cNvSpPr/>
          <p:nvPr/>
        </p:nvSpPr>
        <p:spPr>
          <a:xfrm>
            <a:off x="7912100" y="24352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3" name="矩形 152"/>
          <p:cNvSpPr/>
          <p:nvPr/>
        </p:nvSpPr>
        <p:spPr>
          <a:xfrm>
            <a:off x="7912100" y="25876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4" name="矩形 153"/>
          <p:cNvSpPr/>
          <p:nvPr/>
        </p:nvSpPr>
        <p:spPr>
          <a:xfrm>
            <a:off x="7912100" y="27400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5" name="矩形 154"/>
          <p:cNvSpPr/>
          <p:nvPr/>
        </p:nvSpPr>
        <p:spPr>
          <a:xfrm>
            <a:off x="7912100" y="28956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6" name="矩形 155"/>
          <p:cNvSpPr/>
          <p:nvPr/>
        </p:nvSpPr>
        <p:spPr>
          <a:xfrm>
            <a:off x="7912100" y="30480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7" name="矩形 156"/>
          <p:cNvSpPr/>
          <p:nvPr/>
        </p:nvSpPr>
        <p:spPr>
          <a:xfrm>
            <a:off x="7912100" y="32004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8" name="矩形 157"/>
          <p:cNvSpPr/>
          <p:nvPr/>
        </p:nvSpPr>
        <p:spPr>
          <a:xfrm>
            <a:off x="7912100" y="33528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9" name="矩形 158"/>
          <p:cNvSpPr/>
          <p:nvPr/>
        </p:nvSpPr>
        <p:spPr>
          <a:xfrm>
            <a:off x="7912100" y="35052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0" name="矩形 159"/>
          <p:cNvSpPr/>
          <p:nvPr/>
        </p:nvSpPr>
        <p:spPr>
          <a:xfrm>
            <a:off x="7912100" y="36576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1" name="矩形 160"/>
          <p:cNvSpPr/>
          <p:nvPr/>
        </p:nvSpPr>
        <p:spPr>
          <a:xfrm>
            <a:off x="7912100" y="38100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2" name="矩形 161"/>
          <p:cNvSpPr/>
          <p:nvPr/>
        </p:nvSpPr>
        <p:spPr>
          <a:xfrm>
            <a:off x="7912100" y="39624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3" name="矩形 162"/>
          <p:cNvSpPr/>
          <p:nvPr/>
        </p:nvSpPr>
        <p:spPr>
          <a:xfrm>
            <a:off x="7912100" y="41148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4" name="矩形 163"/>
          <p:cNvSpPr/>
          <p:nvPr/>
        </p:nvSpPr>
        <p:spPr>
          <a:xfrm>
            <a:off x="7912100" y="42672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5" name="矩形 164"/>
          <p:cNvSpPr/>
          <p:nvPr/>
        </p:nvSpPr>
        <p:spPr>
          <a:xfrm>
            <a:off x="7912100" y="44196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6" name="矩形 165"/>
          <p:cNvSpPr/>
          <p:nvPr/>
        </p:nvSpPr>
        <p:spPr>
          <a:xfrm>
            <a:off x="7912100" y="45831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7" name="矩形 166"/>
          <p:cNvSpPr/>
          <p:nvPr/>
        </p:nvSpPr>
        <p:spPr>
          <a:xfrm>
            <a:off x="7912100" y="47355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8" name="矩形 167"/>
          <p:cNvSpPr/>
          <p:nvPr/>
        </p:nvSpPr>
        <p:spPr>
          <a:xfrm>
            <a:off x="7912100" y="48879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9" name="矩形 168"/>
          <p:cNvSpPr/>
          <p:nvPr/>
        </p:nvSpPr>
        <p:spPr>
          <a:xfrm>
            <a:off x="7912100" y="50403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0" name="矩形 169"/>
          <p:cNvSpPr/>
          <p:nvPr/>
        </p:nvSpPr>
        <p:spPr>
          <a:xfrm>
            <a:off x="7912100" y="51927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1" name="矩形 170"/>
          <p:cNvSpPr/>
          <p:nvPr/>
        </p:nvSpPr>
        <p:spPr>
          <a:xfrm>
            <a:off x="8896350" y="556418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2" name="矩形 171"/>
          <p:cNvSpPr/>
          <p:nvPr/>
        </p:nvSpPr>
        <p:spPr>
          <a:xfrm>
            <a:off x="8669338" y="57467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3" name="矩形 172"/>
          <p:cNvSpPr/>
          <p:nvPr/>
        </p:nvSpPr>
        <p:spPr>
          <a:xfrm>
            <a:off x="8669338" y="58991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4" name="矩形 173"/>
          <p:cNvSpPr/>
          <p:nvPr/>
        </p:nvSpPr>
        <p:spPr>
          <a:xfrm>
            <a:off x="8504238" y="557847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5" name="矩形 174"/>
          <p:cNvSpPr/>
          <p:nvPr/>
        </p:nvSpPr>
        <p:spPr>
          <a:xfrm>
            <a:off x="7678738" y="578008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6" name="矩形 175"/>
          <p:cNvSpPr/>
          <p:nvPr/>
        </p:nvSpPr>
        <p:spPr>
          <a:xfrm>
            <a:off x="7821613" y="59372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7" name="矩形 176"/>
          <p:cNvSpPr/>
          <p:nvPr/>
        </p:nvSpPr>
        <p:spPr>
          <a:xfrm>
            <a:off x="7821613" y="60896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8" name="矩形 177"/>
          <p:cNvSpPr/>
          <p:nvPr/>
        </p:nvSpPr>
        <p:spPr>
          <a:xfrm>
            <a:off x="7821613" y="62420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9" name="矩形 178"/>
          <p:cNvSpPr/>
          <p:nvPr/>
        </p:nvSpPr>
        <p:spPr>
          <a:xfrm>
            <a:off x="7821613" y="638810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pic>
        <p:nvPicPr>
          <p:cNvPr id="11429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1279525"/>
            <a:ext cx="6699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0" name="圖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3944938"/>
            <a:ext cx="66516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431" name="群組 3"/>
          <p:cNvGrpSpPr>
            <a:grpSpLocks/>
          </p:cNvGrpSpPr>
          <p:nvPr/>
        </p:nvGrpSpPr>
        <p:grpSpPr bwMode="auto">
          <a:xfrm rot="-5400000">
            <a:off x="3725863" y="2286000"/>
            <a:ext cx="1690688" cy="8491537"/>
            <a:chOff x="6457387" y="898168"/>
            <a:chExt cx="2024214" cy="5851884"/>
          </a:xfrm>
        </p:grpSpPr>
        <p:sp>
          <p:nvSpPr>
            <p:cNvPr id="11535" name="Line 97"/>
            <p:cNvSpPr>
              <a:spLocks noChangeShapeType="1"/>
            </p:cNvSpPr>
            <p:nvPr/>
          </p:nvSpPr>
          <p:spPr bwMode="auto">
            <a:xfrm flipV="1">
              <a:off x="6457387" y="1135569"/>
              <a:ext cx="3175" cy="507206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1" name="矩形 180"/>
            <p:cNvSpPr/>
            <p:nvPr/>
          </p:nvSpPr>
          <p:spPr>
            <a:xfrm>
              <a:off x="7284179" y="898168"/>
              <a:ext cx="1191719" cy="585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2" name="矩形 181"/>
            <p:cNvSpPr/>
            <p:nvPr/>
          </p:nvSpPr>
          <p:spPr>
            <a:xfrm>
              <a:off x="7358305" y="1136663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3" name="矩形 182"/>
            <p:cNvSpPr/>
            <p:nvPr/>
          </p:nvSpPr>
          <p:spPr>
            <a:xfrm>
              <a:off x="7358305" y="1290919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4" name="矩形 183"/>
            <p:cNvSpPr/>
            <p:nvPr/>
          </p:nvSpPr>
          <p:spPr>
            <a:xfrm>
              <a:off x="7358305" y="1442987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5" name="矩形 184"/>
            <p:cNvSpPr/>
            <p:nvPr/>
          </p:nvSpPr>
          <p:spPr>
            <a:xfrm>
              <a:off x="7358305" y="1595055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6" name="矩形 185"/>
            <p:cNvSpPr/>
            <p:nvPr/>
          </p:nvSpPr>
          <p:spPr>
            <a:xfrm>
              <a:off x="7358305" y="1747123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7" name="矩形 186"/>
            <p:cNvSpPr/>
            <p:nvPr/>
          </p:nvSpPr>
          <p:spPr>
            <a:xfrm>
              <a:off x="7358305" y="1900285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8" name="矩形 187"/>
            <p:cNvSpPr/>
            <p:nvPr/>
          </p:nvSpPr>
          <p:spPr>
            <a:xfrm>
              <a:off x="7358304" y="2051259"/>
              <a:ext cx="70325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9" name="矩形 188"/>
            <p:cNvSpPr/>
            <p:nvPr/>
          </p:nvSpPr>
          <p:spPr>
            <a:xfrm>
              <a:off x="7358305" y="2204421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0" name="矩形 189"/>
            <p:cNvSpPr/>
            <p:nvPr/>
          </p:nvSpPr>
          <p:spPr>
            <a:xfrm>
              <a:off x="7358305" y="2356489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1" name="矩形 190"/>
            <p:cNvSpPr/>
            <p:nvPr/>
          </p:nvSpPr>
          <p:spPr>
            <a:xfrm>
              <a:off x="7358305" y="2509651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2" name="矩形 191"/>
            <p:cNvSpPr/>
            <p:nvPr/>
          </p:nvSpPr>
          <p:spPr>
            <a:xfrm>
              <a:off x="7358305" y="2661720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3" name="矩形 192"/>
            <p:cNvSpPr/>
            <p:nvPr/>
          </p:nvSpPr>
          <p:spPr>
            <a:xfrm>
              <a:off x="7358304" y="2820351"/>
              <a:ext cx="70325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4" name="矩形 193"/>
            <p:cNvSpPr/>
            <p:nvPr/>
          </p:nvSpPr>
          <p:spPr>
            <a:xfrm>
              <a:off x="7358305" y="2972420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5" name="矩形 194"/>
            <p:cNvSpPr/>
            <p:nvPr/>
          </p:nvSpPr>
          <p:spPr>
            <a:xfrm>
              <a:off x="7358304" y="3124487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6" name="矩形 195"/>
            <p:cNvSpPr/>
            <p:nvPr/>
          </p:nvSpPr>
          <p:spPr>
            <a:xfrm>
              <a:off x="7358305" y="3276556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7" name="矩形 196"/>
            <p:cNvSpPr/>
            <p:nvPr/>
          </p:nvSpPr>
          <p:spPr>
            <a:xfrm>
              <a:off x="7358305" y="3428624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8" name="矩形 197"/>
            <p:cNvSpPr/>
            <p:nvPr/>
          </p:nvSpPr>
          <p:spPr>
            <a:xfrm>
              <a:off x="7358305" y="3580692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9" name="矩形 198"/>
            <p:cNvSpPr/>
            <p:nvPr/>
          </p:nvSpPr>
          <p:spPr>
            <a:xfrm>
              <a:off x="7358304" y="3733854"/>
              <a:ext cx="70325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0" name="矩形 199"/>
            <p:cNvSpPr/>
            <p:nvPr/>
          </p:nvSpPr>
          <p:spPr>
            <a:xfrm>
              <a:off x="7358305" y="3887016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1" name="矩形 200"/>
            <p:cNvSpPr/>
            <p:nvPr/>
          </p:nvSpPr>
          <p:spPr>
            <a:xfrm>
              <a:off x="7358304" y="4039083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2" name="矩形 201"/>
            <p:cNvSpPr/>
            <p:nvPr/>
          </p:nvSpPr>
          <p:spPr>
            <a:xfrm>
              <a:off x="7358305" y="4191152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3" name="矩形 202"/>
            <p:cNvSpPr/>
            <p:nvPr/>
          </p:nvSpPr>
          <p:spPr>
            <a:xfrm>
              <a:off x="7358304" y="4346502"/>
              <a:ext cx="70325" cy="68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4" name="矩形 203"/>
            <p:cNvSpPr/>
            <p:nvPr/>
          </p:nvSpPr>
          <p:spPr>
            <a:xfrm>
              <a:off x="7358304" y="4507322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5" name="矩形 204"/>
            <p:cNvSpPr/>
            <p:nvPr/>
          </p:nvSpPr>
          <p:spPr>
            <a:xfrm>
              <a:off x="7358305" y="4659390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6" name="矩形 205"/>
            <p:cNvSpPr/>
            <p:nvPr/>
          </p:nvSpPr>
          <p:spPr>
            <a:xfrm>
              <a:off x="7358304" y="4811458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7" name="矩形 206"/>
            <p:cNvSpPr/>
            <p:nvPr/>
          </p:nvSpPr>
          <p:spPr>
            <a:xfrm>
              <a:off x="7358304" y="4964620"/>
              <a:ext cx="70325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8" name="矩形 207"/>
            <p:cNvSpPr/>
            <p:nvPr/>
          </p:nvSpPr>
          <p:spPr>
            <a:xfrm>
              <a:off x="7358305" y="5116688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9" name="矩形 208"/>
            <p:cNvSpPr/>
            <p:nvPr/>
          </p:nvSpPr>
          <p:spPr>
            <a:xfrm>
              <a:off x="7358304" y="5268756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0" name="矩形 209"/>
            <p:cNvSpPr/>
            <p:nvPr/>
          </p:nvSpPr>
          <p:spPr>
            <a:xfrm>
              <a:off x="7358305" y="5420825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1" name="矩形 210"/>
            <p:cNvSpPr/>
            <p:nvPr/>
          </p:nvSpPr>
          <p:spPr>
            <a:xfrm>
              <a:off x="7358305" y="5573987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2" name="矩形 211"/>
            <p:cNvSpPr/>
            <p:nvPr/>
          </p:nvSpPr>
          <p:spPr>
            <a:xfrm>
              <a:off x="7358305" y="5724961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3" name="矩形 212"/>
            <p:cNvSpPr/>
            <p:nvPr/>
          </p:nvSpPr>
          <p:spPr>
            <a:xfrm>
              <a:off x="7358305" y="5877028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4" name="矩形 213"/>
            <p:cNvSpPr/>
            <p:nvPr/>
          </p:nvSpPr>
          <p:spPr>
            <a:xfrm>
              <a:off x="7358304" y="6031284"/>
              <a:ext cx="70325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5" name="矩形 214"/>
            <p:cNvSpPr/>
            <p:nvPr/>
          </p:nvSpPr>
          <p:spPr>
            <a:xfrm>
              <a:off x="7358305" y="6184447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6" name="矩形 215"/>
            <p:cNvSpPr/>
            <p:nvPr/>
          </p:nvSpPr>
          <p:spPr>
            <a:xfrm>
              <a:off x="7358305" y="6335421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7" name="矩形 216"/>
            <p:cNvSpPr/>
            <p:nvPr/>
          </p:nvSpPr>
          <p:spPr>
            <a:xfrm>
              <a:off x="7358305" y="6482019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8" name="矩形 217"/>
            <p:cNvSpPr/>
            <p:nvPr/>
          </p:nvSpPr>
          <p:spPr>
            <a:xfrm>
              <a:off x="8407473" y="1155260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9" name="矩形 218"/>
            <p:cNvSpPr/>
            <p:nvPr/>
          </p:nvSpPr>
          <p:spPr>
            <a:xfrm>
              <a:off x="8407473" y="1306234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0" name="矩形 219"/>
            <p:cNvSpPr/>
            <p:nvPr/>
          </p:nvSpPr>
          <p:spPr>
            <a:xfrm>
              <a:off x="8407473" y="1459396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1" name="矩形 220"/>
            <p:cNvSpPr/>
            <p:nvPr/>
          </p:nvSpPr>
          <p:spPr>
            <a:xfrm>
              <a:off x="8407474" y="1610371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2" name="矩形 221"/>
            <p:cNvSpPr/>
            <p:nvPr/>
          </p:nvSpPr>
          <p:spPr>
            <a:xfrm>
              <a:off x="8407474" y="1763533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3" name="矩形 222"/>
            <p:cNvSpPr/>
            <p:nvPr/>
          </p:nvSpPr>
          <p:spPr>
            <a:xfrm>
              <a:off x="8407474" y="1915601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4" name="矩形 223"/>
            <p:cNvSpPr/>
            <p:nvPr/>
          </p:nvSpPr>
          <p:spPr>
            <a:xfrm>
              <a:off x="8407474" y="2067669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5" name="矩形 224"/>
            <p:cNvSpPr/>
            <p:nvPr/>
          </p:nvSpPr>
          <p:spPr>
            <a:xfrm>
              <a:off x="8407474" y="2219737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6" name="矩形 225"/>
            <p:cNvSpPr/>
            <p:nvPr/>
          </p:nvSpPr>
          <p:spPr>
            <a:xfrm>
              <a:off x="8407474" y="2372899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7" name="矩形 226"/>
            <p:cNvSpPr/>
            <p:nvPr/>
          </p:nvSpPr>
          <p:spPr>
            <a:xfrm>
              <a:off x="8407473" y="2526061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8" name="矩形 227"/>
            <p:cNvSpPr/>
            <p:nvPr/>
          </p:nvSpPr>
          <p:spPr>
            <a:xfrm>
              <a:off x="8407473" y="2678129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9" name="矩形 228"/>
            <p:cNvSpPr/>
            <p:nvPr/>
          </p:nvSpPr>
          <p:spPr>
            <a:xfrm>
              <a:off x="8407474" y="2833479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0" name="矩形 229"/>
            <p:cNvSpPr/>
            <p:nvPr/>
          </p:nvSpPr>
          <p:spPr>
            <a:xfrm>
              <a:off x="8407474" y="2985548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1" name="矩形 230"/>
            <p:cNvSpPr/>
            <p:nvPr/>
          </p:nvSpPr>
          <p:spPr>
            <a:xfrm>
              <a:off x="8407474" y="3137615"/>
              <a:ext cx="74127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2" name="矩形 231"/>
            <p:cNvSpPr/>
            <p:nvPr/>
          </p:nvSpPr>
          <p:spPr>
            <a:xfrm>
              <a:off x="8407473" y="3289683"/>
              <a:ext cx="74127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3" name="矩形 232"/>
            <p:cNvSpPr/>
            <p:nvPr/>
          </p:nvSpPr>
          <p:spPr>
            <a:xfrm>
              <a:off x="8407474" y="3441751"/>
              <a:ext cx="74127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4" name="矩形 233"/>
            <p:cNvSpPr/>
            <p:nvPr/>
          </p:nvSpPr>
          <p:spPr>
            <a:xfrm>
              <a:off x="8407474" y="3596008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5" name="矩形 234"/>
            <p:cNvSpPr/>
            <p:nvPr/>
          </p:nvSpPr>
          <p:spPr>
            <a:xfrm>
              <a:off x="8407474" y="3746982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6" name="矩形 235"/>
            <p:cNvSpPr/>
            <p:nvPr/>
          </p:nvSpPr>
          <p:spPr>
            <a:xfrm>
              <a:off x="8407474" y="3900144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7" name="矩形 236"/>
            <p:cNvSpPr/>
            <p:nvPr/>
          </p:nvSpPr>
          <p:spPr>
            <a:xfrm>
              <a:off x="8407473" y="4053306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8" name="矩形 237"/>
            <p:cNvSpPr/>
            <p:nvPr/>
          </p:nvSpPr>
          <p:spPr>
            <a:xfrm>
              <a:off x="8407473" y="4206468"/>
              <a:ext cx="74127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9" name="矩形 238"/>
            <p:cNvSpPr/>
            <p:nvPr/>
          </p:nvSpPr>
          <p:spPr>
            <a:xfrm>
              <a:off x="8407474" y="4357442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0" name="矩形 239"/>
            <p:cNvSpPr/>
            <p:nvPr/>
          </p:nvSpPr>
          <p:spPr>
            <a:xfrm>
              <a:off x="8407474" y="4521544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1" name="矩形 240"/>
            <p:cNvSpPr/>
            <p:nvPr/>
          </p:nvSpPr>
          <p:spPr>
            <a:xfrm>
              <a:off x="8407473" y="4673612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2" name="矩形 241"/>
            <p:cNvSpPr/>
            <p:nvPr/>
          </p:nvSpPr>
          <p:spPr>
            <a:xfrm>
              <a:off x="8407473" y="4826774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3" name="矩形 242"/>
            <p:cNvSpPr/>
            <p:nvPr/>
          </p:nvSpPr>
          <p:spPr>
            <a:xfrm>
              <a:off x="8407474" y="4978842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4" name="矩形 243"/>
            <p:cNvSpPr/>
            <p:nvPr/>
          </p:nvSpPr>
          <p:spPr>
            <a:xfrm>
              <a:off x="8407473" y="5130910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5" name="矩形 244"/>
            <p:cNvSpPr/>
            <p:nvPr/>
          </p:nvSpPr>
          <p:spPr>
            <a:xfrm>
              <a:off x="8407473" y="5284072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6" name="矩形 245"/>
            <p:cNvSpPr/>
            <p:nvPr/>
          </p:nvSpPr>
          <p:spPr>
            <a:xfrm>
              <a:off x="8407474" y="5436140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7" name="矩形 246"/>
            <p:cNvSpPr/>
            <p:nvPr/>
          </p:nvSpPr>
          <p:spPr>
            <a:xfrm>
              <a:off x="8407474" y="5587114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8" name="矩形 247"/>
            <p:cNvSpPr/>
            <p:nvPr/>
          </p:nvSpPr>
          <p:spPr>
            <a:xfrm>
              <a:off x="8407473" y="5741370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9" name="矩形 248"/>
            <p:cNvSpPr/>
            <p:nvPr/>
          </p:nvSpPr>
          <p:spPr>
            <a:xfrm>
              <a:off x="8407474" y="5893439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50" name="矩形 249"/>
            <p:cNvSpPr/>
            <p:nvPr/>
          </p:nvSpPr>
          <p:spPr>
            <a:xfrm>
              <a:off x="8407473" y="6046600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51" name="矩形 250"/>
            <p:cNvSpPr/>
            <p:nvPr/>
          </p:nvSpPr>
          <p:spPr>
            <a:xfrm>
              <a:off x="8407473" y="6198668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52" name="矩形 251"/>
            <p:cNvSpPr/>
            <p:nvPr/>
          </p:nvSpPr>
          <p:spPr>
            <a:xfrm>
              <a:off x="8407474" y="6350737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53" name="矩形 252"/>
            <p:cNvSpPr/>
            <p:nvPr/>
          </p:nvSpPr>
          <p:spPr>
            <a:xfrm>
              <a:off x="8407474" y="6495147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47109" y="1407962"/>
            <a:ext cx="618025" cy="5964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4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05027" y="2160896"/>
            <a:ext cx="564551" cy="755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5" name="Picture 80" descr="范佳銘 老師"/>
          <p:cNvPicPr>
            <a:picLocks noChangeAspect="1" noChangeArrowheads="1"/>
          </p:cNvPicPr>
          <p:nvPr/>
        </p:nvPicPr>
        <p:blipFill rotWithShape="1">
          <a:blip r:embed="rId11"/>
          <a:srcRect t="6504" r="91" b="14838"/>
          <a:stretch/>
        </p:blipFill>
        <p:spPr bwMode="auto">
          <a:xfrm>
            <a:off x="6237181" y="5911479"/>
            <a:ext cx="460203" cy="522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855" name="Picture 255" descr="http://www.hc.cust.edu.tw/ase/image00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32609" y="5896936"/>
            <a:ext cx="437131" cy="562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7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93640" y="5908675"/>
            <a:ext cx="406446" cy="541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8" name="Picture 12" descr="_users_pic_80_8446ae9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36190" y="5927689"/>
            <a:ext cx="431530" cy="574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438" name="圖片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5894388"/>
            <a:ext cx="57308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39" name="AutoShape 282"/>
          <p:cNvSpPr>
            <a:spLocks noChangeArrowheads="1"/>
          </p:cNvSpPr>
          <p:nvPr/>
        </p:nvSpPr>
        <p:spPr bwMode="auto">
          <a:xfrm rot="10800000" flipH="1" flipV="1">
            <a:off x="4022725" y="3987800"/>
            <a:ext cx="558800" cy="54451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400">
                <a:latin typeface="Times New Roman" panose="02020603050405020304" pitchFamily="18" charset="0"/>
                <a:ea typeface="標楷體" panose="03000509000000000000" pitchFamily="65" charset="-120"/>
              </a:rPr>
              <a:t>簡彣叡</a:t>
            </a:r>
            <a:endParaRPr kumimoji="0" lang="en-US" altLang="zh-TW" sz="140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1440" name="AutoShape 324"/>
          <p:cNvSpPr>
            <a:spLocks noChangeArrowheads="1"/>
          </p:cNvSpPr>
          <p:nvPr/>
        </p:nvSpPr>
        <p:spPr bwMode="auto">
          <a:xfrm rot="-10782491" flipH="1" flipV="1">
            <a:off x="5678488" y="2960688"/>
            <a:ext cx="539750" cy="5397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84 w 21600"/>
              <a:gd name="T13" fmla="*/ 4484 h 21600"/>
              <a:gd name="T14" fmla="*/ 17116 w 21600"/>
              <a:gd name="T15" fmla="*/ 17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67" y="21600"/>
                </a:lnTo>
                <a:lnTo>
                  <a:pt x="1623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高浩真</a:t>
            </a:r>
            <a:endParaRPr lang="en-US" altLang="zh-TW" sz="1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83072" y="5931413"/>
            <a:ext cx="394282" cy="510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1" name="Picture 255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7233807" y="3166468"/>
            <a:ext cx="532190" cy="64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3" name="矩形 262"/>
          <p:cNvSpPr/>
          <p:nvPr/>
        </p:nvSpPr>
        <p:spPr>
          <a:xfrm>
            <a:off x="7912100" y="7699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4" name="矩形 263"/>
          <p:cNvSpPr/>
          <p:nvPr/>
        </p:nvSpPr>
        <p:spPr>
          <a:xfrm>
            <a:off x="7912100" y="9223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5" name="矩形 264"/>
          <p:cNvSpPr/>
          <p:nvPr/>
        </p:nvSpPr>
        <p:spPr>
          <a:xfrm>
            <a:off x="7912100" y="10747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6" name="矩形 265"/>
          <p:cNvSpPr/>
          <p:nvPr/>
        </p:nvSpPr>
        <p:spPr>
          <a:xfrm>
            <a:off x="6975475" y="7445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7" name="矩形 266"/>
          <p:cNvSpPr/>
          <p:nvPr/>
        </p:nvSpPr>
        <p:spPr>
          <a:xfrm>
            <a:off x="6975475" y="8969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8" name="矩形 267"/>
          <p:cNvSpPr/>
          <p:nvPr/>
        </p:nvSpPr>
        <p:spPr>
          <a:xfrm>
            <a:off x="6975475" y="10493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pic>
        <p:nvPicPr>
          <p:cNvPr id="270" name="Picture 264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4901085" y="5917170"/>
            <a:ext cx="385974" cy="556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450" name="文字方塊 268"/>
          <p:cNvSpPr txBox="1">
            <a:spLocks noChangeArrowheads="1"/>
          </p:cNvSpPr>
          <p:nvPr/>
        </p:nvSpPr>
        <p:spPr bwMode="auto">
          <a:xfrm>
            <a:off x="3713163" y="1042988"/>
            <a:ext cx="877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標楷體" panose="03000509000000000000" pitchFamily="65" charset="-120"/>
                <a:ea typeface="標楷體" panose="03000509000000000000" pitchFamily="65" charset="-120"/>
              </a:rPr>
              <a:t>顧問團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7019925" y="6640513"/>
            <a:ext cx="1887538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050">
                <a:solidFill>
                  <a:schemeClr val="bg2"/>
                </a:solidFill>
                <a:ea typeface="新細明體" charset="-120"/>
              </a:rPr>
              <a:t>MSVlab2022</a:t>
            </a:r>
            <a:r>
              <a:rPr lang="zh-TW" altLang="en-US" sz="1050">
                <a:solidFill>
                  <a:schemeClr val="bg2"/>
                </a:solidFill>
                <a:ea typeface="新細明體" charset="-120"/>
              </a:rPr>
              <a:t>座位</a:t>
            </a:r>
            <a:r>
              <a:rPr lang="zh-TW" altLang="en-US" sz="1050" dirty="0">
                <a:solidFill>
                  <a:schemeClr val="bg2"/>
                </a:solidFill>
                <a:ea typeface="新細明體" charset="-120"/>
              </a:rPr>
              <a:t>表 浩真製表</a:t>
            </a:r>
            <a:endParaRPr lang="en-US" altLang="zh-TW" sz="1050" dirty="0">
              <a:solidFill>
                <a:schemeClr val="bg2"/>
              </a:solidFill>
              <a:ea typeface="新細明體" charset="-120"/>
            </a:endParaRPr>
          </a:p>
        </p:txBody>
      </p:sp>
      <p:grpSp>
        <p:nvGrpSpPr>
          <p:cNvPr id="11452" name="群組 14"/>
          <p:cNvGrpSpPr>
            <a:grpSpLocks/>
          </p:cNvGrpSpPr>
          <p:nvPr/>
        </p:nvGrpSpPr>
        <p:grpSpPr bwMode="auto">
          <a:xfrm>
            <a:off x="3563938" y="5878513"/>
            <a:ext cx="550862" cy="623887"/>
            <a:chOff x="-1543484" y="3066028"/>
            <a:chExt cx="659240" cy="855891"/>
          </a:xfrm>
        </p:grpSpPr>
        <p:sp>
          <p:nvSpPr>
            <p:cNvPr id="11533" name="矩形 13"/>
            <p:cNvSpPr>
              <a:spLocks noChangeArrowheads="1"/>
            </p:cNvSpPr>
            <p:nvPr/>
          </p:nvSpPr>
          <p:spPr bwMode="auto">
            <a:xfrm>
              <a:off x="-1543484" y="3066028"/>
              <a:ext cx="659240" cy="855891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3200">
                <a:latin typeface="Times New Roman" panose="02020603050405020304" pitchFamily="18" charset="0"/>
              </a:endParaRPr>
            </a:p>
          </p:txBody>
        </p:sp>
        <p:pic>
          <p:nvPicPr>
            <p:cNvPr id="11534" name="圖片 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73007" y="3146425"/>
              <a:ext cx="535384" cy="71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453" name="AutoShape 282"/>
          <p:cNvSpPr>
            <a:spLocks noChangeArrowheads="1"/>
          </p:cNvSpPr>
          <p:nvPr/>
        </p:nvSpPr>
        <p:spPr bwMode="auto">
          <a:xfrm rot="10800000" flipH="1" flipV="1">
            <a:off x="2362200" y="3170238"/>
            <a:ext cx="439738" cy="43973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zh-TW" altLang="en-US"/>
          </a:p>
        </p:txBody>
      </p:sp>
      <p:pic>
        <p:nvPicPr>
          <p:cNvPr id="11454" name="圖片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" t="23242" r="14343" b="3281"/>
          <a:stretch>
            <a:fillRect/>
          </a:stretch>
        </p:blipFill>
        <p:spPr bwMode="auto">
          <a:xfrm>
            <a:off x="2736850" y="5843588"/>
            <a:ext cx="6334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55" name="圖片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8701" r="-398" b="16299"/>
          <a:stretch>
            <a:fillRect/>
          </a:stretch>
        </p:blipFill>
        <p:spPr bwMode="auto">
          <a:xfrm>
            <a:off x="1944688" y="5846763"/>
            <a:ext cx="68580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56" name="圖片 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5846763"/>
            <a:ext cx="661988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57" name="Picture 230" descr="logo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2903538"/>
            <a:ext cx="9271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458" name="圖片 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4398963"/>
            <a:ext cx="7127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" name="矩形 272"/>
          <p:cNvSpPr/>
          <p:nvPr/>
        </p:nvSpPr>
        <p:spPr>
          <a:xfrm>
            <a:off x="333375" y="815975"/>
            <a:ext cx="1190625" cy="4502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4" name="矩形 273"/>
          <p:cNvSpPr/>
          <p:nvPr/>
        </p:nvSpPr>
        <p:spPr>
          <a:xfrm>
            <a:off x="404813" y="13255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5" name="矩形 274"/>
          <p:cNvSpPr/>
          <p:nvPr/>
        </p:nvSpPr>
        <p:spPr>
          <a:xfrm>
            <a:off x="404813" y="14779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6" name="矩形 275"/>
          <p:cNvSpPr/>
          <p:nvPr/>
        </p:nvSpPr>
        <p:spPr>
          <a:xfrm>
            <a:off x="404813" y="16303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7" name="矩形 276"/>
          <p:cNvSpPr/>
          <p:nvPr/>
        </p:nvSpPr>
        <p:spPr>
          <a:xfrm>
            <a:off x="404813" y="17827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8" name="矩形 277"/>
          <p:cNvSpPr/>
          <p:nvPr/>
        </p:nvSpPr>
        <p:spPr>
          <a:xfrm>
            <a:off x="404813" y="19351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9" name="矩形 278"/>
          <p:cNvSpPr/>
          <p:nvPr/>
        </p:nvSpPr>
        <p:spPr>
          <a:xfrm>
            <a:off x="404813" y="20875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0" name="矩形 279"/>
          <p:cNvSpPr/>
          <p:nvPr/>
        </p:nvSpPr>
        <p:spPr>
          <a:xfrm>
            <a:off x="404813" y="22399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1" name="矩形 280"/>
          <p:cNvSpPr/>
          <p:nvPr/>
        </p:nvSpPr>
        <p:spPr>
          <a:xfrm>
            <a:off x="404813" y="23923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2" name="矩形 281"/>
          <p:cNvSpPr/>
          <p:nvPr/>
        </p:nvSpPr>
        <p:spPr>
          <a:xfrm>
            <a:off x="404813" y="25447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3" name="矩形 282"/>
          <p:cNvSpPr/>
          <p:nvPr/>
        </p:nvSpPr>
        <p:spPr>
          <a:xfrm>
            <a:off x="404813" y="26971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4" name="矩形 283"/>
          <p:cNvSpPr/>
          <p:nvPr/>
        </p:nvSpPr>
        <p:spPr>
          <a:xfrm>
            <a:off x="404813" y="28495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5" name="矩形 284"/>
          <p:cNvSpPr/>
          <p:nvPr/>
        </p:nvSpPr>
        <p:spPr>
          <a:xfrm>
            <a:off x="404813" y="30067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6" name="矩形 285"/>
          <p:cNvSpPr/>
          <p:nvPr/>
        </p:nvSpPr>
        <p:spPr>
          <a:xfrm>
            <a:off x="404813" y="31591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7" name="矩形 286"/>
          <p:cNvSpPr/>
          <p:nvPr/>
        </p:nvSpPr>
        <p:spPr>
          <a:xfrm>
            <a:off x="404813" y="33115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8" name="矩形 287"/>
          <p:cNvSpPr/>
          <p:nvPr/>
        </p:nvSpPr>
        <p:spPr>
          <a:xfrm>
            <a:off x="404813" y="34639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9" name="矩形 288"/>
          <p:cNvSpPr/>
          <p:nvPr/>
        </p:nvSpPr>
        <p:spPr>
          <a:xfrm>
            <a:off x="404813" y="36163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0" name="矩形 289"/>
          <p:cNvSpPr/>
          <p:nvPr/>
        </p:nvSpPr>
        <p:spPr>
          <a:xfrm>
            <a:off x="404813" y="37687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1" name="矩形 290"/>
          <p:cNvSpPr/>
          <p:nvPr/>
        </p:nvSpPr>
        <p:spPr>
          <a:xfrm>
            <a:off x="404813" y="39211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2" name="矩形 291"/>
          <p:cNvSpPr/>
          <p:nvPr/>
        </p:nvSpPr>
        <p:spPr>
          <a:xfrm>
            <a:off x="404813" y="40735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3" name="矩形 292"/>
          <p:cNvSpPr/>
          <p:nvPr/>
        </p:nvSpPr>
        <p:spPr>
          <a:xfrm>
            <a:off x="404813" y="42259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4" name="矩形 293"/>
          <p:cNvSpPr/>
          <p:nvPr/>
        </p:nvSpPr>
        <p:spPr>
          <a:xfrm>
            <a:off x="404813" y="43783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5" name="矩形 294"/>
          <p:cNvSpPr/>
          <p:nvPr/>
        </p:nvSpPr>
        <p:spPr>
          <a:xfrm>
            <a:off x="404813" y="45307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6" name="矩形 295"/>
          <p:cNvSpPr/>
          <p:nvPr/>
        </p:nvSpPr>
        <p:spPr>
          <a:xfrm>
            <a:off x="404813" y="46942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7" name="矩形 296"/>
          <p:cNvSpPr/>
          <p:nvPr/>
        </p:nvSpPr>
        <p:spPr>
          <a:xfrm>
            <a:off x="404813" y="48466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8" name="矩形 297"/>
          <p:cNvSpPr/>
          <p:nvPr/>
        </p:nvSpPr>
        <p:spPr>
          <a:xfrm>
            <a:off x="404813" y="49990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9" name="矩形 298"/>
          <p:cNvSpPr/>
          <p:nvPr/>
        </p:nvSpPr>
        <p:spPr>
          <a:xfrm>
            <a:off x="404813" y="51514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0" name="矩形 299"/>
          <p:cNvSpPr/>
          <p:nvPr/>
        </p:nvSpPr>
        <p:spPr>
          <a:xfrm>
            <a:off x="404813" y="53038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1" name="矩形 300"/>
          <p:cNvSpPr/>
          <p:nvPr/>
        </p:nvSpPr>
        <p:spPr>
          <a:xfrm>
            <a:off x="1341438" y="13414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2" name="矩形 301"/>
          <p:cNvSpPr/>
          <p:nvPr/>
        </p:nvSpPr>
        <p:spPr>
          <a:xfrm>
            <a:off x="1341438" y="14938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3" name="矩形 302"/>
          <p:cNvSpPr/>
          <p:nvPr/>
        </p:nvSpPr>
        <p:spPr>
          <a:xfrm>
            <a:off x="1341438" y="16462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4" name="矩形 303"/>
          <p:cNvSpPr/>
          <p:nvPr/>
        </p:nvSpPr>
        <p:spPr>
          <a:xfrm>
            <a:off x="1341438" y="17986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5" name="矩形 304"/>
          <p:cNvSpPr/>
          <p:nvPr/>
        </p:nvSpPr>
        <p:spPr>
          <a:xfrm>
            <a:off x="1341438" y="19510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6" name="矩形 305"/>
          <p:cNvSpPr/>
          <p:nvPr/>
        </p:nvSpPr>
        <p:spPr>
          <a:xfrm>
            <a:off x="1341438" y="21034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7" name="矩形 306"/>
          <p:cNvSpPr/>
          <p:nvPr/>
        </p:nvSpPr>
        <p:spPr>
          <a:xfrm>
            <a:off x="1341438" y="22558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8" name="矩形 307"/>
          <p:cNvSpPr/>
          <p:nvPr/>
        </p:nvSpPr>
        <p:spPr>
          <a:xfrm>
            <a:off x="1341438" y="24082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9" name="矩形 308"/>
          <p:cNvSpPr/>
          <p:nvPr/>
        </p:nvSpPr>
        <p:spPr>
          <a:xfrm>
            <a:off x="1341438" y="25606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0" name="矩形 309"/>
          <p:cNvSpPr/>
          <p:nvPr/>
        </p:nvSpPr>
        <p:spPr>
          <a:xfrm>
            <a:off x="1341438" y="27130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1" name="矩形 310"/>
          <p:cNvSpPr/>
          <p:nvPr/>
        </p:nvSpPr>
        <p:spPr>
          <a:xfrm>
            <a:off x="1341438" y="28654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2" name="矩形 311"/>
          <p:cNvSpPr/>
          <p:nvPr/>
        </p:nvSpPr>
        <p:spPr>
          <a:xfrm>
            <a:off x="1341438" y="30210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3" name="矩形 312"/>
          <p:cNvSpPr/>
          <p:nvPr/>
        </p:nvSpPr>
        <p:spPr>
          <a:xfrm>
            <a:off x="1341438" y="31734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4" name="矩形 313"/>
          <p:cNvSpPr/>
          <p:nvPr/>
        </p:nvSpPr>
        <p:spPr>
          <a:xfrm>
            <a:off x="1341438" y="33258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5" name="矩形 314"/>
          <p:cNvSpPr/>
          <p:nvPr/>
        </p:nvSpPr>
        <p:spPr>
          <a:xfrm>
            <a:off x="1341438" y="34782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6" name="矩形 315"/>
          <p:cNvSpPr/>
          <p:nvPr/>
        </p:nvSpPr>
        <p:spPr>
          <a:xfrm>
            <a:off x="1341438" y="36306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7" name="矩形 316"/>
          <p:cNvSpPr/>
          <p:nvPr/>
        </p:nvSpPr>
        <p:spPr>
          <a:xfrm>
            <a:off x="1341438" y="37830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8" name="矩形 317"/>
          <p:cNvSpPr/>
          <p:nvPr/>
        </p:nvSpPr>
        <p:spPr>
          <a:xfrm>
            <a:off x="1341438" y="39354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9" name="矩形 318"/>
          <p:cNvSpPr/>
          <p:nvPr/>
        </p:nvSpPr>
        <p:spPr>
          <a:xfrm>
            <a:off x="1341438" y="40878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0" name="矩形 319"/>
          <p:cNvSpPr/>
          <p:nvPr/>
        </p:nvSpPr>
        <p:spPr>
          <a:xfrm>
            <a:off x="1341438" y="42402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1" name="矩形 320"/>
          <p:cNvSpPr/>
          <p:nvPr/>
        </p:nvSpPr>
        <p:spPr>
          <a:xfrm>
            <a:off x="1341438" y="43926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2" name="矩形 321"/>
          <p:cNvSpPr/>
          <p:nvPr/>
        </p:nvSpPr>
        <p:spPr>
          <a:xfrm>
            <a:off x="1341438" y="45450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3" name="矩形 322"/>
          <p:cNvSpPr/>
          <p:nvPr/>
        </p:nvSpPr>
        <p:spPr>
          <a:xfrm>
            <a:off x="1341438" y="47085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4" name="矩形 323"/>
          <p:cNvSpPr/>
          <p:nvPr/>
        </p:nvSpPr>
        <p:spPr>
          <a:xfrm>
            <a:off x="1341438" y="48609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5" name="矩形 324"/>
          <p:cNvSpPr/>
          <p:nvPr/>
        </p:nvSpPr>
        <p:spPr>
          <a:xfrm>
            <a:off x="1341438" y="50133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6" name="矩形 325"/>
          <p:cNvSpPr/>
          <p:nvPr/>
        </p:nvSpPr>
        <p:spPr>
          <a:xfrm>
            <a:off x="1341438" y="51657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7" name="矩形 326"/>
          <p:cNvSpPr/>
          <p:nvPr/>
        </p:nvSpPr>
        <p:spPr>
          <a:xfrm>
            <a:off x="1341438" y="53181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2" name="矩形 331"/>
          <p:cNvSpPr/>
          <p:nvPr/>
        </p:nvSpPr>
        <p:spPr>
          <a:xfrm>
            <a:off x="1341438" y="8953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3" name="矩形 332"/>
          <p:cNvSpPr/>
          <p:nvPr/>
        </p:nvSpPr>
        <p:spPr>
          <a:xfrm>
            <a:off x="1341438" y="10477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4" name="矩形 333"/>
          <p:cNvSpPr/>
          <p:nvPr/>
        </p:nvSpPr>
        <p:spPr>
          <a:xfrm>
            <a:off x="1341438" y="12001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5" name="矩形 334"/>
          <p:cNvSpPr/>
          <p:nvPr/>
        </p:nvSpPr>
        <p:spPr>
          <a:xfrm>
            <a:off x="404813" y="8699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6" name="矩形 335"/>
          <p:cNvSpPr/>
          <p:nvPr/>
        </p:nvSpPr>
        <p:spPr>
          <a:xfrm>
            <a:off x="404813" y="10223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7" name="矩形 336"/>
          <p:cNvSpPr/>
          <p:nvPr/>
        </p:nvSpPr>
        <p:spPr>
          <a:xfrm>
            <a:off x="404813" y="11747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grpSp>
        <p:nvGrpSpPr>
          <p:cNvPr id="11520" name="群組 337"/>
          <p:cNvGrpSpPr>
            <a:grpSpLocks/>
          </p:cNvGrpSpPr>
          <p:nvPr/>
        </p:nvGrpSpPr>
        <p:grpSpPr bwMode="auto">
          <a:xfrm>
            <a:off x="641350" y="5821363"/>
            <a:ext cx="1089025" cy="1049337"/>
            <a:chOff x="7117967" y="4567849"/>
            <a:chExt cx="1089787" cy="1049017"/>
          </a:xfrm>
        </p:grpSpPr>
        <p:pic>
          <p:nvPicPr>
            <p:cNvPr id="11531" name="Picture 70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6" t="8366" r="13504"/>
            <a:stretch>
              <a:fillRect/>
            </a:stretch>
          </p:blipFill>
          <p:spPr bwMode="auto">
            <a:xfrm>
              <a:off x="7117967" y="4567849"/>
              <a:ext cx="622959" cy="694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32" name="文字方塊 83"/>
            <p:cNvSpPr txBox="1">
              <a:spLocks noChangeArrowheads="1"/>
            </p:cNvSpPr>
            <p:nvPr/>
          </p:nvSpPr>
          <p:spPr bwMode="auto">
            <a:xfrm>
              <a:off x="7279270" y="5293701"/>
              <a:ext cx="92848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1500">
                <a:solidFill>
                  <a:srgbClr val="6600FF"/>
                </a:solidFill>
                <a:latin typeface="新細明體" panose="02020500000000000000" pitchFamily="18" charset="-120"/>
              </a:endParaRPr>
            </a:p>
          </p:txBody>
        </p:sp>
      </p:grpSp>
      <p:sp>
        <p:nvSpPr>
          <p:cNvPr id="342" name="矩形 341"/>
          <p:cNvSpPr/>
          <p:nvPr/>
        </p:nvSpPr>
        <p:spPr bwMode="auto">
          <a:xfrm rot="16200000">
            <a:off x="445294" y="5671344"/>
            <a:ext cx="61912" cy="1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44" name="矩形 343"/>
          <p:cNvSpPr/>
          <p:nvPr/>
        </p:nvSpPr>
        <p:spPr bwMode="auto">
          <a:xfrm rot="16200000">
            <a:off x="451643" y="6552407"/>
            <a:ext cx="61913" cy="1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pic>
        <p:nvPicPr>
          <p:cNvPr id="11523" name="圖片 34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976313"/>
            <a:ext cx="7207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24" name="圖片 34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932113"/>
            <a:ext cx="6318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25" name="圖片 34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1952625"/>
            <a:ext cx="6667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526" name="群組 351"/>
          <p:cNvGrpSpPr>
            <a:grpSpLocks/>
          </p:cNvGrpSpPr>
          <p:nvPr/>
        </p:nvGrpSpPr>
        <p:grpSpPr bwMode="auto">
          <a:xfrm>
            <a:off x="501650" y="3930650"/>
            <a:ext cx="946150" cy="1193800"/>
            <a:chOff x="369805" y="4486650"/>
            <a:chExt cx="946150" cy="1196600"/>
          </a:xfrm>
        </p:grpSpPr>
        <p:sp>
          <p:nvSpPr>
            <p:cNvPr id="11529" name="文字方塊 83"/>
            <p:cNvSpPr txBox="1">
              <a:spLocks noChangeArrowheads="1"/>
            </p:cNvSpPr>
            <p:nvPr/>
          </p:nvSpPr>
          <p:spPr bwMode="auto">
            <a:xfrm>
              <a:off x="369805" y="5360085"/>
              <a:ext cx="9461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1500">
                  <a:latin typeface="Times New Roman" panose="02020603050405020304" pitchFamily="18" charset="0"/>
                </a:rPr>
                <a:t>唐奕翔</a:t>
              </a:r>
              <a:endParaRPr lang="zh-TW" altLang="en-US" sz="1500">
                <a:solidFill>
                  <a:srgbClr val="6600FF"/>
                </a:solidFill>
                <a:latin typeface="新細明體" panose="02020500000000000000" pitchFamily="18" charset="-120"/>
              </a:endParaRPr>
            </a:p>
          </p:txBody>
        </p:sp>
        <p:pic>
          <p:nvPicPr>
            <p:cNvPr id="11530" name="Picture 90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16" y="4486650"/>
              <a:ext cx="702497" cy="820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527" name="AutoShape 282"/>
          <p:cNvSpPr>
            <a:spLocks noChangeArrowheads="1"/>
          </p:cNvSpPr>
          <p:nvPr/>
        </p:nvSpPr>
        <p:spPr bwMode="auto">
          <a:xfrm rot="10800000" flipH="1" flipV="1">
            <a:off x="2355850" y="2654300"/>
            <a:ext cx="444500" cy="4953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zh-TW" sz="140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40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1528" name="文字方塊 4"/>
          <p:cNvSpPr txBox="1">
            <a:spLocks noChangeArrowheads="1"/>
          </p:cNvSpPr>
          <p:nvPr/>
        </p:nvSpPr>
        <p:spPr bwMode="auto">
          <a:xfrm rot="5400000">
            <a:off x="2204244" y="3017044"/>
            <a:ext cx="820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工讀生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4" t="25146" r="76031" b="59904"/>
          <a:stretch>
            <a:fillRect/>
          </a:stretch>
        </p:blipFill>
        <p:spPr bwMode="auto">
          <a:xfrm>
            <a:off x="434975" y="3205163"/>
            <a:ext cx="12954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3" t="49094" r="16621" b="34363"/>
          <a:stretch>
            <a:fillRect/>
          </a:stretch>
        </p:blipFill>
        <p:spPr bwMode="auto">
          <a:xfrm>
            <a:off x="7696200" y="3146425"/>
            <a:ext cx="860425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8" t="5119" r="14172" b="81529"/>
          <a:stretch>
            <a:fillRect/>
          </a:stretch>
        </p:blipFill>
        <p:spPr bwMode="auto">
          <a:xfrm>
            <a:off x="1992313" y="3265488"/>
            <a:ext cx="121920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5" t="47643" r="27232" b="38571"/>
          <a:stretch>
            <a:fillRect/>
          </a:stretch>
        </p:blipFill>
        <p:spPr bwMode="auto">
          <a:xfrm>
            <a:off x="5006975" y="3249613"/>
            <a:ext cx="1263650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8" t="25146" r="13901" b="59760"/>
          <a:stretch>
            <a:fillRect/>
          </a:stretch>
        </p:blipFill>
        <p:spPr bwMode="auto">
          <a:xfrm>
            <a:off x="3471863" y="3200400"/>
            <a:ext cx="1274762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5" t="49673" r="41928" b="32042"/>
          <a:stretch>
            <a:fillRect/>
          </a:stretch>
        </p:blipFill>
        <p:spPr bwMode="auto">
          <a:xfrm>
            <a:off x="6530975" y="3059113"/>
            <a:ext cx="9032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文字方塊 13"/>
          <p:cNvSpPr txBox="1">
            <a:spLocks noChangeArrowheads="1"/>
          </p:cNvSpPr>
          <p:nvPr/>
        </p:nvSpPr>
        <p:spPr bwMode="auto">
          <a:xfrm>
            <a:off x="1801813" y="1011238"/>
            <a:ext cx="56324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MSV</a:t>
            </a:r>
            <a:r>
              <a:rPr lang="zh-TW" altLang="en-US" sz="4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到外校拿博士者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1681163" y="2232025"/>
            <a:ext cx="1839912" cy="715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4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台大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5275263" y="2232025"/>
            <a:ext cx="1839912" cy="715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4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成大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7205663" y="2232025"/>
            <a:ext cx="1839912" cy="715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4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交大</a:t>
            </a:r>
          </a:p>
        </p:txBody>
      </p:sp>
      <p:sp>
        <p:nvSpPr>
          <p:cNvPr id="16396" name="文字方塊 18"/>
          <p:cNvSpPr txBox="1">
            <a:spLocks noChangeArrowheads="1"/>
          </p:cNvSpPr>
          <p:nvPr/>
        </p:nvSpPr>
        <p:spPr bwMode="auto">
          <a:xfrm>
            <a:off x="588963" y="4621213"/>
            <a:ext cx="1077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鄭岳世</a:t>
            </a:r>
          </a:p>
        </p:txBody>
      </p:sp>
      <p:sp>
        <p:nvSpPr>
          <p:cNvPr id="16397" name="文字方塊 19"/>
          <p:cNvSpPr txBox="1">
            <a:spLocks noChangeArrowheads="1"/>
          </p:cNvSpPr>
          <p:nvPr/>
        </p:nvSpPr>
        <p:spPr bwMode="auto">
          <a:xfrm>
            <a:off x="2084388" y="4624388"/>
            <a:ext cx="1039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劉立偉</a:t>
            </a:r>
          </a:p>
        </p:txBody>
      </p:sp>
      <p:sp>
        <p:nvSpPr>
          <p:cNvPr id="16398" name="文字方塊 20"/>
          <p:cNvSpPr txBox="1">
            <a:spLocks noChangeArrowheads="1"/>
          </p:cNvSpPr>
          <p:nvPr/>
        </p:nvSpPr>
        <p:spPr bwMode="auto">
          <a:xfrm>
            <a:off x="3529013" y="4621213"/>
            <a:ext cx="1162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吳清森</a:t>
            </a:r>
          </a:p>
        </p:txBody>
      </p:sp>
      <p:sp>
        <p:nvSpPr>
          <p:cNvPr id="16399" name="文字方塊 21"/>
          <p:cNvSpPr txBox="1">
            <a:spLocks noChangeArrowheads="1"/>
          </p:cNvSpPr>
          <p:nvPr/>
        </p:nvSpPr>
        <p:spPr bwMode="auto">
          <a:xfrm>
            <a:off x="5106988" y="4621213"/>
            <a:ext cx="1062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高政宏</a:t>
            </a:r>
          </a:p>
        </p:txBody>
      </p:sp>
      <p:sp>
        <p:nvSpPr>
          <p:cNvPr id="16400" name="文字方塊 22"/>
          <p:cNvSpPr txBox="1">
            <a:spLocks noChangeArrowheads="1"/>
          </p:cNvSpPr>
          <p:nvPr/>
        </p:nvSpPr>
        <p:spPr bwMode="auto">
          <a:xfrm>
            <a:off x="6515100" y="4624388"/>
            <a:ext cx="935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陳誠宗</a:t>
            </a:r>
          </a:p>
        </p:txBody>
      </p:sp>
      <p:sp>
        <p:nvSpPr>
          <p:cNvPr id="16401" name="文字方塊 23"/>
          <p:cNvSpPr txBox="1">
            <a:spLocks noChangeArrowheads="1"/>
          </p:cNvSpPr>
          <p:nvPr/>
        </p:nvSpPr>
        <p:spPr bwMode="auto">
          <a:xfrm>
            <a:off x="7627938" y="4624388"/>
            <a:ext cx="996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鍾瑜隆</a:t>
            </a:r>
          </a:p>
        </p:txBody>
      </p:sp>
      <p:sp>
        <p:nvSpPr>
          <p:cNvPr id="16402" name="頁尾版面配置區 25"/>
          <p:cNvSpPr>
            <a:spLocks noGrp="1"/>
          </p:cNvSpPr>
          <p:nvPr>
            <p:ph type="ftr" sz="quarter" idx="11"/>
          </p:nvPr>
        </p:nvSpPr>
        <p:spPr>
          <a:xfrm>
            <a:off x="6057900" y="5700713"/>
            <a:ext cx="3086100" cy="274637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MSV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到外校拿博士者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.ppt 2017/01/25 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重祐製表</a:t>
            </a:r>
          </a:p>
        </p:txBody>
      </p:sp>
      <p:sp>
        <p:nvSpPr>
          <p:cNvPr id="2" name="矩形 1"/>
          <p:cNvSpPr/>
          <p:nvPr/>
        </p:nvSpPr>
        <p:spPr>
          <a:xfrm>
            <a:off x="339725" y="2924175"/>
            <a:ext cx="4502150" cy="16398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400"/>
          </a:p>
        </p:txBody>
      </p:sp>
      <p:sp>
        <p:nvSpPr>
          <p:cNvPr id="25" name="矩形 24"/>
          <p:cNvSpPr/>
          <p:nvPr/>
        </p:nvSpPr>
        <p:spPr>
          <a:xfrm>
            <a:off x="4900613" y="2924175"/>
            <a:ext cx="2587625" cy="16398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400"/>
          </a:p>
        </p:txBody>
      </p:sp>
      <p:sp>
        <p:nvSpPr>
          <p:cNvPr id="27" name="矩形 26"/>
          <p:cNvSpPr/>
          <p:nvPr/>
        </p:nvSpPr>
        <p:spPr>
          <a:xfrm>
            <a:off x="7540625" y="2924175"/>
            <a:ext cx="1135063" cy="16398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400"/>
          </a:p>
        </p:txBody>
      </p:sp>
    </p:spTree>
    <p:extLst>
      <p:ext uri="{BB962C8B-B14F-4D97-AF65-F5344CB8AC3E}">
        <p14:creationId xmlns:p14="http://schemas.microsoft.com/office/powerpoint/2010/main" val="1102591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72"/>
          <p:cNvSpPr>
            <a:spLocks noChangeArrowheads="1"/>
          </p:cNvSpPr>
          <p:nvPr/>
        </p:nvSpPr>
        <p:spPr bwMode="auto">
          <a:xfrm>
            <a:off x="2000250" y="2057400"/>
            <a:ext cx="1157288" cy="85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TW" altLang="en-US" sz="1013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2073275" y="1493838"/>
            <a:ext cx="5038725" cy="1714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7322" tIns="24107" rIns="47322" bIns="24107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TW" altLang="en-US" sz="1125" dirty="0">
              <a:solidFill>
                <a:srgbClr val="0000CC"/>
              </a:solidFill>
            </a:endParaRPr>
          </a:p>
        </p:txBody>
      </p:sp>
      <p:graphicFrame>
        <p:nvGraphicFramePr>
          <p:cNvPr id="365706" name="Group 138"/>
          <p:cNvGraphicFramePr>
            <a:graphicFrameLocks noGrp="1"/>
          </p:cNvGraphicFramePr>
          <p:nvPr/>
        </p:nvGraphicFramePr>
        <p:xfrm>
          <a:off x="1479550" y="1406525"/>
          <a:ext cx="5062538" cy="3932237"/>
        </p:xfrm>
        <a:graphic>
          <a:graphicData uri="http://schemas.openxmlformats.org/drawingml/2006/table">
            <a:tbl>
              <a:tblPr/>
              <a:tblGrid>
                <a:gridCol w="859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6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2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鄭岳世</a:t>
                      </a:r>
                      <a:endParaRPr kumimoji="1" lang="zh-TW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Dual series representation and its applications to a string subjected  to support motions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(1996)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ADV 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陳桂鴻*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Analytical study and numerical experiments for Laplace equation with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overspecified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BCs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(1998)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AMM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劉立偉**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free terms of the dual BEM for the two and three- dimensional Laplace problems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(2000)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JMST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林盛益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 new point of view for the polar decomposition using singular value decomposition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(2002)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IJCN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3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李應德***、葉雅婷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 meshless method for free vibration analysis of circular and rectangular clamped plates using radial basis function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(2004)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蔡明宏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Conformal mapping and bipolar coordinate for eccentric problems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CAEE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高聖凱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Waves in string using diamond rule and Mathematica software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CAEE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謝正昌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Derivation of stiffness and flexibility for rods and beams by using dual integral equations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吳國綸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Regularized meshless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mathod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 Cauchy problems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CM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2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李家瑋 ****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spurious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eigensolutions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 the real-part boundary element method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余尚儒 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Equivalence between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Trefftz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method and method of fundamental  solution for the  annular Green’s function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3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蕭宇志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Analysis of water wave problems containing single and multiple cylinders by using the degenerate kernel method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(2010)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ISOPE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43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高怡絹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Eigenanalysis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 a confocal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prolate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spheroidal resonator using the null-field BIEM in conjunction with degenerate kernels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(2014)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Acta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Mechanica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2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凃雅瀞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 self-regularized approach for deriving the free-free flexibility and stiffness matrices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(2014)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CS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43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黃乙玲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-US" altLang="zh-TW" sz="6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Revisit of the degenerate scale for an infinite plane problem containing two circular holes using conformal mapping </a:t>
                      </a:r>
                      <a:r>
                        <a:rPr lang="en-US" altLang="zh-TW" sz="6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(2019)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AML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662178"/>
                  </a:ext>
                </a:extLst>
              </a:tr>
              <a:tr h="1478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邵程祥、呂政軒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linkage between influence matrices in the BIEM and BEM to explain the mechanism of degenerate scale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JOM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43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周彥廷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path independence and invariant of the J-integral for a slant crack and rigid-line inclusion using degenerate kernels and the dual BEM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EABE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29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戴暐宸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 indirect BIE free of degenerate scales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CPAA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567568"/>
                  </a:ext>
                </a:extLst>
              </a:tr>
              <a:tr h="1429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邵程祥、戴暐宸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role of singular and hypersingular BIEs for the BVPs containing a degenerate boundary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EABE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6989192"/>
                  </a:ext>
                </a:extLst>
              </a:tr>
              <a:tr h="1429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高浩真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Support motion </a:t>
                      </a:r>
                      <a:r>
                        <a:rPr kumimoji="1" lang="en-US" altLang="zh-TW" sz="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of a finite bar with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 external spring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(2022)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JLFNVAC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661471"/>
                  </a:ext>
                </a:extLst>
              </a:tr>
              <a:tr h="1429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曹美娜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Analytical solutions for the Laplace problem of an eccentric annular domain</a:t>
                      </a:r>
                      <a:r>
                        <a:rPr kumimoji="1" lang="zh-TW" altLang="en-US" sz="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(2022)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MRC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9342515"/>
                  </a:ext>
                </a:extLst>
              </a:tr>
              <a:tr h="2343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楊佳穎 臧紀甯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TW" sz="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Animation of cycloid and spiral curves in companion with instantaneous center</a:t>
                      </a:r>
                      <a:r>
                        <a:rPr kumimoji="1" lang="zh-TW" altLang="en-US" sz="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2 of rotation and radius of curvature</a:t>
                      </a:r>
                      <a:r>
                        <a:rPr kumimoji="1" lang="zh-TW" altLang="en-US" sz="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(2023)</a:t>
                      </a:r>
                      <a:endParaRPr kumimoji="1" lang="en-US" altLang="zh-TW" sz="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JCIE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9464641"/>
                  </a:ext>
                </a:extLst>
              </a:tr>
              <a:tr h="2343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楊佳穎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TW" sz="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Numerical instability and its treatment for steady state heat conduction problems in exchanger tubes using the dual boundary element method(2023)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NHT</a:t>
                      </a:r>
                    </a:p>
                  </a:txBody>
                  <a:tcPr marL="51428" marR="51428" marT="25721" marB="2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28269"/>
                  </a:ext>
                </a:extLst>
              </a:tr>
            </a:tbl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2211388" y="5346700"/>
            <a:ext cx="2871787" cy="547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591" dirty="0">
                <a:ea typeface="標楷體" panose="03000509000000000000" pitchFamily="65" charset="-120"/>
              </a:rPr>
              <a:t>* : </a:t>
            </a:r>
            <a:r>
              <a:rPr lang="zh-TW" altLang="zh-TW" sz="591" dirty="0">
                <a:ea typeface="標楷體" panose="03000509000000000000" pitchFamily="65" charset="-120"/>
              </a:rPr>
              <a:t>陳桂鴻現任於國立宜蘭大學土木工程學系副教授</a:t>
            </a:r>
          </a:p>
          <a:p>
            <a:pPr>
              <a:defRPr/>
            </a:pPr>
            <a:r>
              <a:rPr lang="en-US" altLang="zh-TW" sz="591" dirty="0">
                <a:ea typeface="標楷體" panose="03000509000000000000" pitchFamily="65" charset="-120"/>
              </a:rPr>
              <a:t>** : </a:t>
            </a:r>
            <a:r>
              <a:rPr lang="zh-TW" altLang="zh-TW" sz="591" dirty="0">
                <a:ea typeface="標楷體" panose="03000509000000000000" pitchFamily="65" charset="-120"/>
              </a:rPr>
              <a:t>劉立偉現任於國立</a:t>
            </a:r>
            <a:r>
              <a:rPr lang="zh-TW" altLang="en-US" sz="591" dirty="0">
                <a:ea typeface="標楷體" panose="03000509000000000000" pitchFamily="65" charset="-120"/>
              </a:rPr>
              <a:t>台灣</a:t>
            </a:r>
            <a:r>
              <a:rPr lang="zh-TW" altLang="zh-TW" sz="591" dirty="0">
                <a:ea typeface="標楷體" panose="03000509000000000000" pitchFamily="65" charset="-120"/>
              </a:rPr>
              <a:t>大學</a:t>
            </a:r>
            <a:r>
              <a:rPr lang="zh-TW" altLang="en-US" sz="591" dirty="0">
                <a:ea typeface="標楷體" panose="03000509000000000000" pitchFamily="65" charset="-120"/>
              </a:rPr>
              <a:t>土木系</a:t>
            </a:r>
            <a:r>
              <a:rPr lang="zh-TW" altLang="zh-TW" sz="591" dirty="0">
                <a:ea typeface="標楷體" panose="03000509000000000000" pitchFamily="65" charset="-120"/>
              </a:rPr>
              <a:t>助理教授</a:t>
            </a:r>
            <a:r>
              <a:rPr lang="en-US" altLang="zh-TW" sz="591" dirty="0">
                <a:ea typeface="標楷體" panose="03000509000000000000" pitchFamily="65" charset="-120"/>
              </a:rPr>
              <a:t>(</a:t>
            </a:r>
            <a:r>
              <a:rPr lang="zh-TW" altLang="zh-TW" sz="591" dirty="0">
                <a:ea typeface="標楷體" panose="03000509000000000000" pitchFamily="65" charset="-120"/>
              </a:rPr>
              <a:t>國立成功大學工程科學系助理教授</a:t>
            </a:r>
            <a:r>
              <a:rPr lang="en-US" altLang="zh-TW" sz="591" dirty="0">
                <a:ea typeface="標楷體" panose="03000509000000000000" pitchFamily="65" charset="-120"/>
              </a:rPr>
              <a:t>)</a:t>
            </a:r>
            <a:endParaRPr lang="zh-TW" altLang="zh-TW" sz="591" dirty="0"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591" dirty="0">
                <a:ea typeface="標楷體" panose="03000509000000000000" pitchFamily="65" charset="-120"/>
              </a:rPr>
              <a:t>*** : </a:t>
            </a:r>
            <a:r>
              <a:rPr lang="zh-TW" altLang="zh-TW" sz="591" dirty="0">
                <a:ea typeface="標楷體" panose="03000509000000000000" pitchFamily="65" charset="-120"/>
              </a:rPr>
              <a:t>李應德現任於國立台灣海洋大學河海工程學系</a:t>
            </a:r>
            <a:r>
              <a:rPr lang="zh-TW" altLang="en-US" sz="591" dirty="0">
                <a:ea typeface="標楷體" panose="03000509000000000000" pitchFamily="65" charset="-120"/>
              </a:rPr>
              <a:t>副</a:t>
            </a:r>
            <a:r>
              <a:rPr lang="zh-TW" altLang="zh-TW" sz="591" dirty="0">
                <a:ea typeface="標楷體" panose="03000509000000000000" pitchFamily="65" charset="-120"/>
              </a:rPr>
              <a:t>教授</a:t>
            </a:r>
          </a:p>
          <a:p>
            <a:pPr>
              <a:defRPr/>
            </a:pPr>
            <a:r>
              <a:rPr lang="en-US" altLang="zh-TW" sz="591" dirty="0">
                <a:ea typeface="標楷體" panose="03000509000000000000" pitchFamily="65" charset="-120"/>
              </a:rPr>
              <a:t>**** : </a:t>
            </a:r>
            <a:r>
              <a:rPr lang="zh-TW" altLang="zh-TW" sz="591" dirty="0">
                <a:ea typeface="標楷體" panose="03000509000000000000" pitchFamily="65" charset="-120"/>
              </a:rPr>
              <a:t>李家瑋現任於淡江大學土木工程學系</a:t>
            </a:r>
            <a:r>
              <a:rPr lang="zh-TW" altLang="en-US" sz="591" dirty="0">
                <a:ea typeface="標楷體" panose="03000509000000000000" pitchFamily="65" charset="-120"/>
              </a:rPr>
              <a:t>副</a:t>
            </a:r>
            <a:r>
              <a:rPr lang="zh-TW" altLang="zh-TW" sz="591" dirty="0">
                <a:ea typeface="標楷體" panose="03000509000000000000" pitchFamily="65" charset="-120"/>
              </a:rPr>
              <a:t>教授</a:t>
            </a:r>
          </a:p>
        </p:txBody>
      </p:sp>
      <p:sp>
        <p:nvSpPr>
          <p:cNvPr id="3" name="向右箭號 2"/>
          <p:cNvSpPr/>
          <p:nvPr/>
        </p:nvSpPr>
        <p:spPr>
          <a:xfrm>
            <a:off x="4879975" y="5564188"/>
            <a:ext cx="214313" cy="1285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400"/>
          </a:p>
        </p:txBody>
      </p:sp>
      <p:sp>
        <p:nvSpPr>
          <p:cNvPr id="4" name="文字方塊 3"/>
          <p:cNvSpPr txBox="1"/>
          <p:nvPr/>
        </p:nvSpPr>
        <p:spPr>
          <a:xfrm>
            <a:off x="5267325" y="5535613"/>
            <a:ext cx="2709863" cy="196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zh-TW" sz="675" dirty="0">
                <a:latin typeface="標楷體" panose="03000509000000000000" pitchFamily="65" charset="-120"/>
                <a:ea typeface="標楷體" panose="03000509000000000000" pitchFamily="65" charset="-120"/>
              </a:rPr>
              <a:t>一個教授的養成教育都是從大學部就一點一滴的栽培方能奏功</a:t>
            </a:r>
            <a:endParaRPr lang="zh-TW" altLang="en-US" sz="675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609" name="矩形 4"/>
          <p:cNvSpPr>
            <a:spLocks noChangeArrowheads="1"/>
          </p:cNvSpPr>
          <p:nvPr/>
        </p:nvSpPr>
        <p:spPr bwMode="auto">
          <a:xfrm>
            <a:off x="1155700" y="260350"/>
            <a:ext cx="501491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solidFill>
                  <a:srgbClr val="0000CC"/>
                </a:solidFill>
                <a:latin typeface="Times New Roman" panose="02020603050405020304" pitchFamily="18" charset="0"/>
              </a:rPr>
              <a:t>NTOU/MSV </a:t>
            </a:r>
            <a:r>
              <a:rPr lang="zh-TW" altLang="en-US" sz="2400">
                <a:solidFill>
                  <a:srgbClr val="0000CC"/>
                </a:solidFill>
                <a:latin typeface="Times New Roman" panose="02020603050405020304" pitchFamily="18" charset="0"/>
              </a:rPr>
              <a:t>大學生</a:t>
            </a:r>
            <a:r>
              <a:rPr lang="en-US" altLang="zh-TW" sz="2400">
                <a:solidFill>
                  <a:srgbClr val="0000CC"/>
                </a:solidFill>
                <a:latin typeface="Times New Roman" panose="02020603050405020304" pitchFamily="18" charset="0"/>
              </a:rPr>
              <a:t>SCI</a:t>
            </a:r>
            <a:r>
              <a:rPr lang="zh-TW" altLang="en-US" sz="2400">
                <a:solidFill>
                  <a:srgbClr val="0000CC"/>
                </a:solidFill>
                <a:latin typeface="Times New Roman" panose="02020603050405020304" pitchFamily="18" charset="0"/>
              </a:rPr>
              <a:t>論文成功案例</a:t>
            </a:r>
            <a:r>
              <a:rPr lang="en-US" altLang="zh-TW" sz="2400">
                <a:solidFill>
                  <a:srgbClr val="0000CC"/>
                </a:solidFill>
                <a:latin typeface="Times New Roman" panose="02020603050405020304" pitchFamily="18" charset="0"/>
              </a:rPr>
              <a:t>(1994-2024) </a:t>
            </a:r>
            <a:r>
              <a:rPr lang="zh-TW" altLang="en-US" sz="2400">
                <a:solidFill>
                  <a:srgbClr val="0000CC"/>
                </a:solidFill>
                <a:latin typeface="Times New Roman" panose="02020603050405020304" pitchFamily="18" charset="0"/>
              </a:rPr>
              <a:t>小兵立大功</a:t>
            </a:r>
          </a:p>
        </p:txBody>
      </p:sp>
      <p:pic>
        <p:nvPicPr>
          <p:cNvPr id="21610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2282825"/>
            <a:ext cx="155257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" y="5435556"/>
            <a:ext cx="710561" cy="56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0803" y="291176"/>
            <a:ext cx="6447501" cy="473528"/>
          </a:xfrm>
        </p:spPr>
        <p:txBody>
          <a:bodyPr>
            <a:noAutofit/>
          </a:bodyPr>
          <a:lstStyle/>
          <a:p>
            <a:pPr algn="ctr"/>
            <a:r>
              <a:rPr lang="en-US" altLang="zh-TW" sz="2400" dirty="0">
                <a:solidFill>
                  <a:srgbClr val="00B0F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ACMT 2 &amp; TWBEM 15 Speakers</a:t>
            </a:r>
            <a:endParaRPr lang="zh-TW" altLang="en-US" sz="24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240264" y="2130245"/>
          <a:ext cx="8687605" cy="3156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4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11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時間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講者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題目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80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+mn-lt"/>
                        </a:rPr>
                        <a:t>10/05 14:50</a:t>
                      </a:r>
                      <a:endParaRPr lang="zh-TW" altLang="en-US" sz="12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陳正宗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  <a:r>
                        <a:rPr lang="zh-TW" altLang="en-US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邊形有退化尺度嗎</a:t>
                      </a:r>
                      <a:r>
                        <a:rPr lang="en-US" altLang="zh-TW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lang="zh-TW" altLang="en-US" sz="11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80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10/05 15:20</a:t>
                      </a:r>
                      <a:endParaRPr lang="zh-TW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李雪甄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1100" dirty="0"/>
                        <a:t>Numerical simulation of basal  crevasses of the tidewater glacier using GLS method</a:t>
                      </a:r>
                      <a:endParaRPr lang="zh-TW" altLang="en-US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97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latin typeface="+mn-lt"/>
                        </a:rPr>
                        <a:t>10/05 15:50</a:t>
                      </a:r>
                      <a:endParaRPr lang="zh-TW" altLang="en-US" sz="1200" dirty="0"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陳桂鴻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applications of null-field technique in computational mechanics</a:t>
                      </a:r>
                      <a:endParaRPr lang="zh-TW" altLang="en-US" sz="11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09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10/05 16:40</a:t>
                      </a:r>
                      <a:endParaRPr lang="zh-TW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薛名成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1100" dirty="0"/>
                        <a:t>On unconditional long-time stability of BDF type </a:t>
                      </a:r>
                      <a:r>
                        <a:rPr lang="en-US" altLang="zh-TW" sz="1100" dirty="0" err="1"/>
                        <a:t>timestepping</a:t>
                      </a:r>
                      <a:r>
                        <a:rPr lang="en-US" altLang="zh-TW" sz="1100" dirty="0"/>
                        <a:t> schemes for the Navier-Stokes equations</a:t>
                      </a:r>
                      <a:endParaRPr lang="zh-TW" altLang="en-US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98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latin typeface="+mn-lt"/>
                        </a:rPr>
                        <a:t>10/05 17:10</a:t>
                      </a:r>
                      <a:endParaRPr lang="zh-TW" altLang="en-US" sz="1200" dirty="0"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李應德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Semi-analytical approach for piezoelectric materials with multiple cracks</a:t>
                      </a:r>
                      <a:endParaRPr lang="zh-TW" altLang="en-US" sz="11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05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10/05 17:40</a:t>
                      </a:r>
                      <a:endParaRPr lang="zh-TW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胡偉帆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1100" dirty="0"/>
                        <a:t>Learning to solve partial differential equations</a:t>
                      </a:r>
                      <a:endParaRPr lang="zh-TW" altLang="en-US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97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latin typeface="+mn-lt"/>
                        </a:rPr>
                        <a:t>10/06 11:00</a:t>
                      </a:r>
                      <a:endParaRPr lang="zh-TW" altLang="en-US" sz="1200" dirty="0"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dirty="0"/>
                        <a:t>高政宏</a:t>
                      </a:r>
                      <a:endParaRPr lang="en-US" altLang="zh-TW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/>
                        <a:t>Analysis of degenerate scale for heat exchange tubes by using the BIEM/BEM</a:t>
                      </a:r>
                      <a:endParaRPr lang="zh-TW" altLang="en-US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86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10/06 11:30</a:t>
                      </a:r>
                      <a:endParaRPr lang="zh-TW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陳孟豁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1100" dirty="0"/>
                        <a:t>Parallel calculation on Mandel's problem</a:t>
                      </a:r>
                      <a:endParaRPr lang="zh-TW" altLang="en-US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86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latin typeface="+mn-lt"/>
                        </a:rPr>
                        <a:t>10/06 12:00</a:t>
                      </a:r>
                      <a:endParaRPr lang="zh-TW" altLang="en-US" sz="1200" dirty="0"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李家瑋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Development of the boundary integral quadrature method and some engineering applications</a:t>
                      </a:r>
                      <a:endParaRPr lang="zh-TW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5" b="95928" l="29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998" y="5290012"/>
            <a:ext cx="720002" cy="71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6839301" y="5701366"/>
            <a:ext cx="1689265" cy="28182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12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TWBEM15.ppt </a:t>
            </a:r>
            <a:r>
              <a:rPr lang="zh-TW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 </a:t>
            </a:r>
            <a:r>
              <a:rPr lang="en-US" altLang="zh-TW" sz="12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JH</a:t>
            </a:r>
            <a:r>
              <a:rPr lang="zh-TW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製表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412234" y="1260597"/>
            <a:ext cx="7555508" cy="937080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1800" dirty="0">
                <a:solidFill>
                  <a:schemeClr val="accent4"/>
                </a:solidFill>
              </a:rPr>
              <a:t>地點：國立成功大學光復校區  國際會議廳</a:t>
            </a:r>
            <a:endParaRPr lang="en-US" altLang="zh-TW" sz="1800" dirty="0">
              <a:solidFill>
                <a:schemeClr val="accent4"/>
              </a:solidFill>
            </a:endParaRPr>
          </a:p>
          <a:p>
            <a:pPr algn="ctr"/>
            <a:r>
              <a:rPr lang="zh-TW" altLang="en-US" sz="1800" dirty="0">
                <a:solidFill>
                  <a:schemeClr val="accent4"/>
                </a:solidFill>
              </a:rPr>
              <a:t>日期：</a:t>
            </a:r>
            <a:r>
              <a:rPr lang="en-US" altLang="zh-TW" sz="1800" dirty="0">
                <a:solidFill>
                  <a:schemeClr val="accent4"/>
                </a:solidFill>
              </a:rPr>
              <a:t>2024-10-05(</a:t>
            </a:r>
            <a:r>
              <a:rPr lang="zh-TW" altLang="en-US" sz="1800" dirty="0">
                <a:solidFill>
                  <a:schemeClr val="accent4"/>
                </a:solidFill>
              </a:rPr>
              <a:t>六</a:t>
            </a:r>
            <a:r>
              <a:rPr lang="en-US" altLang="zh-TW" sz="1800" dirty="0">
                <a:solidFill>
                  <a:schemeClr val="accent4"/>
                </a:solidFill>
              </a:rPr>
              <a:t>)~10-06(</a:t>
            </a:r>
            <a:r>
              <a:rPr lang="zh-TW" altLang="en-US" sz="1800" dirty="0">
                <a:solidFill>
                  <a:schemeClr val="accent4"/>
                </a:solidFill>
              </a:rPr>
              <a:t>日</a:t>
            </a:r>
            <a:r>
              <a:rPr lang="en-US" altLang="zh-TW" sz="1800" dirty="0">
                <a:solidFill>
                  <a:schemeClr val="accent4"/>
                </a:solidFill>
              </a:rPr>
              <a:t>)</a:t>
            </a:r>
          </a:p>
          <a:p>
            <a:pPr algn="ctr"/>
            <a:r>
              <a:rPr lang="zh-TW" altLang="en-US" sz="1800" dirty="0">
                <a:solidFill>
                  <a:schemeClr val="accent4"/>
                </a:solidFill>
              </a:rPr>
              <a:t>主持人：舒宇宸 副教授     陳正宗 特聘講座教授 </a:t>
            </a:r>
            <a:endParaRPr lang="en-US" altLang="zh-TW" sz="1800" dirty="0">
              <a:solidFill>
                <a:schemeClr val="accent4"/>
              </a:solidFill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712153" y="5208968"/>
            <a:ext cx="3739547" cy="77152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750" dirty="0">
                <a:solidFill>
                  <a:srgbClr val="0070C0"/>
                </a:solidFill>
              </a:rPr>
              <a:t>Organizer</a:t>
            </a:r>
            <a:r>
              <a:rPr lang="zh-TW" altLang="en-US" sz="750" dirty="0">
                <a:solidFill>
                  <a:srgbClr val="0070C0"/>
                </a:solidFill>
              </a:rPr>
              <a:t>：</a:t>
            </a:r>
            <a:r>
              <a:rPr lang="en-US" altLang="zh-TW" sz="750" dirty="0">
                <a:solidFill>
                  <a:srgbClr val="0070C0"/>
                </a:solidFill>
              </a:rPr>
              <a:t> Associate Prof. YC Shu E-mail</a:t>
            </a:r>
            <a:r>
              <a:rPr lang="zh-TW" altLang="en-US" sz="750" dirty="0">
                <a:solidFill>
                  <a:srgbClr val="0070C0"/>
                </a:solidFill>
              </a:rPr>
              <a:t>：</a:t>
            </a:r>
            <a:r>
              <a:rPr lang="en-US" altLang="zh-TW" sz="750" dirty="0">
                <a:solidFill>
                  <a:srgbClr val="0070C0"/>
                </a:solidFill>
                <a:hlinkClick r:id="rId5"/>
              </a:rPr>
              <a:t>ycshu@mail.ncku.edu.tw</a:t>
            </a:r>
            <a:endParaRPr lang="en-US" altLang="zh-TW" sz="750" dirty="0">
              <a:solidFill>
                <a:srgbClr val="0070C0"/>
              </a:solidFill>
            </a:endParaRPr>
          </a:p>
          <a:p>
            <a:r>
              <a:rPr lang="en-US" altLang="zh-TW" sz="750" dirty="0">
                <a:solidFill>
                  <a:srgbClr val="0070C0"/>
                </a:solidFill>
              </a:rPr>
              <a:t>                   Distinguished Chair Prof. JT</a:t>
            </a:r>
            <a:r>
              <a:rPr lang="zh-TW" altLang="en-US" sz="750" dirty="0">
                <a:solidFill>
                  <a:srgbClr val="0070C0"/>
                </a:solidFill>
              </a:rPr>
              <a:t> </a:t>
            </a:r>
            <a:r>
              <a:rPr lang="en-US" altLang="zh-TW" sz="750" dirty="0">
                <a:solidFill>
                  <a:srgbClr val="0070C0"/>
                </a:solidFill>
              </a:rPr>
              <a:t>Chen</a:t>
            </a:r>
            <a:r>
              <a:rPr lang="zh-TW" altLang="en-US" sz="750" dirty="0">
                <a:solidFill>
                  <a:srgbClr val="0070C0"/>
                </a:solidFill>
              </a:rPr>
              <a:t>  </a:t>
            </a:r>
            <a:r>
              <a:rPr lang="en-US" altLang="zh-TW" sz="750" dirty="0">
                <a:solidFill>
                  <a:srgbClr val="0070C0"/>
                </a:solidFill>
              </a:rPr>
              <a:t>E-mail</a:t>
            </a:r>
            <a:r>
              <a:rPr lang="zh-TW" altLang="en-US" sz="750" dirty="0">
                <a:solidFill>
                  <a:srgbClr val="0070C0"/>
                </a:solidFill>
              </a:rPr>
              <a:t>：</a:t>
            </a:r>
            <a:r>
              <a:rPr lang="en-US" altLang="zh-TW" sz="750" dirty="0">
                <a:solidFill>
                  <a:srgbClr val="0070C0"/>
                </a:solidFill>
                <a:hlinkClick r:id="rId6"/>
              </a:rPr>
              <a:t>jtchen@mail.ntou.edu.tw</a:t>
            </a:r>
            <a:endParaRPr lang="en-US" altLang="zh-TW" sz="750" dirty="0">
              <a:solidFill>
                <a:srgbClr val="0070C0"/>
              </a:solidFill>
            </a:endParaRPr>
          </a:p>
          <a:p>
            <a:r>
              <a:rPr lang="en-US" altLang="zh-TW" sz="750" dirty="0">
                <a:solidFill>
                  <a:srgbClr val="0070C0"/>
                </a:solidFill>
              </a:rPr>
              <a:t>                   Associate Prof. KH Chen  E-mail</a:t>
            </a:r>
            <a:r>
              <a:rPr lang="zh-TW" altLang="en-US" sz="750" dirty="0">
                <a:solidFill>
                  <a:srgbClr val="0070C0"/>
                </a:solidFill>
              </a:rPr>
              <a:t>：</a:t>
            </a:r>
            <a:r>
              <a:rPr lang="en-US" altLang="zh-TW" sz="750" dirty="0">
                <a:solidFill>
                  <a:srgbClr val="0070C0"/>
                </a:solidFill>
                <a:hlinkClick r:id="rId7"/>
              </a:rPr>
              <a:t>khc6177@mail.niu.edu.tw</a:t>
            </a:r>
            <a:endParaRPr lang="en-US" altLang="zh-TW" sz="750" dirty="0">
              <a:solidFill>
                <a:srgbClr val="0070C0"/>
              </a:solidFill>
            </a:endParaRPr>
          </a:p>
          <a:p>
            <a:r>
              <a:rPr lang="en-US" altLang="zh-TW" sz="750" dirty="0">
                <a:solidFill>
                  <a:srgbClr val="0070C0"/>
                </a:solidFill>
              </a:rPr>
              <a:t>                   Associate Prof. YT Lee    E-mail</a:t>
            </a:r>
            <a:r>
              <a:rPr lang="zh-TW" altLang="en-US" sz="750" dirty="0">
                <a:solidFill>
                  <a:srgbClr val="0070C0"/>
                </a:solidFill>
              </a:rPr>
              <a:t>：</a:t>
            </a:r>
            <a:r>
              <a:rPr lang="en-US" altLang="zh-TW" sz="750" dirty="0">
                <a:solidFill>
                  <a:srgbClr val="0070C0"/>
                </a:solidFill>
                <a:hlinkClick r:id="rId8"/>
              </a:rPr>
              <a:t>ytlee@mail.ntou.edu.tw</a:t>
            </a:r>
            <a:endParaRPr lang="en-US" altLang="zh-TW" sz="750" dirty="0">
              <a:solidFill>
                <a:srgbClr val="0070C0"/>
              </a:solidFill>
            </a:endParaRPr>
          </a:p>
          <a:p>
            <a:r>
              <a:rPr lang="en-US" altLang="zh-TW" sz="750" dirty="0">
                <a:solidFill>
                  <a:srgbClr val="0070C0"/>
                </a:solidFill>
              </a:rPr>
              <a:t> 	       Assistant Prof. JH Kao  E-mail</a:t>
            </a:r>
            <a:r>
              <a:rPr lang="zh-TW" altLang="en-US" sz="750" dirty="0">
                <a:solidFill>
                  <a:srgbClr val="0070C0"/>
                </a:solidFill>
              </a:rPr>
              <a:t>：</a:t>
            </a:r>
            <a:r>
              <a:rPr lang="en-US" altLang="zh-TW" sz="750" dirty="0">
                <a:solidFill>
                  <a:srgbClr val="0070C0"/>
                </a:solidFill>
                <a:hlinkClick r:id="rId8"/>
              </a:rPr>
              <a:t>m93520009@mail.ntou.edu.tw</a:t>
            </a:r>
            <a:endParaRPr lang="en-US" altLang="zh-TW" sz="750" dirty="0">
              <a:solidFill>
                <a:srgbClr val="0070C0"/>
              </a:solidFill>
            </a:endParaRPr>
          </a:p>
          <a:p>
            <a:r>
              <a:rPr lang="zh-TW" altLang="en-US" sz="750" dirty="0">
                <a:solidFill>
                  <a:srgbClr val="0070C0"/>
                </a:solidFill>
              </a:rPr>
              <a:t>聯絡人：高政宏 博士</a:t>
            </a:r>
            <a:r>
              <a:rPr lang="en-US" altLang="zh-TW" sz="750" dirty="0">
                <a:solidFill>
                  <a:srgbClr val="0070C0"/>
                </a:solidFill>
              </a:rPr>
              <a:t> </a:t>
            </a:r>
            <a:r>
              <a:rPr lang="zh-TW" altLang="en-US" sz="750" dirty="0">
                <a:solidFill>
                  <a:srgbClr val="0070C0"/>
                </a:solidFill>
              </a:rPr>
              <a:t> </a:t>
            </a:r>
            <a:r>
              <a:rPr lang="en-US" altLang="zh-TW" sz="750" dirty="0">
                <a:solidFill>
                  <a:srgbClr val="0070C0"/>
                </a:solidFill>
              </a:rPr>
              <a:t> E-mail</a:t>
            </a:r>
            <a:r>
              <a:rPr lang="zh-TW" altLang="en-US" sz="750" dirty="0">
                <a:solidFill>
                  <a:srgbClr val="0070C0"/>
                </a:solidFill>
              </a:rPr>
              <a:t>：</a:t>
            </a:r>
            <a:r>
              <a:rPr lang="en-US" altLang="zh-TW" sz="750" dirty="0">
                <a:solidFill>
                  <a:srgbClr val="0070C0"/>
                </a:solidFill>
                <a:hlinkClick r:id="rId9"/>
              </a:rPr>
              <a:t>m93520009@mail.ntou.edu.tw</a:t>
            </a:r>
            <a:endParaRPr lang="zh-TW" altLang="en-US" sz="750" dirty="0">
              <a:solidFill>
                <a:srgbClr val="0070C0"/>
              </a:solidFill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4410430" y="5615212"/>
            <a:ext cx="2434600" cy="346572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900" dirty="0">
                <a:solidFill>
                  <a:srgbClr val="0070C0"/>
                </a:solidFill>
              </a:rPr>
              <a:t>服務團隊：</a:t>
            </a:r>
            <a:r>
              <a:rPr lang="en-US" altLang="zh-TW" sz="900" dirty="0">
                <a:solidFill>
                  <a:srgbClr val="0070C0"/>
                </a:solidFill>
              </a:rPr>
              <a:t>NTOU/MSV </a:t>
            </a:r>
            <a:r>
              <a:rPr lang="en-US" altLang="zh-TW" sz="900" dirty="0">
                <a:solidFill>
                  <a:srgbClr val="FFC000"/>
                </a:solidFill>
                <a:hlinkClick r:id="rId10"/>
              </a:rPr>
              <a:t>http://msvlab.hre.ntou.edu.tw/index1.htm</a:t>
            </a:r>
            <a:endParaRPr lang="en-US" altLang="zh-TW" sz="900" dirty="0">
              <a:solidFill>
                <a:srgbClr val="FFC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" y="875430"/>
            <a:ext cx="919881" cy="92509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725" y="848438"/>
            <a:ext cx="964276" cy="97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65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圖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950"/>
            <a:ext cx="6588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862013"/>
            <a:ext cx="7886700" cy="544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NTOU/MSV Collaborators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since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1988</a:t>
            </a:r>
            <a:b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德不孤 必有鄰</a:t>
            </a: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3796" name="圖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8" r="9727"/>
          <a:stretch>
            <a:fillRect/>
          </a:stretch>
        </p:blipFill>
        <p:spPr bwMode="auto">
          <a:xfrm>
            <a:off x="8332788" y="871538"/>
            <a:ext cx="78898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圖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8" y="5311775"/>
            <a:ext cx="7112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圖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5341938"/>
            <a:ext cx="6445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0878DDA-9FD9-4BE1-B4F4-73D143EEF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676400"/>
            <a:ext cx="8062912" cy="3814763"/>
          </a:xfrm>
        </p:spPr>
        <p:txBody>
          <a:bodyPr>
            <a:normAutofit fontScale="70000" lnSpcReduction="20000"/>
          </a:bodyPr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PI: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陳正宗特聘講座教授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India C.S. Nishad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、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K.G. Vijay</a:t>
            </a:r>
          </a:p>
          <a:p>
            <a:pPr>
              <a:defRPr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Kuwait </a:t>
            </a:r>
            <a:r>
              <a:rPr lang="en-US" altLang="zh-TW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S.Neelamani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China 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韓厚德、谷岩、傅卓佳、張耀明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Canada 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李子才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Taiwan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海大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周宗仁、郭世榮、葉為忠、曹登皓、林三賢、岳景雲、劉德源、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張建仁、劉進賢、李應德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台大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葉超雄、陳正興、洪宏基、楊德良、鍾立來、劉立偉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陳義麟、陳桂鴻、李家瑋、陳立言、李為民、呂學育、徐文信、全湘偉、黃宏財、李明恭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3800" name="文字方塊 1"/>
          <p:cNvSpPr txBox="1">
            <a:spLocks noChangeArrowheads="1"/>
          </p:cNvSpPr>
          <p:nvPr/>
        </p:nvSpPr>
        <p:spPr bwMode="auto">
          <a:xfrm>
            <a:off x="4076700" y="5732463"/>
            <a:ext cx="44386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Filename: NTOU/MSV Cooperators </a:t>
            </a:r>
            <a:r>
              <a:rPr lang="zh-TW" altLang="en-US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made by</a:t>
            </a:r>
            <a:r>
              <a:rPr lang="zh-TW" altLang="en-US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品瑄、品臻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42981" y="332656"/>
            <a:ext cx="87935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 dirty="0"/>
              <a:t>History &amp; Background Taiwan BEM workshop (1986-2021)  (</a:t>
            </a:r>
            <a:r>
              <a:rPr lang="en-US" altLang="zh-TW" sz="1500" b="1" dirty="0" err="1"/>
              <a:t>TwBEM</a:t>
            </a:r>
            <a:r>
              <a:rPr lang="en-US" altLang="zh-TW" sz="1500" b="1" dirty="0"/>
              <a:t> 12-2021 on line meeting)</a:t>
            </a:r>
            <a:endParaRPr lang="zh-TW" altLang="en-US" sz="1500" b="1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2992" y="1106742"/>
          <a:ext cx="6534730" cy="5634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69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69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dirty="0"/>
                        <a:t>Year</a:t>
                      </a:r>
                      <a:endParaRPr lang="zh-TW" alt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dirty="0"/>
                        <a:t>The host unit</a:t>
                      </a:r>
                      <a:endParaRPr lang="zh-TW" alt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organizer</a:t>
                      </a:r>
                      <a:endParaRPr lang="zh-TW" altLang="en-US" sz="11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/>
                        <a:t>Ceremony</a:t>
                      </a:r>
                      <a:endParaRPr lang="zh-TW" altLang="en-US" sz="11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dirty="0"/>
                        <a:t> (BEM</a:t>
                      </a:r>
                      <a:r>
                        <a:rPr lang="en-US" altLang="zh-TW" sz="1100" baseline="0" dirty="0"/>
                        <a:t> 11)</a:t>
                      </a:r>
                      <a:endParaRPr lang="zh-TW" altLang="en-US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98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1986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NTU IAM 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Y H </a:t>
                      </a:r>
                      <a:r>
                        <a:rPr lang="en-US" altLang="zh-TW" sz="9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Pao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Establishment</a:t>
                      </a:r>
                      <a:r>
                        <a:rPr lang="zh-TW" alt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 NTU</a:t>
                      </a:r>
                      <a:r>
                        <a:rPr lang="zh-TW" alt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IAM</a:t>
                      </a:r>
                      <a:r>
                        <a:rPr lang="zh-TW" alt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F J Rizzo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59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1989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NTU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D L Young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NSC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J</a:t>
                      </a:r>
                      <a:r>
                        <a:rPr lang="en-US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</a:t>
                      </a: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Liggett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8592130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1998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NSC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J T Chen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NCHC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A H D Cheng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94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2010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NTOU-HRE-MSV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J T Chen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NTOU-HRE 50th anniversary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Z C Li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NCTS(South)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K M Lee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NCKU 80th anniversary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NCKU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Feng Chia University 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Y C </a:t>
                      </a:r>
                      <a:r>
                        <a:rPr lang="en-US" altLang="zh-TW" sz="9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Shiah</a:t>
                      </a: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Hong’s 60th birthday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H-K Hong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18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National Chung </a:t>
                      </a:r>
                      <a:r>
                        <a:rPr lang="en-US" altLang="zh-TW" sz="9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Hsing</a:t>
                      </a: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University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K J </a:t>
                      </a:r>
                      <a:r>
                        <a:rPr lang="en-US" altLang="zh-TW" sz="9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Shou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Congratulations for </a:t>
                      </a:r>
                      <a:r>
                        <a:rPr lang="en-US" altLang="zh-TW" sz="9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Academicain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Dean S L Crouch</a:t>
                      </a:r>
                    </a:p>
                    <a:p>
                      <a:pPr algn="r"/>
                      <a:r>
                        <a:rPr lang="en-US" altLang="zh-TW" sz="9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Academician,NAE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National SYS University 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T T Lu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Young’s 70th birthday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D L Young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NCREE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(cross strait)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Dr. R Z Wang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NCREE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Cross strait</a:t>
                      </a:r>
                    </a:p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ceremony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NCTS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(Japan-Taiwan)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</a:t>
                      </a:r>
                      <a:r>
                        <a:rPr lang="zh-TW" alt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  <a:r>
                        <a:rPr lang="zh-TW" alt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 Lee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NCTS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Prof. H-K Hong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</a:t>
                      </a: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W-W Lin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NIU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I</a:t>
                      </a:r>
                      <a:r>
                        <a:rPr lang="zh-TW" alt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 </a:t>
                      </a:r>
                      <a:r>
                        <a:rPr lang="en-US" altLang="zh-TW" sz="9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Chern</a:t>
                      </a: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Prof. K</a:t>
                      </a:r>
                      <a:r>
                        <a:rPr lang="zh-TW" alt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 Chen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Ilan</a:t>
                      </a:r>
                      <a:r>
                        <a:rPr lang="en-US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9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Univ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Prof.  H-K Hong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Prof. W-C Wang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ISU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Prof. H T Huang</a:t>
                      </a:r>
                    </a:p>
                    <a:p>
                      <a:pPr algn="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I L Chen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Iso</a:t>
                      </a:r>
                      <a:r>
                        <a:rPr lang="en-US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9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univ.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Prof. D L Young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7993775"/>
                  </a:ext>
                </a:extLst>
              </a:tr>
              <a:tr h="23533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NCKU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L W Liu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Cheng Kung</a:t>
                      </a:r>
                      <a:r>
                        <a:rPr lang="en-US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9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Univ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J T Chen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NTOU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Y T Lee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C M Fan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NTOU-HRE 60th anniversary</a:t>
                      </a:r>
                      <a:endParaRPr lang="zh-TW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C B </a:t>
                      </a:r>
                      <a:r>
                        <a:rPr lang="en-US" altLang="zh-TW" sz="9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Hwu</a:t>
                      </a:r>
                      <a:endParaRPr lang="en-US" altLang="zh-TW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6" name="Picture 6" descr="crou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607" y="3253096"/>
            <a:ext cx="230583" cy="27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tlu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6" r="17625"/>
          <a:stretch/>
        </p:blipFill>
        <p:spPr bwMode="auto">
          <a:xfrm>
            <a:off x="4043371" y="3629047"/>
            <a:ext cx="224536" cy="30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kjs20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40" y="3212976"/>
            <a:ext cx="263334" cy="3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10" y="2650433"/>
            <a:ext cx="273056" cy="184502"/>
          </a:xfrm>
          <a:prstGeom prst="rect">
            <a:avLst/>
          </a:prstGeom>
        </p:spPr>
      </p:pic>
      <p:pic>
        <p:nvPicPr>
          <p:cNvPr id="11" name="Picture 13" descr="Ho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112" y="2895036"/>
            <a:ext cx="210882" cy="23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23" y="3659039"/>
            <a:ext cx="207981" cy="256200"/>
          </a:xfrm>
          <a:prstGeom prst="rect">
            <a:avLst/>
          </a:prstGeom>
        </p:spPr>
      </p:pic>
      <p:pic>
        <p:nvPicPr>
          <p:cNvPr id="17" name="Picture 5" descr="陳正宗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676" y="2000199"/>
            <a:ext cx="217827" cy="20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Shiah-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314" y="2888940"/>
            <a:ext cx="221159" cy="2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ath.nsysu.edu.tw/ezfiles/87/1087/img/43/zcli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6" t="1299" r="30231" b="31977"/>
          <a:stretch/>
        </p:blipFill>
        <p:spPr bwMode="auto">
          <a:xfrm>
            <a:off x="6605942" y="2277730"/>
            <a:ext cx="232617" cy="26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kml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583" y="2584621"/>
            <a:ext cx="233878" cy="25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H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176" y="2287521"/>
            <a:ext cx="213174" cy="2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52" y="4010866"/>
            <a:ext cx="207891" cy="274321"/>
          </a:xfrm>
          <a:prstGeom prst="rect">
            <a:avLst/>
          </a:prstGeom>
        </p:spPr>
      </p:pic>
      <p:pic>
        <p:nvPicPr>
          <p:cNvPr id="20" name="Picture 13" descr="Ho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864" y="4347416"/>
            <a:ext cx="246204" cy="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4" t="35089" r="24864" b="35089"/>
          <a:stretch/>
        </p:blipFill>
        <p:spPr>
          <a:xfrm>
            <a:off x="3956853" y="4320076"/>
            <a:ext cx="363661" cy="324680"/>
          </a:xfrm>
          <a:prstGeom prst="rect">
            <a:avLst/>
          </a:prstGeom>
        </p:spPr>
      </p:pic>
      <p:pic>
        <p:nvPicPr>
          <p:cNvPr id="30" name="Picture 5" descr="陳正宗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71" y="2300589"/>
            <a:ext cx="241750" cy="23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513" y="4705283"/>
            <a:ext cx="207000" cy="270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6456" r="9380" b="4427"/>
          <a:stretch/>
        </p:blipFill>
        <p:spPr>
          <a:xfrm>
            <a:off x="4181151" y="4705283"/>
            <a:ext cx="207938" cy="270000"/>
          </a:xfrm>
          <a:prstGeom prst="rect">
            <a:avLst/>
          </a:prstGeom>
        </p:spPr>
      </p:pic>
      <p:pic>
        <p:nvPicPr>
          <p:cNvPr id="25" name="Picture 4" descr="程宏達"/>
          <p:cNvPicPr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93" y="1968268"/>
            <a:ext cx="189536" cy="28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Rizzo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688" y="1359263"/>
            <a:ext cx="256731" cy="2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鲍亦兴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999" y="1359467"/>
            <a:ext cx="213473" cy="2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Ho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491" y="4724508"/>
            <a:ext cx="246204" cy="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068" y="4354010"/>
            <a:ext cx="270000" cy="27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415" y="4724509"/>
            <a:ext cx="205378" cy="27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561" y="5088431"/>
            <a:ext cx="200759" cy="27000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614" y="5097358"/>
            <a:ext cx="250239" cy="216794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380" y="5054896"/>
            <a:ext cx="249725" cy="307622"/>
          </a:xfrm>
          <a:prstGeom prst="rect">
            <a:avLst/>
          </a:prstGeom>
        </p:spPr>
      </p:pic>
      <p:pic>
        <p:nvPicPr>
          <p:cNvPr id="31" name="Picture 12" descr="JALPhoto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1" t="1" r="26934" b="58427"/>
          <a:stretch/>
        </p:blipFill>
        <p:spPr bwMode="auto">
          <a:xfrm>
            <a:off x="6556869" y="1758107"/>
            <a:ext cx="240836" cy="24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14" y="1732452"/>
            <a:ext cx="216446" cy="266627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91" y="5388762"/>
            <a:ext cx="175347" cy="233795"/>
          </a:xfrm>
          <a:prstGeom prst="rect">
            <a:avLst/>
          </a:prstGeom>
        </p:spPr>
      </p:pic>
      <p:pic>
        <p:nvPicPr>
          <p:cNvPr id="33" name="Picture 5" descr="陳正宗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955" y="5378931"/>
            <a:ext cx="241750" cy="23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00" y="5644842"/>
            <a:ext cx="201323" cy="258981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359" y="5632560"/>
            <a:ext cx="209602" cy="280717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33" y="5648961"/>
            <a:ext cx="221544" cy="279486"/>
          </a:xfrm>
          <a:prstGeom prst="rect">
            <a:avLst/>
          </a:prstGeom>
        </p:spPr>
      </p:pic>
      <p:pic>
        <p:nvPicPr>
          <p:cNvPr id="38" name="Picture 9" descr="H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567" y="5680850"/>
            <a:ext cx="213174" cy="2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490" y="1243571"/>
            <a:ext cx="2120908" cy="2998226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424" y="4588885"/>
            <a:ext cx="1941514" cy="109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84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673" y="1229038"/>
            <a:ext cx="5259929" cy="371917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214FF17-6917-41E2-AD61-86B91A2A2900}"/>
              </a:ext>
            </a:extLst>
          </p:cNvPr>
          <p:cNvSpPr txBox="1"/>
          <p:nvPr/>
        </p:nvSpPr>
        <p:spPr>
          <a:xfrm>
            <a:off x="2972969" y="948691"/>
            <a:ext cx="6959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dirty="0">
                <a:ea typeface="標楷體" panose="03000509000000000000" pitchFamily="65" charset="-120"/>
              </a:rPr>
              <a:t>第一屆計算力學學會年會暨第十四屆台灣邊界元會議 </a:t>
            </a:r>
            <a:endParaRPr lang="en-US" altLang="zh-TW" sz="1800" dirty="0">
              <a:ea typeface="標楷體" panose="03000509000000000000" pitchFamily="65" charset="-120"/>
            </a:endParaRPr>
          </a:p>
          <a:p>
            <a:pPr algn="ctr"/>
            <a:r>
              <a:rPr lang="en-US" altLang="zh-TW" sz="1800" dirty="0">
                <a:ea typeface="標楷體" panose="03000509000000000000" pitchFamily="65" charset="-120"/>
              </a:rPr>
              <a:t>(Oct. 28-29, 2023)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8" y="857250"/>
            <a:ext cx="3632324" cy="51435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214FF17-6917-41E2-AD61-86B91A2A2900}"/>
              </a:ext>
            </a:extLst>
          </p:cNvPr>
          <p:cNvSpPr txBox="1"/>
          <p:nvPr/>
        </p:nvSpPr>
        <p:spPr>
          <a:xfrm>
            <a:off x="1361338" y="4709161"/>
            <a:ext cx="8274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dirty="0">
                <a:solidFill>
                  <a:srgbClr val="FF0000"/>
                </a:solidFill>
                <a:ea typeface="標楷體" panose="03000509000000000000" pitchFamily="65" charset="-120"/>
              </a:rPr>
              <a:t>                          第二屆計算力學學會年暨第十五屆台灣邊界元會議 </a:t>
            </a:r>
            <a:endParaRPr lang="en-US" altLang="zh-TW" sz="1800" dirty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pPr algn="ctr"/>
            <a:r>
              <a:rPr lang="en-US" altLang="zh-TW" sz="1800" dirty="0">
                <a:solidFill>
                  <a:srgbClr val="FF0000"/>
                </a:solidFill>
                <a:ea typeface="標楷體" panose="03000509000000000000" pitchFamily="65" charset="-120"/>
              </a:rPr>
              <a:t>(Oct. 5-6, 2024) </a:t>
            </a:r>
            <a:r>
              <a:rPr lang="zh-TW" altLang="en-US" sz="1800" dirty="0">
                <a:solidFill>
                  <a:srgbClr val="FF0000"/>
                </a:solidFill>
                <a:ea typeface="標楷體" panose="03000509000000000000" pitchFamily="65" charset="-120"/>
              </a:rPr>
              <a:t>成大工科與數學系</a:t>
            </a:r>
            <a:endParaRPr lang="en-US" altLang="zh-TW" sz="1800" dirty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8378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ctrTitle"/>
          </p:nvPr>
        </p:nvSpPr>
        <p:spPr>
          <a:xfrm>
            <a:off x="1228725" y="764704"/>
            <a:ext cx="6686550" cy="766762"/>
          </a:xfrm>
        </p:spPr>
        <p:txBody>
          <a:bodyPr/>
          <a:lstStyle/>
          <a:p>
            <a:pPr algn="ctr"/>
            <a:r>
              <a:rPr lang="zh-TW" altLang="en-US" dirty="0"/>
              <a:t>小丑歌詞改編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91680" y="2271713"/>
            <a:ext cx="2741613" cy="3211512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zh-TW" altLang="en-US" dirty="0"/>
              <a:t>掌聲在歡呼之中響起</a:t>
            </a:r>
          </a:p>
          <a:p>
            <a:pPr>
              <a:defRPr/>
            </a:pPr>
            <a:r>
              <a:rPr lang="zh-TW" altLang="en-US" dirty="0"/>
              <a:t>眼淚已湧在笑容裡</a:t>
            </a:r>
          </a:p>
          <a:p>
            <a:pPr>
              <a:defRPr/>
            </a:pPr>
            <a:endParaRPr lang="en-US" altLang="zh-TW" dirty="0"/>
          </a:p>
          <a:p>
            <a:pPr>
              <a:defRPr/>
            </a:pPr>
            <a:r>
              <a:rPr lang="zh-TW" altLang="en-US" dirty="0"/>
              <a:t>啟幕時歡樂送到你眼前</a:t>
            </a:r>
          </a:p>
          <a:p>
            <a:pPr>
              <a:defRPr/>
            </a:pPr>
            <a:endParaRPr lang="en-US" altLang="zh-TW" dirty="0"/>
          </a:p>
          <a:p>
            <a:pPr>
              <a:defRPr/>
            </a:pPr>
            <a:r>
              <a:rPr lang="zh-TW" altLang="en-US" dirty="0"/>
              <a:t>落幕時孤獨留給自己</a:t>
            </a:r>
          </a:p>
          <a:p>
            <a:pPr>
              <a:defRPr/>
            </a:pPr>
            <a:endParaRPr lang="en-US" altLang="zh-TW" dirty="0"/>
          </a:p>
          <a:p>
            <a:pPr>
              <a:defRPr/>
            </a:pPr>
            <a:r>
              <a:rPr lang="zh-TW" altLang="en-US" dirty="0"/>
              <a:t>是多少磨鍊　和多少眼淚</a:t>
            </a:r>
          </a:p>
          <a:p>
            <a:pPr>
              <a:defRPr/>
            </a:pPr>
            <a:r>
              <a:rPr lang="zh-TW" altLang="en-US" dirty="0"/>
              <a:t>才能夠站在這裡</a:t>
            </a:r>
          </a:p>
          <a:p>
            <a:pPr>
              <a:defRPr/>
            </a:pPr>
            <a:endParaRPr lang="en-US" altLang="zh-TW" dirty="0"/>
          </a:p>
          <a:p>
            <a:pPr>
              <a:defRPr/>
            </a:pPr>
            <a:r>
              <a:rPr lang="zh-TW" altLang="en-US" dirty="0"/>
              <a:t>失敗的痛苦　成功的鼓勵</a:t>
            </a:r>
          </a:p>
          <a:p>
            <a:pPr>
              <a:defRPr/>
            </a:pPr>
            <a:r>
              <a:rPr lang="zh-TW" altLang="en-US" dirty="0"/>
              <a:t>有誰知道　這是多少歲月的累積</a:t>
            </a:r>
          </a:p>
          <a:p>
            <a:pPr>
              <a:defRPr/>
            </a:pPr>
            <a:endParaRPr lang="en-US" altLang="zh-TW" dirty="0"/>
          </a:p>
          <a:p>
            <a:pPr>
              <a:defRPr/>
            </a:pPr>
            <a:r>
              <a:rPr lang="zh-TW" altLang="en-US" dirty="0"/>
              <a:t>小丑　小丑</a:t>
            </a:r>
          </a:p>
          <a:p>
            <a:pPr>
              <a:defRPr/>
            </a:pPr>
            <a:r>
              <a:rPr lang="zh-TW" altLang="en-US" dirty="0"/>
              <a:t>是他的辛酸　化作喜悅　呈獻給你</a:t>
            </a:r>
          </a:p>
        </p:txBody>
      </p:sp>
      <p:sp>
        <p:nvSpPr>
          <p:cNvPr id="5" name="副標題 2"/>
          <p:cNvSpPr txBox="1">
            <a:spLocks/>
          </p:cNvSpPr>
          <p:nvPr/>
        </p:nvSpPr>
        <p:spPr>
          <a:xfrm>
            <a:off x="5545138" y="2271713"/>
            <a:ext cx="2771775" cy="3211512"/>
          </a:xfrm>
          <a:prstGeom prst="rect">
            <a:avLst/>
          </a:prstGeom>
        </p:spPr>
        <p:txBody>
          <a:bodyPr lIns="68580" tIns="34290" rIns="68580" bIns="34290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sz="1350" dirty="0"/>
              <a:t>掌聲在歡呼之中響起</a:t>
            </a:r>
          </a:p>
          <a:p>
            <a:pPr>
              <a:defRPr/>
            </a:pPr>
            <a:r>
              <a:rPr lang="zh-TW" altLang="en-US" sz="1350" dirty="0"/>
              <a:t>眼淚已湧在笑容裡</a:t>
            </a:r>
          </a:p>
          <a:p>
            <a:pPr>
              <a:defRPr/>
            </a:pPr>
            <a:r>
              <a:rPr lang="zh-TW" altLang="en-US" sz="1350" b="1" dirty="0">
                <a:solidFill>
                  <a:srgbClr val="FF0000"/>
                </a:solidFill>
              </a:rPr>
              <a:t>接受</a:t>
            </a:r>
            <a:r>
              <a:rPr lang="zh-TW" altLang="en-US" sz="1350" dirty="0"/>
              <a:t>時歡樂送到你眼前</a:t>
            </a:r>
          </a:p>
          <a:p>
            <a:pPr>
              <a:defRPr/>
            </a:pPr>
            <a:r>
              <a:rPr lang="zh-TW" altLang="en-US" sz="1350" b="1" dirty="0">
                <a:solidFill>
                  <a:srgbClr val="FF0000"/>
                </a:solidFill>
              </a:rPr>
              <a:t>寫作</a:t>
            </a:r>
            <a:r>
              <a:rPr lang="zh-TW" altLang="en-US" sz="1350" dirty="0"/>
              <a:t>時孤獨留給自己</a:t>
            </a:r>
          </a:p>
          <a:p>
            <a:pPr>
              <a:defRPr/>
            </a:pPr>
            <a:r>
              <a:rPr lang="zh-TW" altLang="en-US" sz="1350" dirty="0"/>
              <a:t>是多少磨鍊　和多少眼淚</a:t>
            </a:r>
          </a:p>
          <a:p>
            <a:pPr>
              <a:defRPr/>
            </a:pPr>
            <a:r>
              <a:rPr lang="zh-TW" altLang="en-US" sz="1350" dirty="0"/>
              <a:t>才能夠站在這裡</a:t>
            </a:r>
          </a:p>
          <a:p>
            <a:pPr>
              <a:defRPr/>
            </a:pPr>
            <a:r>
              <a:rPr lang="en-US" altLang="zh-TW" sz="1350" b="1" dirty="0">
                <a:solidFill>
                  <a:srgbClr val="FF0000"/>
                </a:solidFill>
              </a:rPr>
              <a:t>reject</a:t>
            </a:r>
            <a:r>
              <a:rPr lang="zh-TW" altLang="en-US" sz="1350" dirty="0"/>
              <a:t>的痛苦　</a:t>
            </a:r>
            <a:r>
              <a:rPr lang="en-US" altLang="zh-TW" sz="1350" b="1" dirty="0">
                <a:solidFill>
                  <a:srgbClr val="FF0000"/>
                </a:solidFill>
              </a:rPr>
              <a:t>accept</a:t>
            </a:r>
            <a:r>
              <a:rPr lang="zh-TW" altLang="en-US" sz="1350" dirty="0"/>
              <a:t>的鼓勵</a:t>
            </a:r>
          </a:p>
          <a:p>
            <a:pPr>
              <a:defRPr/>
            </a:pPr>
            <a:r>
              <a:rPr lang="zh-TW" altLang="en-US" sz="1350" dirty="0"/>
              <a:t>有誰知道　這是多少歲月的累積</a:t>
            </a:r>
          </a:p>
          <a:p>
            <a:pPr>
              <a:defRPr/>
            </a:pPr>
            <a:r>
              <a:rPr lang="en-US" altLang="zh-TW" sz="1350" b="1" dirty="0">
                <a:solidFill>
                  <a:srgbClr val="FF0000"/>
                </a:solidFill>
              </a:rPr>
              <a:t>paper</a:t>
            </a:r>
            <a:r>
              <a:rPr lang="en-US" altLang="zh-TW" sz="135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zh-TW" altLang="en-US" sz="1350" b="1" dirty="0">
                <a:solidFill>
                  <a:schemeClr val="bg2">
                    <a:lumMod val="50000"/>
                  </a:schemeClr>
                </a:solidFill>
              </a:rPr>
              <a:t>　</a:t>
            </a:r>
            <a:r>
              <a:rPr lang="en-US" altLang="zh-TW" sz="1350" b="1" dirty="0">
                <a:solidFill>
                  <a:srgbClr val="FF0000"/>
                </a:solidFill>
              </a:rPr>
              <a:t>paper</a:t>
            </a:r>
          </a:p>
          <a:p>
            <a:pPr>
              <a:defRPr/>
            </a:pPr>
            <a:r>
              <a:rPr lang="zh-TW" altLang="en-US" sz="1350" dirty="0"/>
              <a:t>是他的辛酸　化作喜悅　呈獻給你</a:t>
            </a:r>
          </a:p>
          <a:p>
            <a:pPr>
              <a:defRPr/>
            </a:pPr>
            <a:endParaRPr lang="zh-TW" altLang="en-US" sz="1350" dirty="0"/>
          </a:p>
        </p:txBody>
      </p:sp>
    </p:spTree>
    <p:extLst>
      <p:ext uri="{BB962C8B-B14F-4D97-AF65-F5344CB8AC3E}">
        <p14:creationId xmlns:p14="http://schemas.microsoft.com/office/powerpoint/2010/main" val="2718233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00035" y="1605426"/>
            <a:ext cx="6931583" cy="73866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NTOU MSV </a:t>
            </a:r>
            <a:r>
              <a:rPr lang="zh-TW" altLang="en-US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大學生</a:t>
            </a:r>
            <a:r>
              <a:rPr lang="en-US" altLang="zh-TW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SCI</a:t>
            </a:r>
            <a:r>
              <a:rPr lang="zh-TW" altLang="en-US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論文成功案例</a:t>
            </a:r>
            <a:r>
              <a:rPr lang="en-US" altLang="zh-TW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(1994-2024)</a:t>
            </a:r>
            <a:r>
              <a:rPr lang="zh-TW" altLang="en-US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小兵立大功</a:t>
            </a:r>
          </a:p>
        </p:txBody>
      </p:sp>
      <p:sp>
        <p:nvSpPr>
          <p:cNvPr id="79875" name="Rectangle 12"/>
          <p:cNvSpPr>
            <a:spLocks noChangeArrowheads="1"/>
          </p:cNvSpPr>
          <p:nvPr/>
        </p:nvSpPr>
        <p:spPr bwMode="auto">
          <a:xfrm>
            <a:off x="2643188" y="1878013"/>
            <a:ext cx="18415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kumimoji="0" lang="zh-TW" altLang="en-US" sz="76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863500" y="2037576"/>
            <a:ext cx="671980" cy="44307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2279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SCI</a:t>
            </a:r>
            <a:endParaRPr lang="zh-TW" altLang="en-US" sz="2279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25605" name="群組 17"/>
          <p:cNvGrpSpPr>
            <a:grpSpLocks/>
          </p:cNvGrpSpPr>
          <p:nvPr/>
        </p:nvGrpSpPr>
        <p:grpSpPr bwMode="auto">
          <a:xfrm>
            <a:off x="2008188" y="2435225"/>
            <a:ext cx="2613025" cy="1004888"/>
            <a:chOff x="827584" y="1399034"/>
            <a:chExt cx="6193863" cy="2382031"/>
          </a:xfrm>
        </p:grpSpPr>
        <p:grpSp>
          <p:nvGrpSpPr>
            <p:cNvPr id="25645" name="群組 16"/>
            <p:cNvGrpSpPr>
              <a:grpSpLocks/>
            </p:cNvGrpSpPr>
            <p:nvPr/>
          </p:nvGrpSpPr>
          <p:grpSpPr bwMode="auto">
            <a:xfrm>
              <a:off x="827584" y="1399034"/>
              <a:ext cx="5976664" cy="2382031"/>
              <a:chOff x="827584" y="1399034"/>
              <a:chExt cx="5976664" cy="2382031"/>
            </a:xfrm>
          </p:grpSpPr>
          <p:grpSp>
            <p:nvGrpSpPr>
              <p:cNvPr id="25647" name="群組 15"/>
              <p:cNvGrpSpPr>
                <a:grpSpLocks/>
              </p:cNvGrpSpPr>
              <p:nvPr/>
            </p:nvGrpSpPr>
            <p:grpSpPr bwMode="auto">
              <a:xfrm>
                <a:off x="827584" y="1399034"/>
                <a:ext cx="5976664" cy="2382031"/>
                <a:chOff x="827584" y="1399034"/>
                <a:chExt cx="5976664" cy="2382031"/>
              </a:xfrm>
            </p:grpSpPr>
            <p:grpSp>
              <p:nvGrpSpPr>
                <p:cNvPr id="25649" name="群組 14"/>
                <p:cNvGrpSpPr>
                  <a:grpSpLocks/>
                </p:cNvGrpSpPr>
                <p:nvPr/>
              </p:nvGrpSpPr>
              <p:grpSpPr bwMode="auto">
                <a:xfrm>
                  <a:off x="827584" y="1399034"/>
                  <a:ext cx="5976664" cy="2382031"/>
                  <a:chOff x="827584" y="1399034"/>
                  <a:chExt cx="5976664" cy="2382031"/>
                </a:xfrm>
              </p:grpSpPr>
              <p:grpSp>
                <p:nvGrpSpPr>
                  <p:cNvPr id="25651" name="群組 10"/>
                  <p:cNvGrpSpPr>
                    <a:grpSpLocks/>
                  </p:cNvGrpSpPr>
                  <p:nvPr/>
                </p:nvGrpSpPr>
                <p:grpSpPr bwMode="auto">
                  <a:xfrm>
                    <a:off x="847456" y="1399034"/>
                    <a:ext cx="5956792" cy="1885950"/>
                    <a:chOff x="127224" y="1268760"/>
                    <a:chExt cx="5956792" cy="1885950"/>
                  </a:xfrm>
                </p:grpSpPr>
                <p:pic>
                  <p:nvPicPr>
                    <p:cNvPr id="25653" name="Picture 9" descr="Advances in Engineering Software 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7224" y="1268760"/>
                      <a:ext cx="1343025" cy="18859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5654" name="Picture 10" descr="Applied Mathematical Modelling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619672" y="1268760"/>
                      <a:ext cx="1343025" cy="18859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5655" name="Picture 11" descr="海洋學刊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41357" y="1268760"/>
                      <a:ext cx="1398588" cy="18684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5656" name="Picture 13" descr="IJCNAA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716016" y="1268760"/>
                      <a:ext cx="1368000" cy="18000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79912" name="文字方塊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7584" y="3284338"/>
                    <a:ext cx="1655710" cy="4967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90000"/>
                      <a:buChar char="•"/>
                      <a:defRPr kumimoji="1" sz="32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Char char="•"/>
                      <a:defRPr kumimoji="1" sz="24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TW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1996</a:t>
                    </a:r>
                    <a:r>
                      <a:rPr kumimoji="0" lang="zh-TW" altLang="en-US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 鄭岳世</a:t>
                    </a:r>
                  </a:p>
                </p:txBody>
              </p:sp>
            </p:grpSp>
            <p:sp>
              <p:nvSpPr>
                <p:cNvPr id="79910" name="文字方塊 23"/>
                <p:cNvSpPr txBox="1">
                  <a:spLocks noChangeArrowheads="1"/>
                </p:cNvSpPr>
                <p:nvPr/>
              </p:nvSpPr>
              <p:spPr bwMode="auto">
                <a:xfrm>
                  <a:off x="2310197" y="3284338"/>
                  <a:ext cx="1655710" cy="4967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90000"/>
                    <a:buChar char="•"/>
                    <a:defRPr kumimoji="1" sz="32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8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4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TW" sz="760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1998</a:t>
                  </a:r>
                  <a:r>
                    <a:rPr kumimoji="0" lang="zh-TW" altLang="en-US" sz="760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 陳桂鴻</a:t>
                  </a:r>
                </a:p>
              </p:txBody>
            </p:sp>
          </p:grpSp>
          <p:sp>
            <p:nvSpPr>
              <p:cNvPr id="79908" name="文字方塊 24"/>
              <p:cNvSpPr txBox="1">
                <a:spLocks noChangeArrowheads="1"/>
              </p:cNvSpPr>
              <p:nvPr/>
            </p:nvSpPr>
            <p:spPr bwMode="auto">
              <a:xfrm>
                <a:off x="3894410" y="3284338"/>
                <a:ext cx="1655710" cy="496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90000"/>
                  <a:buChar char="•"/>
                  <a:defRPr kumimoji="1" sz="32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8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kumimoji="0" lang="en-US" altLang="zh-TW" sz="760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2000</a:t>
                </a:r>
                <a:r>
                  <a:rPr kumimoji="0" lang="zh-TW" altLang="en-US" sz="760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 劉立偉</a:t>
                </a:r>
              </a:p>
            </p:txBody>
          </p:sp>
        </p:grpSp>
        <p:sp>
          <p:nvSpPr>
            <p:cNvPr id="79906" name="文字方塊 25"/>
            <p:cNvSpPr txBox="1">
              <a:spLocks noChangeArrowheads="1"/>
            </p:cNvSpPr>
            <p:nvPr/>
          </p:nvSpPr>
          <p:spPr bwMode="auto">
            <a:xfrm>
              <a:off x="5365736" y="3276812"/>
              <a:ext cx="1655711" cy="496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kumimoji="0" lang="en-US" altLang="zh-TW" sz="760" b="1">
                  <a:solidFill>
                    <a:srgbClr val="0066CC"/>
                  </a:solidFill>
                  <a:latin typeface="Calibri" panose="020F0502020204030204" pitchFamily="34" charset="0"/>
                </a:rPr>
                <a:t>2002</a:t>
              </a:r>
              <a:r>
                <a:rPr kumimoji="0" lang="zh-TW" altLang="en-US" sz="760" b="1">
                  <a:solidFill>
                    <a:srgbClr val="0066CC"/>
                  </a:solidFill>
                  <a:latin typeface="Calibri" panose="020F0502020204030204" pitchFamily="34" charset="0"/>
                </a:rPr>
                <a:t> 林盛益</a:t>
              </a:r>
              <a:endParaRPr kumimoji="0" lang="en-US" altLang="zh-TW" sz="760" b="1">
                <a:solidFill>
                  <a:srgbClr val="0066CC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5606" name="群組 26"/>
          <p:cNvGrpSpPr>
            <a:grpSpLocks/>
          </p:cNvGrpSpPr>
          <p:nvPr/>
        </p:nvGrpSpPr>
        <p:grpSpPr bwMode="auto">
          <a:xfrm>
            <a:off x="2005013" y="3424238"/>
            <a:ext cx="4440237" cy="1460500"/>
            <a:chOff x="1589684" y="3787782"/>
            <a:chExt cx="10526809" cy="3458124"/>
          </a:xfrm>
        </p:grpSpPr>
        <p:grpSp>
          <p:nvGrpSpPr>
            <p:cNvPr id="25627" name="群組 22"/>
            <p:cNvGrpSpPr>
              <a:grpSpLocks/>
            </p:cNvGrpSpPr>
            <p:nvPr/>
          </p:nvGrpSpPr>
          <p:grpSpPr bwMode="auto">
            <a:xfrm>
              <a:off x="1589684" y="3787782"/>
              <a:ext cx="10526809" cy="3458124"/>
              <a:chOff x="1589684" y="3787782"/>
              <a:chExt cx="10526809" cy="3458124"/>
            </a:xfrm>
          </p:grpSpPr>
          <p:grpSp>
            <p:nvGrpSpPr>
              <p:cNvPr id="25629" name="群組 21"/>
              <p:cNvGrpSpPr>
                <a:grpSpLocks/>
              </p:cNvGrpSpPr>
              <p:nvPr/>
            </p:nvGrpSpPr>
            <p:grpSpPr bwMode="auto">
              <a:xfrm>
                <a:off x="1589684" y="3787782"/>
                <a:ext cx="10526809" cy="3458124"/>
                <a:chOff x="1589684" y="3787782"/>
                <a:chExt cx="10526809" cy="3458124"/>
              </a:xfrm>
            </p:grpSpPr>
            <p:grpSp>
              <p:nvGrpSpPr>
                <p:cNvPr id="25631" name="群組 20"/>
                <p:cNvGrpSpPr>
                  <a:grpSpLocks/>
                </p:cNvGrpSpPr>
                <p:nvPr/>
              </p:nvGrpSpPr>
              <p:grpSpPr bwMode="auto">
                <a:xfrm>
                  <a:off x="1589684" y="3787782"/>
                  <a:ext cx="10526809" cy="3458124"/>
                  <a:chOff x="1589684" y="3787782"/>
                  <a:chExt cx="10526809" cy="3458124"/>
                </a:xfrm>
              </p:grpSpPr>
              <p:grpSp>
                <p:nvGrpSpPr>
                  <p:cNvPr id="25633" name="群組 19"/>
                  <p:cNvGrpSpPr>
                    <a:grpSpLocks/>
                  </p:cNvGrpSpPr>
                  <p:nvPr/>
                </p:nvGrpSpPr>
                <p:grpSpPr bwMode="auto">
                  <a:xfrm>
                    <a:off x="1589684" y="3787782"/>
                    <a:ext cx="10526809" cy="3458124"/>
                    <a:chOff x="1589684" y="3787782"/>
                    <a:chExt cx="10526809" cy="3458124"/>
                  </a:xfrm>
                </p:grpSpPr>
                <p:grpSp>
                  <p:nvGrpSpPr>
                    <p:cNvPr id="25635" name="群組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20043" y="3787782"/>
                      <a:ext cx="10496450" cy="3458124"/>
                      <a:chOff x="1620043" y="3787782"/>
                      <a:chExt cx="10496450" cy="3458124"/>
                    </a:xfrm>
                  </p:grpSpPr>
                  <p:grpSp>
                    <p:nvGrpSpPr>
                      <p:cNvPr id="25637" name="群組 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20043" y="3787782"/>
                        <a:ext cx="8888136" cy="1885950"/>
                        <a:chOff x="1620043" y="4256620"/>
                        <a:chExt cx="8888136" cy="1885950"/>
                      </a:xfrm>
                    </p:grpSpPr>
                    <p:pic>
                      <p:nvPicPr>
                        <p:cNvPr id="25639" name="Picture 3" descr="EEEV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97861" y="4266742"/>
                          <a:ext cx="1381125" cy="1800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25640" name="Picture 4" descr="ActaMechanica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47416" y="4257218"/>
                          <a:ext cx="1371600" cy="181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25641" name="Picture 5" descr="ISOPE_J_Face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4008" y="4279575"/>
                          <a:ext cx="1368000" cy="181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25642" name="Picture 6" descr="Computational Mechanics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41357" y="4256620"/>
                          <a:ext cx="1343025" cy="1885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25643" name="Picture 7" descr="Engineering Analysis with Boundary Elements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20673" y="4266742"/>
                          <a:ext cx="1287506" cy="18097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25644" name="Picture 8" descr="coverimage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20043" y="4258995"/>
                          <a:ext cx="1381125" cy="1876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sp>
                    <p:nvSpPr>
                      <p:cNvPr id="79898" name="文字方塊 1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184644" y="5640884"/>
                        <a:ext cx="2931849" cy="16050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90000"/>
                          <a:buChar char="•"/>
                          <a:defRPr kumimoji="1" sz="32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Char char="–"/>
                          <a:defRPr kumimoji="1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1"/>
                          </a:buClr>
                          <a:buChar char="•"/>
                          <a:defRPr kumimoji="1" sz="24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  <a:defRPr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2004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葉雅婷</a:t>
                        </a:r>
                        <a:endParaRPr kumimoji="0" lang="en-US" altLang="zh-TW" sz="760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  <a:defRPr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2008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謝正昌</a:t>
                        </a:r>
                        <a:endParaRPr kumimoji="0" lang="en-US" altLang="zh-TW" sz="760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  <a:defRPr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2008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李家瑋</a:t>
                        </a:r>
                        <a:endParaRPr kumimoji="0" lang="en-US" altLang="zh-TW" sz="760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  <a:defRPr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2008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余尚儒</a:t>
                        </a:r>
                        <a:endParaRPr kumimoji="0" lang="en-US" altLang="zh-TW" sz="760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  <a:defRPr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2021 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周彥廷 </a:t>
                        </a: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2021 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邵程祥</a:t>
                        </a:r>
                      </a:p>
                    </p:txBody>
                  </p:sp>
                </p:grpSp>
                <p:sp>
                  <p:nvSpPr>
                    <p:cNvPr id="79896" name="文字方塊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89684" y="5674715"/>
                      <a:ext cx="1655987" cy="7705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Char char="•"/>
                        <a:defRPr kumimoji="1" sz="32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Char char="–"/>
                        <a:defRPr kumimoji="1" sz="28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Char char="•"/>
                        <a:defRPr kumimoji="1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760" b="1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rPr>
                        <a:t>2008</a:t>
                      </a:r>
                      <a:r>
                        <a:rPr kumimoji="0" lang="zh-TW" altLang="en-US" sz="760" b="1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rPr>
                        <a:t> 蔡明宏</a:t>
                      </a:r>
                      <a:endParaRPr kumimoji="0" lang="en-US" altLang="zh-TW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endParaRPr>
                    </a:p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760" b="1">
                          <a:solidFill>
                            <a:srgbClr val="7030A0"/>
                          </a:solidFill>
                          <a:latin typeface="Calibri" panose="020F0502020204030204" pitchFamily="34" charset="0"/>
                        </a:rPr>
                        <a:t>2008</a:t>
                      </a:r>
                      <a:r>
                        <a:rPr kumimoji="0" lang="zh-TW" altLang="en-US" sz="760" b="1">
                          <a:solidFill>
                            <a:srgbClr val="7030A0"/>
                          </a:solidFill>
                          <a:latin typeface="Calibri" panose="020F0502020204030204" pitchFamily="34" charset="0"/>
                        </a:rPr>
                        <a:t> 高聖凱</a:t>
                      </a:r>
                    </a:p>
                  </p:txBody>
                </p:sp>
              </p:grpSp>
              <p:sp>
                <p:nvSpPr>
                  <p:cNvPr id="79894" name="文字方塊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02654" y="5663437"/>
                    <a:ext cx="1655987" cy="4961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90000"/>
                      <a:buChar char="•"/>
                      <a:defRPr kumimoji="1" sz="32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Char char="•"/>
                      <a:defRPr kumimoji="1" sz="24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TW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2008</a:t>
                    </a:r>
                    <a:r>
                      <a:rPr kumimoji="0" lang="zh-TW" altLang="en-US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 吳國倫</a:t>
                    </a:r>
                  </a:p>
                </p:txBody>
              </p:sp>
            </p:grpSp>
            <p:sp>
              <p:nvSpPr>
                <p:cNvPr id="79892" name="文字方塊 30"/>
                <p:cNvSpPr txBox="1">
                  <a:spLocks noChangeArrowheads="1"/>
                </p:cNvSpPr>
                <p:nvPr/>
              </p:nvSpPr>
              <p:spPr bwMode="auto">
                <a:xfrm>
                  <a:off x="4570461" y="5629609"/>
                  <a:ext cx="1659750" cy="4961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90000"/>
                    <a:buChar char="•"/>
                    <a:defRPr kumimoji="1" sz="32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8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4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TW" sz="760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2010</a:t>
                  </a:r>
                  <a:r>
                    <a:rPr kumimoji="0" lang="zh-TW" altLang="en-US" sz="760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 蕭宇志</a:t>
                  </a:r>
                </a:p>
              </p:txBody>
            </p:sp>
          </p:grpSp>
          <p:sp>
            <p:nvSpPr>
              <p:cNvPr id="79890" name="文字方塊 31"/>
              <p:cNvSpPr txBox="1">
                <a:spLocks noChangeArrowheads="1"/>
              </p:cNvSpPr>
              <p:nvPr/>
            </p:nvSpPr>
            <p:spPr bwMode="auto">
              <a:xfrm>
                <a:off x="6124830" y="5629609"/>
                <a:ext cx="1659752" cy="496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90000"/>
                  <a:buChar char="•"/>
                  <a:defRPr kumimoji="1" sz="32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8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kumimoji="0" lang="en-US" altLang="zh-TW" sz="760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2014</a:t>
                </a:r>
                <a:r>
                  <a:rPr kumimoji="0" lang="zh-TW" altLang="en-US" sz="760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 高怡絹</a:t>
                </a:r>
                <a:endParaRPr kumimoji="0" lang="en-US" altLang="zh-TW" sz="760" b="1">
                  <a:solidFill>
                    <a:srgbClr val="0066CC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79888" name="文字方塊 32"/>
            <p:cNvSpPr txBox="1">
              <a:spLocks noChangeArrowheads="1"/>
            </p:cNvSpPr>
            <p:nvPr/>
          </p:nvSpPr>
          <p:spPr bwMode="auto">
            <a:xfrm>
              <a:off x="7667909" y="5607056"/>
              <a:ext cx="1659752" cy="496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kumimoji="0" lang="en-US" altLang="zh-TW" sz="760" b="1">
                  <a:solidFill>
                    <a:srgbClr val="0066CC"/>
                  </a:solidFill>
                  <a:latin typeface="Calibri" panose="020F0502020204030204" pitchFamily="34" charset="0"/>
                </a:rPr>
                <a:t>2016</a:t>
              </a:r>
              <a:r>
                <a:rPr kumimoji="0" lang="zh-TW" altLang="en-US" sz="760" b="1">
                  <a:solidFill>
                    <a:srgbClr val="0066CC"/>
                  </a:solidFill>
                  <a:latin typeface="Calibri" panose="020F0502020204030204" pitchFamily="34" charset="0"/>
                </a:rPr>
                <a:t> 凃雅瀞</a:t>
              </a:r>
              <a:endParaRPr kumimoji="0" lang="en-US" altLang="zh-TW" sz="760" b="1">
                <a:solidFill>
                  <a:srgbClr val="0066CC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9879" name="文字方塊 33"/>
          <p:cNvSpPr txBox="1">
            <a:spLocks noChangeArrowheads="1"/>
          </p:cNvSpPr>
          <p:nvPr/>
        </p:nvSpPr>
        <p:spPr bwMode="auto">
          <a:xfrm>
            <a:off x="3516313" y="4860925"/>
            <a:ext cx="19399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zh-TW" sz="76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76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目前已有</a:t>
            </a:r>
            <a:r>
              <a:rPr kumimoji="0" lang="en-US" altLang="zh-TW" sz="76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21</a:t>
            </a:r>
            <a:r>
              <a:rPr kumimoji="0" lang="zh-TW" altLang="en-US" sz="76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篇文章刊登，遍及</a:t>
            </a:r>
            <a:r>
              <a:rPr kumimoji="0" lang="en-US" altLang="zh-TW" sz="76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kumimoji="0" lang="zh-TW" altLang="en-US" sz="76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種期刊</a:t>
            </a:r>
            <a:r>
              <a:rPr kumimoji="0" lang="en-US" altLang="zh-TW" sz="76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endParaRPr kumimoji="0" lang="zh-TW" altLang="en-US" sz="760" b="1" dirty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62227" y="4651399"/>
            <a:ext cx="2339103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有為者，亦若是</a:t>
            </a:r>
            <a:endParaRPr lang="zh-TW" alt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9881" name="文字方塊 32"/>
          <p:cNvSpPr txBox="1">
            <a:spLocks noChangeArrowheads="1"/>
          </p:cNvSpPr>
          <p:nvPr/>
        </p:nvSpPr>
        <p:spPr bwMode="auto">
          <a:xfrm>
            <a:off x="4589463" y="3227388"/>
            <a:ext cx="700087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2014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 凃雅瀞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25610" name="Picture 2" descr="Wave Motion"/>
          <p:cNvPicPr preferRelativeResize="0"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2470150"/>
            <a:ext cx="592138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圖片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2476500"/>
            <a:ext cx="528638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4" name="文字方塊 32"/>
          <p:cNvSpPr txBox="1">
            <a:spLocks noChangeArrowheads="1"/>
          </p:cNvSpPr>
          <p:nvPr/>
        </p:nvSpPr>
        <p:spPr bwMode="auto">
          <a:xfrm>
            <a:off x="5197475" y="3227388"/>
            <a:ext cx="700088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2018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 陳聖劻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25613" name="圖片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3398838"/>
            <a:ext cx="6032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文字方塊 12"/>
          <p:cNvSpPr txBox="1">
            <a:spLocks noChangeArrowheads="1"/>
          </p:cNvSpPr>
          <p:nvPr/>
        </p:nvSpPr>
        <p:spPr bwMode="auto">
          <a:xfrm>
            <a:off x="5853113" y="4181475"/>
            <a:ext cx="6985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2021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戴暐宸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文字方塊 12"/>
          <p:cNvSpPr txBox="1">
            <a:spLocks noChangeArrowheads="1"/>
          </p:cNvSpPr>
          <p:nvPr/>
        </p:nvSpPr>
        <p:spPr bwMode="auto">
          <a:xfrm>
            <a:off x="5838825" y="3132138"/>
            <a:ext cx="1014413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2021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周彥廷 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2021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邵程祥 呂政軒</a:t>
            </a:r>
          </a:p>
        </p:txBody>
      </p:sp>
      <p:pic>
        <p:nvPicPr>
          <p:cNvPr id="25616" name="圖片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2370138"/>
            <a:ext cx="5508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圖片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3405188"/>
            <a:ext cx="582613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日期版面配置區 1"/>
          <p:cNvSpPr txBox="1">
            <a:spLocks/>
          </p:cNvSpPr>
          <p:nvPr/>
        </p:nvSpPr>
        <p:spPr bwMode="auto">
          <a:xfrm>
            <a:off x="2085975" y="5070475"/>
            <a:ext cx="1071563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435" tIns="25718" rIns="51435" bIns="25718" anchor="b"/>
          <a:lstStyle>
            <a:defPPr>
              <a:defRPr lang="zh-TW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Char char="•"/>
              <a:defRPr kumimoji="1" sz="32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kumimoji="1" sz="28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4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20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22</a:t>
            </a: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/0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51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5986463" y="5057775"/>
            <a:ext cx="1071562" cy="257175"/>
          </a:xfrm>
        </p:spPr>
        <p:txBody>
          <a:bodyPr wrap="square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1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417910" indent="-160735">
              <a:spcBef>
                <a:spcPct val="20000"/>
              </a:spcBef>
              <a:buClr>
                <a:schemeClr val="hlink"/>
              </a:buClr>
              <a:buChar char="–"/>
              <a:defRPr kumimoji="1" sz="157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642938" indent="-128588">
              <a:spcBef>
                <a:spcPct val="20000"/>
              </a:spcBef>
              <a:buClr>
                <a:schemeClr val="accent1"/>
              </a:buClr>
              <a:buChar char="•"/>
              <a:defRPr kumimoji="1" sz="135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900113" indent="-128588">
              <a:spcBef>
                <a:spcPct val="20000"/>
              </a:spcBef>
              <a:buClr>
                <a:schemeClr val="hlink"/>
              </a:buClr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1157288" indent="-128588">
              <a:spcBef>
                <a:spcPct val="20000"/>
              </a:spcBef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1414463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1671638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1928813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2185988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    Page 3</a:t>
            </a:r>
          </a:p>
        </p:txBody>
      </p:sp>
      <p:sp>
        <p:nvSpPr>
          <p:cNvPr id="52" name="文字方塊 12"/>
          <p:cNvSpPr txBox="1">
            <a:spLocks noChangeArrowheads="1"/>
          </p:cNvSpPr>
          <p:nvPr/>
        </p:nvSpPr>
        <p:spPr bwMode="auto">
          <a:xfrm>
            <a:off x="6505575" y="4192588"/>
            <a:ext cx="6985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2022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高浩真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25621" name="圖片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2365375"/>
            <a:ext cx="581025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文字方塊 12"/>
          <p:cNvSpPr txBox="1">
            <a:spLocks noChangeArrowheads="1"/>
          </p:cNvSpPr>
          <p:nvPr/>
        </p:nvSpPr>
        <p:spPr bwMode="auto">
          <a:xfrm>
            <a:off x="6407150" y="3132138"/>
            <a:ext cx="6985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2022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曹美娜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25623" name="圖片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2649538"/>
            <a:ext cx="574675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 Box 43"/>
          <p:cNvSpPr txBox="1">
            <a:spLocks noChangeAspect="1" noChangeArrowheads="1"/>
          </p:cNvSpPr>
          <p:nvPr/>
        </p:nvSpPr>
        <p:spPr bwMode="auto">
          <a:xfrm>
            <a:off x="6870700" y="3425825"/>
            <a:ext cx="1422400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zh-TW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2023 </a:t>
            </a:r>
            <a:r>
              <a:rPr lang="zh-TW" altLang="en-US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r>
              <a:rPr lang="zh-TW" altLang="en-US" sz="675" dirty="0"/>
              <a:t>臧紀甯 </a:t>
            </a:r>
            <a:endParaRPr lang="en-US" altLang="zh-TW" sz="675" dirty="0">
              <a:solidFill>
                <a:srgbClr val="CC3300"/>
              </a:solidFill>
              <a:ea typeface="細明體" panose="02020509000000000000" pitchFamily="49" charset="-120"/>
            </a:endParaRPr>
          </a:p>
        </p:txBody>
      </p:sp>
      <p:pic>
        <p:nvPicPr>
          <p:cNvPr id="25625" name="圖片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275" y="3740150"/>
            <a:ext cx="7493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 Box 43"/>
          <p:cNvSpPr txBox="1">
            <a:spLocks noChangeAspect="1" noChangeArrowheads="1"/>
          </p:cNvSpPr>
          <p:nvPr/>
        </p:nvSpPr>
        <p:spPr bwMode="auto">
          <a:xfrm>
            <a:off x="7324725" y="4841875"/>
            <a:ext cx="14224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zh-TW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2023 </a:t>
            </a:r>
            <a:r>
              <a:rPr lang="zh-TW" altLang="en-US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endParaRPr lang="en-US" altLang="zh-TW" sz="675" dirty="0">
              <a:solidFill>
                <a:srgbClr val="CC3300"/>
              </a:solidFill>
              <a:ea typeface="細明體" panose="02020509000000000000" pitchFamily="49" charset="-120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6" descr="Journal of the Chinese Institute of Engineers | Taylor &amp; Francis Online"/>
          <p:cNvSpPr>
            <a:spLocks noChangeAspect="1" noChangeArrowheads="1"/>
          </p:cNvSpPr>
          <p:nvPr/>
        </p:nvSpPr>
        <p:spPr bwMode="auto">
          <a:xfrm>
            <a:off x="1169988" y="-719138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6" rIns="68571" bIns="34286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>
              <a:latin typeface="Times New Roman" panose="02020603050405020304" pitchFamily="18" charset="0"/>
            </a:endParaRPr>
          </a:p>
        </p:txBody>
      </p:sp>
      <p:pic>
        <p:nvPicPr>
          <p:cNvPr id="27651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765175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727288"/>
              </p:ext>
            </p:extLst>
          </p:nvPr>
        </p:nvGraphicFramePr>
        <p:xfrm>
          <a:off x="193930" y="1072480"/>
          <a:ext cx="8756142" cy="48768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61788">
                  <a:extLst>
                    <a:ext uri="{9D8B030D-6E8A-4147-A177-3AD203B41FA5}">
                      <a16:colId xmlns:a16="http://schemas.microsoft.com/office/drawing/2014/main" val="3525509047"/>
                    </a:ext>
                  </a:extLst>
                </a:gridCol>
                <a:gridCol w="7537196">
                  <a:extLst>
                    <a:ext uri="{9D8B030D-6E8A-4147-A177-3AD203B41FA5}">
                      <a16:colId xmlns:a16="http://schemas.microsoft.com/office/drawing/2014/main" val="2048125776"/>
                    </a:ext>
                  </a:extLst>
                </a:gridCol>
                <a:gridCol w="657158">
                  <a:extLst>
                    <a:ext uri="{9D8B030D-6E8A-4147-A177-3AD203B41FA5}">
                      <a16:colId xmlns:a16="http://schemas.microsoft.com/office/drawing/2014/main" val="2023372588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 and H.-K. Hong, 1999, Review of dual boundary element methods with emphasis on hypersingular integrals and divergent series, Applied Mechanics Reviews, ASME, Vol.52, No.1, pp.17-33. </a:t>
                      </a:r>
                      <a:endParaRPr lang="zh-TW" alt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4036256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H.-K. Hong and J. T. Chen, 1988, Derivations of Integral Equations of Elasticity, Journal of Engineering Mechanics, ASCE, Vol.114, No.6, pp.1028-1044.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442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833422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C. S. Wu, Y. T. Lee and K. H. Chen, 2007, On the equivalence of the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Trefftz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method and method of fundamental solutions for Laplace and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biharmonic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equations, Computers and Mathematics with Applications, Vol.53, No.6, pp.851-879.</a:t>
                      </a:r>
                      <a:endParaRPr lang="zh-TW" alt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1042071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1998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 and F. C. Wong, 1998, Dual formulation of multiple reciprocity method for the acoustic mode of a cavity with a thin partition, J. of Sound and Vibration, Vol. 217, No.1, pp.75-95. </a:t>
                      </a:r>
                      <a:endParaRPr lang="zh-TW" alt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6166594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S. R.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Kuo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J. H. Lin, 2002, Analytical study and numerical experiments for degenerate scale problems in the boundary element method for two-dimensional elasticity, Int. J.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Numer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Meth.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Engng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., Vol.54, No.12, pp.1669-1681.</a:t>
                      </a:r>
                      <a:endParaRPr lang="zh-TW" alt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9191256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2004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JT Chen, IL Chen, KH Chen, YT Lee, YT Yeh, 2004, A meshless method for free vibration analysis of circular and rectangular clamped plates using radial basis function, Engineering Analysis with Boundary Elements Vol.28, No.5, 535-545.</a:t>
                      </a:r>
                      <a:endParaRPr lang="zh-TW" alt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1967353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P. Y. Chen and C. T. Chen, 2008, Surface motion of multiple alluvial valleys for incident plane SH-waves by using a semi-analytical approach, Soil Dynamics and Earthquake Engineering,, Vol.28, pp.58-72. </a:t>
                      </a:r>
                      <a:endParaRPr lang="zh-TW" altLang="zh-TW" sz="11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8496483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JT Chen, MH Chang, KH Chen, SR Lin</a:t>
                      </a:r>
                      <a:r>
                        <a:rPr lang="en-US" altLang="zh-TW" sz="11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The boundary collocation method with meshless concept for acoustic </a:t>
                      </a:r>
                      <a:r>
                        <a:rPr lang="en-US" altLang="zh-TW" sz="1100" b="1" u="non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eigenanalysis</a:t>
                      </a:r>
                      <a:r>
                        <a:rPr lang="en-US" altLang="zh-TW" sz="11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two-dimensional cavities using radial basis function</a:t>
                      </a:r>
                      <a:r>
                        <a:rPr lang="en-US" altLang="zh-TW" sz="11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100" b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Journal of Sound and Vibration Vol.257,</a:t>
                      </a:r>
                      <a:r>
                        <a:rPr lang="en-US" altLang="zh-TW" sz="11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No.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 667-711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4116305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2001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J. H. Lin, S. R.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Kuo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S. W.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Chyuan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2001, Boundary element analysis for the Helmholtz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eigenproblems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 a multiply-connected domain, Proc. Royal Society of London Ser. A, Vol.457, No.2014, pp.2521-2546.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2727193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2003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L. W. Liu and H.-K. Hong, 2003, Spurious and true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eigensolutions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Helmholtz BIEs and BEMs for a multiply-connected problem, Royal Society London Series A, Vol.459, No.2036, pp.1891-1925.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11761766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1418833" y="332656"/>
            <a:ext cx="60547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NTOU/MSV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Google citing 10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篇破百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(Aug. 09, 2024)</a:t>
            </a:r>
          </a:p>
          <a:p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Research Gate Scores: 41.16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h index:41 (Scopus)</a:t>
            </a:r>
            <a:endParaRPr lang="zh-TW" altLang="en-US" sz="21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" y="332656"/>
            <a:ext cx="600314" cy="60633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64" y="5531842"/>
            <a:ext cx="471382" cy="42424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" y="5558751"/>
            <a:ext cx="560072" cy="51459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96" y="260648"/>
            <a:ext cx="1125404" cy="772218"/>
          </a:xfrm>
          <a:prstGeom prst="rect">
            <a:avLst/>
          </a:prstGeo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6156176" y="5949280"/>
            <a:ext cx="2895600" cy="457200"/>
          </a:xfrm>
        </p:spPr>
        <p:txBody>
          <a:bodyPr/>
          <a:lstStyle/>
          <a:p>
            <a:r>
              <a:rPr lang="zh-TW" altLang="en-US" dirty="0" smtClean="0"/>
              <a:t>檔名</a:t>
            </a:r>
            <a:r>
              <a:rPr lang="en-US" altLang="zh-TW" dirty="0" smtClean="0"/>
              <a:t>:</a:t>
            </a:r>
            <a:r>
              <a:rPr lang="en-US" altLang="zh-TW" dirty="0" err="1" smtClean="0"/>
              <a:t>NTOUMSVGoogleciting</a:t>
            </a:r>
            <a:r>
              <a:rPr lang="zh-TW" altLang="en-US" dirty="0" smtClean="0"/>
              <a:t>五篇破百</a:t>
            </a:r>
            <a:r>
              <a:rPr lang="en-US" altLang="zh-TW" dirty="0" smtClean="0"/>
              <a:t>2020.ppt  </a:t>
            </a:r>
            <a:r>
              <a:rPr lang="en-US" altLang="zh-TW" dirty="0" err="1" smtClean="0"/>
              <a:t>chshao</a:t>
            </a:r>
            <a:r>
              <a:rPr lang="zh-TW" altLang="en-US" dirty="0" smtClean="0"/>
              <a:t>製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209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713548"/>
              </p:ext>
            </p:extLst>
          </p:nvPr>
        </p:nvGraphicFramePr>
        <p:xfrm>
          <a:off x="350046" y="1007522"/>
          <a:ext cx="8756142" cy="479774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61788">
                  <a:extLst>
                    <a:ext uri="{9D8B030D-6E8A-4147-A177-3AD203B41FA5}">
                      <a16:colId xmlns:a16="http://schemas.microsoft.com/office/drawing/2014/main" val="3525509047"/>
                    </a:ext>
                  </a:extLst>
                </a:gridCol>
                <a:gridCol w="7537196">
                  <a:extLst>
                    <a:ext uri="{9D8B030D-6E8A-4147-A177-3AD203B41FA5}">
                      <a16:colId xmlns:a16="http://schemas.microsoft.com/office/drawing/2014/main" val="2048125776"/>
                    </a:ext>
                  </a:extLst>
                </a:gridCol>
                <a:gridCol w="657158">
                  <a:extLst>
                    <a:ext uri="{9D8B030D-6E8A-4147-A177-3AD203B41FA5}">
                      <a16:colId xmlns:a16="http://schemas.microsoft.com/office/drawing/2014/main" val="2023372588"/>
                    </a:ext>
                  </a:extLst>
                </a:gridCol>
              </a:tblGrid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2003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 W. </a:t>
                      </a:r>
                      <a:r>
                        <a:rPr lang="en-US" altLang="zh-TW" sz="9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Chyuan</a:t>
                      </a:r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Y. S. Liao and J. T. </a:t>
                      </a:r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Chen,</a:t>
                      </a:r>
                      <a:r>
                        <a:rPr lang="en-US" altLang="zh-TW" sz="9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</a:t>
                      </a:r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efficient method for solving electrostatic problems, IEEE Computing in Science and Engineering, 5(3):52 – 58.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4923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40362563"/>
                  </a:ext>
                </a:extLst>
              </a:tr>
              <a:tr h="41509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2006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 and C. S. Wu, 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Alternative derivations for the Poisson integral formula, International Journal of Mathematical Education in Science and Technology, 37(2):165-185.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4157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833422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W. M. Lee and J. T. Chen,  Null-field integral equation approach for free vibration analysis of circular plates with multiple circular holes, Computational Mechanics, Vol.42, pp.733-747.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3031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104207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W. M. Lee and J. T. Chen,  Free vibration analysis of a circular plate with multiple circular holes by using addition theorem and indirect BIEM, ASME. Journal of Applied Mechanics, 78:1-10.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2381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78505463"/>
                  </a:ext>
                </a:extLst>
              </a:tr>
              <a:tr h="38080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2005</a:t>
                      </a:r>
                      <a:endParaRPr lang="zh-TW" altLang="en-US" sz="9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S. S. Lin, J. C. Liao, J. T. Chen and L. Chen, Lateral performance of piles evaluated via inclinometer data, Computers and </a:t>
                      </a:r>
                      <a:r>
                        <a:rPr lang="en-US" altLang="zh-TW" sz="900" b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Geotechnics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Vol.32, pp.411-421.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1371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136553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J. N. </a:t>
                      </a:r>
                      <a:r>
                        <a:rPr lang="en-US" altLang="zh-TW" sz="900" b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Ke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H. Z. Liao,  Construction of Green‘s function using null field integral approach for Laplace problems with circular boundaries, CMC,</a:t>
                      </a:r>
                      <a:r>
                        <a:rPr lang="zh-TW" altLang="en-US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9(2): 93-110. 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1036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68774315"/>
                  </a:ext>
                </a:extLst>
              </a:tr>
              <a:tr h="34782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 and Y. T. Lee,  Torsional rigidity of a circular bar with multiple circular inclusions using a null field integral equations, Computational Mechanics, Vol.44, No.2, pp.221-232. 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29218"/>
                  </a:ext>
                </a:extLst>
              </a:tr>
              <a:tr h="34782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 and H.-K. Hong, Review of dual boundary element methods with emphasis on </a:t>
                      </a:r>
                      <a:r>
                        <a:rPr lang="en-US" altLang="zh-TW" sz="900" b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hypersingular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integrals and divergent series, Applied Mechanics Reviews, ASME, Vol.52, No.1, pp.17-33.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805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5932196"/>
                  </a:ext>
                </a:extLst>
              </a:tr>
              <a:tr h="32267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K. H. Chou and S. K. Kao, Derivation of Green’s function using addition theorem, Mechanics Research Communications, Vol.36, No.3, pp.351-363.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767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33199001"/>
                  </a:ext>
                </a:extLst>
              </a:tr>
              <a:tr h="22936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K. S. Chou and S. K. Kao, 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One-dimensional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wave animation using Mathematica, Computer Applications in Engineering Education, 17(3):323-339.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582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7092408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 and A C Wu, 2007, Null-field integral equation approach for multi-inclusion problem under anti-plane shear, ASME, J. Appl. Mech., Vol.74, pp.469-487.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523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53227062"/>
                  </a:ext>
                </a:extLst>
              </a:tr>
              <a:tr h="3501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M. H. Tsai and C. S. Liu, Conformal mapping and bipolar coordinate for eccentric Laplace problems, Computer Applications in Engineering Education, Vol.17, No.3, pp.314-322.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56350564"/>
                  </a:ext>
                </a:extLst>
              </a:tr>
              <a:tr h="3501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C. Y. Yang, Y. T. Chou, C. N. Tsang, Animation of cycloid and spiral curves in companion with instantaneous center of rotation and radius of curvature, Journal of Chinese Institute of Engineers, Vol.46, No.7, pp.693-702.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99949480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H.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K. Hong and J. T. 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Chen, Derivations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of Integral Equations of Elasticity, ASCE Journal of Engineering Mechanics, 114(6):1028-1044.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91912569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410147" y="116632"/>
            <a:ext cx="82407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NTOU/MSV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Highly Read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前十四強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(Research Gate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41.16, Aug. 06, 2024)</a:t>
            </a:r>
            <a:endParaRPr lang="zh-TW" altLang="en-US" sz="21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" y="740854"/>
            <a:ext cx="340868" cy="34428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935" y="544504"/>
            <a:ext cx="450065" cy="40505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62" y="5683422"/>
            <a:ext cx="370907" cy="34079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66" y="5747128"/>
            <a:ext cx="346897" cy="238030"/>
          </a:xfrm>
          <a:prstGeom prst="rect">
            <a:avLst/>
          </a:prstGeo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5734372" y="6035476"/>
            <a:ext cx="3086100" cy="273844"/>
          </a:xfrm>
        </p:spPr>
        <p:txBody>
          <a:bodyPr/>
          <a:lstStyle/>
          <a:p>
            <a:r>
              <a:rPr lang="zh-TW" altLang="en-US" dirty="0"/>
              <a:t>檔名</a:t>
            </a:r>
            <a:r>
              <a:rPr lang="en-US" altLang="zh-TW" dirty="0"/>
              <a:t>: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NTOU/MSV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Highly Read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前十四強</a:t>
            </a:r>
            <a:r>
              <a:rPr lang="en-US" altLang="zh-TW" dirty="0"/>
              <a:t>.ppt  </a:t>
            </a:r>
            <a:r>
              <a:rPr lang="en-US" altLang="zh-TW" dirty="0" err="1">
                <a:latin typeface="Bradley Hand ITC" panose="03070402050302030203" pitchFamily="66" charset="0"/>
              </a:rPr>
              <a:t>CHLu</a:t>
            </a:r>
            <a:r>
              <a:rPr lang="zh-TW" altLang="en-US" dirty="0" smtClean="0"/>
              <a:t>製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820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3BA98E81-57A9-49CE-9175-21DEB8039B1C}"/>
              </a:ext>
            </a:extLst>
          </p:cNvPr>
          <p:cNvSpPr/>
          <p:nvPr/>
        </p:nvSpPr>
        <p:spPr>
          <a:xfrm>
            <a:off x="757238" y="4316413"/>
            <a:ext cx="7697787" cy="17303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400"/>
          </a:p>
        </p:txBody>
      </p:sp>
      <p:sp>
        <p:nvSpPr>
          <p:cNvPr id="32771" name="文字方塊 3"/>
          <p:cNvSpPr txBox="1">
            <a:spLocks noChangeArrowheads="1"/>
          </p:cNvSpPr>
          <p:nvPr/>
        </p:nvSpPr>
        <p:spPr bwMode="auto">
          <a:xfrm>
            <a:off x="3336925" y="663575"/>
            <a:ext cx="4346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</a:rPr>
              <a:t>NTOU/MSV 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Grant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2024</a:t>
            </a:r>
            <a:endParaRPr lang="zh-TW" altLang="en-US" sz="24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5191965-D375-4184-A22F-25ACC4F45539}"/>
              </a:ext>
            </a:extLst>
          </p:cNvPr>
          <p:cNvSpPr txBox="1"/>
          <p:nvPr/>
        </p:nvSpPr>
        <p:spPr>
          <a:xfrm>
            <a:off x="2405063" y="1836738"/>
            <a:ext cx="7165975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500" dirty="0">
                <a:ea typeface="標楷體" panose="03000509000000000000" pitchFamily="65" charset="-120"/>
              </a:rPr>
              <a:t>NSTC</a:t>
            </a:r>
            <a:r>
              <a:rPr lang="zh-TW" altLang="en-US" sz="1500" dirty="0">
                <a:ea typeface="標楷體" panose="03000509000000000000" pitchFamily="65" charset="-120"/>
              </a:rPr>
              <a:t>專題</a:t>
            </a:r>
            <a:r>
              <a:rPr lang="en-US" altLang="zh-TW" sz="1500" dirty="0">
                <a:ea typeface="標楷體" panose="03000509000000000000" pitchFamily="65" charset="-120"/>
              </a:rPr>
              <a:t>(</a:t>
            </a:r>
            <a:r>
              <a:rPr lang="en-US" altLang="zh-TW" sz="1500" dirty="0" smtClean="0">
                <a:ea typeface="標楷體" panose="03000509000000000000" pitchFamily="65" charset="-120"/>
              </a:rPr>
              <a:t>4</a:t>
            </a:r>
            <a:r>
              <a:rPr lang="en-US" altLang="zh-TW" sz="1500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+1</a:t>
            </a:r>
            <a:r>
              <a:rPr lang="en-US" altLang="zh-TW" sz="1500" dirty="0" smtClean="0">
                <a:ea typeface="標楷體" panose="03000509000000000000" pitchFamily="65" charset="-120"/>
              </a:rPr>
              <a:t>)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直接與間接邊界元素法等價嗎</a:t>
            </a:r>
            <a:r>
              <a:rPr lang="en-US" altLang="zh-TW" sz="1500" dirty="0" smtClean="0">
                <a:ea typeface="標楷體" panose="03000509000000000000" pitchFamily="65" charset="-120"/>
              </a:rPr>
              <a:t>?</a:t>
            </a:r>
            <a:r>
              <a:rPr lang="zh-TW" altLang="en-US" sz="1500" dirty="0" smtClean="0">
                <a:ea typeface="標楷體" panose="03000509000000000000" pitchFamily="65" charset="-120"/>
              </a:rPr>
              <a:t>  </a:t>
            </a:r>
            <a:r>
              <a:rPr lang="en-US" altLang="zh-TW" sz="1500" dirty="0" smtClean="0">
                <a:ea typeface="標楷體" panose="03000509000000000000" pitchFamily="65" charset="-120"/>
              </a:rPr>
              <a:t>(</a:t>
            </a:r>
            <a:r>
              <a:rPr lang="zh-TW" altLang="en-US" sz="1500" dirty="0">
                <a:ea typeface="標楷體" panose="03000509000000000000" pitchFamily="65" charset="-120"/>
              </a:rPr>
              <a:t>待</a:t>
            </a:r>
            <a:r>
              <a:rPr lang="zh-TW" altLang="en-US" sz="1500" dirty="0" smtClean="0">
                <a:ea typeface="標楷體" panose="03000509000000000000" pitchFamily="65" charset="-120"/>
              </a:rPr>
              <a:t>結案</a:t>
            </a:r>
            <a:r>
              <a:rPr lang="en-US" altLang="zh-TW" sz="1500" dirty="0" smtClean="0">
                <a:ea typeface="標楷體" panose="03000509000000000000" pitchFamily="65" charset="-120"/>
              </a:rPr>
              <a:t>)</a:t>
            </a:r>
            <a:endParaRPr lang="en-US" altLang="zh-TW" sz="1500" dirty="0" smtClean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 smtClean="0">
                <a:ea typeface="標楷體" panose="03000509000000000000" pitchFamily="65" charset="-120"/>
              </a:rPr>
              <a:t>受</a:t>
            </a:r>
            <a:r>
              <a:rPr lang="zh-TW" altLang="en-US" sz="1500" dirty="0">
                <a:ea typeface="標楷體" panose="03000509000000000000" pitchFamily="65" charset="-120"/>
              </a:rPr>
              <a:t>外部彈簧和阻尼邊界影響下桿或梁的支承運動問題</a:t>
            </a:r>
            <a:r>
              <a:rPr lang="zh-TW" altLang="en-US" sz="1500" dirty="0" smtClean="0">
                <a:ea typeface="標楷體" panose="03000509000000000000" pitchFamily="65" charset="-120"/>
              </a:rPr>
              <a:t>研究 </a:t>
            </a:r>
            <a:r>
              <a:rPr lang="en-US" altLang="zh-TW" sz="1500" dirty="0">
                <a:ea typeface="標楷體" panose="03000509000000000000" pitchFamily="65" charset="-120"/>
              </a:rPr>
              <a:t>(</a:t>
            </a:r>
            <a:r>
              <a:rPr lang="zh-TW" altLang="en-US" sz="1500" dirty="0">
                <a:ea typeface="標楷體" panose="03000509000000000000" pitchFamily="65" charset="-120"/>
              </a:rPr>
              <a:t>待結案</a:t>
            </a:r>
            <a:r>
              <a:rPr lang="en-US" altLang="zh-TW" sz="1500" dirty="0" smtClean="0">
                <a:ea typeface="標楷體" panose="03000509000000000000" pitchFamily="65" charset="-120"/>
              </a:rPr>
              <a:t>)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雙極座標分離核在邊界積分方程法</a:t>
            </a:r>
            <a:r>
              <a:rPr lang="en-US" altLang="zh-TW" sz="1500" dirty="0">
                <a:ea typeface="標楷體" panose="03000509000000000000" pitchFamily="65" charset="-120"/>
              </a:rPr>
              <a:t>/</a:t>
            </a:r>
            <a:r>
              <a:rPr lang="zh-TW" altLang="en-US" sz="1500" dirty="0">
                <a:ea typeface="標楷體" panose="03000509000000000000" pitchFamily="65" charset="-120"/>
              </a:rPr>
              <a:t>邊界元素法之工程</a:t>
            </a:r>
            <a:r>
              <a:rPr lang="zh-TW" altLang="en-US" sz="1500" dirty="0" smtClean="0">
                <a:ea typeface="標楷體" panose="03000509000000000000" pitchFamily="65" charset="-120"/>
              </a:rPr>
              <a:t>應用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自救法於工程秩降問題之</a:t>
            </a:r>
            <a:r>
              <a:rPr lang="zh-TW" altLang="en-US" sz="1500" dirty="0" smtClean="0">
                <a:ea typeface="標楷體" panose="03000509000000000000" pitchFamily="65" charset="-120"/>
              </a:rPr>
              <a:t>應用</a:t>
            </a:r>
            <a:endParaRPr lang="en-US" altLang="zh-TW" sz="1500" dirty="0" smtClean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solidFill>
                  <a:srgbClr val="FF0000"/>
                </a:solidFill>
                <a:ea typeface="標楷體" panose="03000509000000000000" pitchFamily="65" charset="-120"/>
              </a:rPr>
              <a:t>提升台灣邊界元素法研究之國際</a:t>
            </a:r>
            <a:r>
              <a:rPr lang="zh-TW" altLang="en-US" sz="1500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影響力 </a:t>
            </a:r>
            <a:r>
              <a:rPr lang="en-US" altLang="zh-TW" sz="1500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1500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審查中</a:t>
            </a:r>
            <a:r>
              <a:rPr lang="en-US" altLang="zh-TW" sz="1500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)</a:t>
            </a:r>
            <a:endParaRPr lang="zh-TW" altLang="en-US" sz="1500" dirty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endParaRPr lang="zh-TW" altLang="en-US" sz="1500" dirty="0"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sz="1500" dirty="0"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8D5A055-B03A-4B29-A239-6C31DAC074DE}"/>
              </a:ext>
            </a:extLst>
          </p:cNvPr>
          <p:cNvSpPr txBox="1"/>
          <p:nvPr/>
        </p:nvSpPr>
        <p:spPr>
          <a:xfrm>
            <a:off x="2411413" y="4789488"/>
            <a:ext cx="5360987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500" dirty="0">
                <a:ea typeface="標楷體" panose="03000509000000000000" pitchFamily="65" charset="-120"/>
              </a:rPr>
              <a:t>NTOU</a:t>
            </a:r>
            <a:r>
              <a:rPr lang="zh-TW" altLang="en-US" sz="1500" dirty="0">
                <a:ea typeface="標楷體" panose="03000509000000000000" pitchFamily="65" charset="-120"/>
              </a:rPr>
              <a:t>大暑專題</a:t>
            </a:r>
            <a:r>
              <a:rPr lang="en-US" altLang="zh-TW" sz="1500" dirty="0">
                <a:ea typeface="標楷體" panose="03000509000000000000" pitchFamily="65" charset="-120"/>
              </a:rPr>
              <a:t>(2)</a:t>
            </a:r>
          </a:p>
          <a:p>
            <a:pPr marL="257175" indent="-257175" algn="just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變分法在工程上之應用</a:t>
            </a:r>
            <a:r>
              <a:rPr lang="en-US" altLang="zh-TW" sz="1500" dirty="0">
                <a:ea typeface="標楷體" panose="03000509000000000000" pitchFamily="65" charset="-120"/>
              </a:rPr>
              <a:t>—</a:t>
            </a:r>
            <a:r>
              <a:rPr lang="zh-TW" altLang="en-US" sz="1500" dirty="0">
                <a:ea typeface="標楷體" panose="03000509000000000000" pitchFamily="65" charset="-120"/>
              </a:rPr>
              <a:t>最速陡降曲線熱交換管形狀因子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再探莫耳圓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  <a:defRPr/>
            </a:pPr>
            <a:endParaRPr lang="en-US" altLang="zh-TW" sz="1500" dirty="0">
              <a:ea typeface="標楷體" panose="03000509000000000000" pitchFamily="65" charset="-120"/>
            </a:endParaRPr>
          </a:p>
        </p:txBody>
      </p:sp>
      <p:sp>
        <p:nvSpPr>
          <p:cNvPr id="32776" name="文字方塊 15"/>
          <p:cNvSpPr txBox="1">
            <a:spLocks noChangeArrowheads="1"/>
          </p:cNvSpPr>
          <p:nvPr/>
        </p:nvSpPr>
        <p:spPr bwMode="auto">
          <a:xfrm>
            <a:off x="7683500" y="5011738"/>
            <a:ext cx="77628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500">
                <a:latin typeface="Times New Roman" panose="02020603050405020304" pitchFamily="18" charset="0"/>
                <a:ea typeface="標楷體" panose="03000509000000000000" pitchFamily="65" charset="-120"/>
              </a:rPr>
              <a:t>傅昱嘉</a:t>
            </a:r>
            <a:endParaRPr lang="en-US" altLang="zh-TW" sz="150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zh-TW" altLang="en-US" sz="1500" u="sng">
                <a:latin typeface="Times New Roman" panose="02020603050405020304" pitchFamily="18" charset="0"/>
                <a:ea typeface="標楷體" panose="03000509000000000000" pitchFamily="65" charset="-120"/>
              </a:rPr>
              <a:t>簡彣叡</a:t>
            </a:r>
            <a:endParaRPr lang="en-US" altLang="zh-TW" sz="1500" u="sng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n-US" altLang="zh-TW" sz="150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grpSp>
        <p:nvGrpSpPr>
          <p:cNvPr id="32777" name="群組 34"/>
          <p:cNvGrpSpPr>
            <a:grpSpLocks/>
          </p:cNvGrpSpPr>
          <p:nvPr/>
        </p:nvGrpSpPr>
        <p:grpSpPr bwMode="auto">
          <a:xfrm>
            <a:off x="200025" y="2111375"/>
            <a:ext cx="2009775" cy="3981450"/>
            <a:chOff x="8591212" y="1100948"/>
            <a:chExt cx="2681128" cy="5308551"/>
          </a:xfrm>
        </p:grpSpPr>
        <p:pic>
          <p:nvPicPr>
            <p:cNvPr id="32779" name="圖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212" y="1100948"/>
              <a:ext cx="2672748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圖片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9592" y="2697945"/>
              <a:ext cx="2672748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圖片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3002" y="4147399"/>
              <a:ext cx="865928" cy="865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2" name="圖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7912" y="5612909"/>
              <a:ext cx="969674" cy="727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3" name="圖片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7127" y="5543572"/>
              <a:ext cx="962141" cy="865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8" name="文字方塊 25"/>
          <p:cNvSpPr txBox="1">
            <a:spLocks noChangeArrowheads="1"/>
          </p:cNvSpPr>
          <p:nvPr/>
        </p:nvSpPr>
        <p:spPr bwMode="auto">
          <a:xfrm>
            <a:off x="6580188" y="6011863"/>
            <a:ext cx="4572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200">
                <a:latin typeface="Times New Roman" panose="02020603050405020304" pitchFamily="18" charset="0"/>
                <a:ea typeface="標楷體" panose="03000509000000000000" pitchFamily="65" charset="-120"/>
              </a:rPr>
              <a:t>File name: NTOU/MSV Grant by MN</a:t>
            </a:r>
            <a:endParaRPr lang="zh-TW" altLang="en-US" sz="120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5191965-D375-4184-A22F-25ACC4F45539}"/>
              </a:ext>
            </a:extLst>
          </p:cNvPr>
          <p:cNvSpPr txBox="1"/>
          <p:nvPr/>
        </p:nvSpPr>
        <p:spPr>
          <a:xfrm>
            <a:off x="2339752" y="3377024"/>
            <a:ext cx="7165975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國科會大專生專題</a:t>
            </a:r>
            <a:r>
              <a:rPr lang="en-US" altLang="zh-TW" sz="1500" dirty="0">
                <a:ea typeface="標楷體" panose="03000509000000000000" pitchFamily="65" charset="-120"/>
              </a:rPr>
              <a:t>(1)</a:t>
            </a:r>
            <a:r>
              <a:rPr lang="zh-TW" altLang="en-US" sz="1500" dirty="0">
                <a:ea typeface="標楷體" panose="03000509000000000000" pitchFamily="65" charset="-120"/>
              </a:rPr>
              <a:t>  </a:t>
            </a:r>
            <a:r>
              <a:rPr lang="en-US" altLang="zh-TW" sz="1500" dirty="0">
                <a:ea typeface="標楷體" panose="03000509000000000000" pitchFamily="65" charset="-120"/>
              </a:rPr>
              <a:t>TKU</a:t>
            </a:r>
            <a:r>
              <a:rPr lang="zh-TW" altLang="en-US" sz="1500" dirty="0">
                <a:ea typeface="標楷體" panose="03000509000000000000" pitchFamily="65" charset="-120"/>
              </a:rPr>
              <a:t> 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邊界積分求積法於滲流問題中的自由液面模擬與板樁設計      鄭景云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endParaRPr lang="zh-TW" altLang="en-US" sz="1500" dirty="0"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sz="1500" dirty="0"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一般會議">
  <a:themeElements>
    <a:clrScheme name="">
      <a:dk1>
        <a:srgbClr val="6600FF"/>
      </a:dk1>
      <a:lt1>
        <a:srgbClr val="FFFFFF"/>
      </a:lt1>
      <a:dk2>
        <a:srgbClr val="3333CC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5600DA"/>
      </a:accent4>
      <a:accent5>
        <a:srgbClr val="E2F4FF"/>
      </a:accent5>
      <a:accent6>
        <a:srgbClr val="E7E7B9"/>
      </a:accent6>
      <a:hlink>
        <a:srgbClr val="FF9966"/>
      </a:hlink>
      <a:folHlink>
        <a:srgbClr val="FFCC66"/>
      </a:folHlink>
    </a:clrScheme>
    <a:fontScheme name="一般會議">
      <a:majorFont>
        <a:latin typeface="Arial Narrow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50000">
              <a:schemeClr val="accent1"/>
            </a:gs>
            <a:gs pos="100000">
              <a:schemeClr val="accent1">
                <a:gamma/>
                <a:shade val="46275"/>
                <a:invGamma/>
              </a:schemeClr>
            </a:gs>
          </a:gsLst>
          <a:lin ang="5400000" scaled="1"/>
        </a:gra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50000">
              <a:schemeClr val="accent1"/>
            </a:gs>
            <a:gs pos="100000">
              <a:schemeClr val="accent1">
                <a:gamma/>
                <a:shade val="46275"/>
                <a:invGamma/>
              </a:schemeClr>
            </a:gs>
          </a:gsLst>
          <a:lin ang="5400000" scaled="1"/>
        </a:gra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一般會議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一般會議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一般會議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Office\Templates\1028\一般會議.pot</Template>
  <TotalTime>12796</TotalTime>
  <Words>4430</Words>
  <Application>Microsoft Office PowerPoint</Application>
  <PresentationFormat>投影片</PresentationFormat>
  <Paragraphs>814</Paragraphs>
  <Slides>32</Slides>
  <Notes>17</Notes>
  <HiddenSlides>0</HiddenSlides>
  <MMClips>2</MMClips>
  <ScaleCrop>false</ScaleCrop>
  <HeadingPairs>
    <vt:vector size="8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53" baseType="lpstr">
      <vt:lpstr>細明體</vt:lpstr>
      <vt:lpstr>微軟正黑體</vt:lpstr>
      <vt:lpstr>微軟正黑體 Light</vt:lpstr>
      <vt:lpstr>新細明體</vt:lpstr>
      <vt:lpstr>標楷體</vt:lpstr>
      <vt:lpstr>Agency FB</vt:lpstr>
      <vt:lpstr>Arial</vt:lpstr>
      <vt:lpstr>Arial Narrow</vt:lpstr>
      <vt:lpstr>Bradley Hand ITC</vt:lpstr>
      <vt:lpstr>Calibri</vt:lpstr>
      <vt:lpstr>Candara</vt:lpstr>
      <vt:lpstr>Century Gothic</vt:lpstr>
      <vt:lpstr>Comic Sans MS</vt:lpstr>
      <vt:lpstr>Cooper Black</vt:lpstr>
      <vt:lpstr>Forte</vt:lpstr>
      <vt:lpstr>Tahoma</vt:lpstr>
      <vt:lpstr>Times New Roman</vt:lpstr>
      <vt:lpstr>Wingdings</vt:lpstr>
      <vt:lpstr>Wingdings 3</vt:lpstr>
      <vt:lpstr>一般會議</vt:lpstr>
      <vt:lpstr>Equation</vt:lpstr>
      <vt:lpstr>台灣海大力學聲響振動(NTOU-msv)   研究近況分享 </vt:lpstr>
      <vt:lpstr>PowerPoint 簡報</vt:lpstr>
      <vt:lpstr>ACMT 2 &amp; TWBEM 15 Speakers</vt:lpstr>
      <vt:lpstr>小丑歌詞改編</vt:lpstr>
      <vt:lpstr>PowerPoint 簡報</vt:lpstr>
      <vt:lpstr>PowerPoint 簡報</vt:lpstr>
      <vt:lpstr>PowerPoint 簡報</vt:lpstr>
      <vt:lpstr>PowerPoint 簡報</vt:lpstr>
      <vt:lpstr>PowerPoint 簡報</vt:lpstr>
      <vt:lpstr>NTOU/MSV Collaborators since1988</vt:lpstr>
      <vt:lpstr>NTOU/MSV Collaborators since1988</vt:lpstr>
      <vt:lpstr>PowerPoint 簡報</vt:lpstr>
      <vt:lpstr>               NTOU MSV      學術三個一百、三個堅持及三難2024</vt:lpstr>
      <vt:lpstr>PowerPoint 簡報</vt:lpstr>
      <vt:lpstr>NTOU/MSV 一陳雙李-二高地虎登百岳一步一腳印 A, 2024  (completed)    </vt:lpstr>
      <vt:lpstr>NTOU/MSV 一陳雙李-二高地虎登百岳一步一腳印 A, 2024  (undergoing)    </vt:lpstr>
      <vt:lpstr>【海大河工系實驗室介紹】                                    NTOU MSV研究團隊</vt:lpstr>
      <vt:lpstr>PowerPoint 簡報</vt:lpstr>
      <vt:lpstr>PowerPoint 簡報</vt:lpstr>
      <vt:lpstr>PowerPoint 簡報</vt:lpstr>
      <vt:lpstr>邊界元 來結緣</vt:lpstr>
      <vt:lpstr>NTOU/MSV 101 in Taiwan (台灣)</vt:lpstr>
      <vt:lpstr>PowerPoint 簡報</vt:lpstr>
      <vt:lpstr>PowerPoint 簡報</vt:lpstr>
      <vt:lpstr>PowerPoint 簡報</vt:lpstr>
      <vt:lpstr>                                西安交流會  2024  Chen J T  Distinguished Chair Prof. Taiwan Ocean University Guest Prof. , Taiwan University (2023) Adj. Prof., Cheng-Kung University NME 2024 Aug.01, 2024   </vt:lpstr>
      <vt:lpstr>國立台灣海洋大學力學聲響振動實驗室(NTOU/MSV Lab) 2024</vt:lpstr>
      <vt:lpstr>PowerPoint 簡報</vt:lpstr>
      <vt:lpstr>PowerPoint 簡報</vt:lpstr>
      <vt:lpstr>NTOU/MSV Collaborators since 1988  (德不孤 必有鄰)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0605CKI</dc:creator>
  <cp:lastModifiedBy>user</cp:lastModifiedBy>
  <cp:revision>1076</cp:revision>
  <cp:lastPrinted>2019-04-28T23:47:27Z</cp:lastPrinted>
  <dcterms:created xsi:type="dcterms:W3CDTF">1601-01-01T00:00:00Z</dcterms:created>
  <dcterms:modified xsi:type="dcterms:W3CDTF">2024-08-15T11:01:34Z</dcterms:modified>
</cp:coreProperties>
</file>