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handoutMasterIdLst>
    <p:handoutMasterId r:id="rId46"/>
  </p:handoutMasterIdLst>
  <p:sldIdLst>
    <p:sldId id="854" r:id="rId2"/>
    <p:sldId id="856" r:id="rId3"/>
    <p:sldId id="855" r:id="rId4"/>
    <p:sldId id="867" r:id="rId5"/>
    <p:sldId id="868" r:id="rId6"/>
    <p:sldId id="805" r:id="rId7"/>
    <p:sldId id="750" r:id="rId8"/>
    <p:sldId id="882" r:id="rId9"/>
    <p:sldId id="883" r:id="rId10"/>
    <p:sldId id="881" r:id="rId11"/>
    <p:sldId id="789" r:id="rId12"/>
    <p:sldId id="859" r:id="rId13"/>
    <p:sldId id="861" r:id="rId14"/>
    <p:sldId id="886" r:id="rId15"/>
    <p:sldId id="862" r:id="rId16"/>
    <p:sldId id="863" r:id="rId17"/>
    <p:sldId id="864" r:id="rId18"/>
    <p:sldId id="865" r:id="rId19"/>
    <p:sldId id="869" r:id="rId20"/>
    <p:sldId id="870" r:id="rId21"/>
    <p:sldId id="833" r:id="rId22"/>
    <p:sldId id="826" r:id="rId23"/>
    <p:sldId id="827" r:id="rId24"/>
    <p:sldId id="828" r:id="rId25"/>
    <p:sldId id="871" r:id="rId26"/>
    <p:sldId id="885" r:id="rId27"/>
    <p:sldId id="873" r:id="rId28"/>
    <p:sldId id="884" r:id="rId29"/>
    <p:sldId id="874" r:id="rId30"/>
    <p:sldId id="875" r:id="rId31"/>
    <p:sldId id="876" r:id="rId32"/>
    <p:sldId id="877" r:id="rId33"/>
    <p:sldId id="878" r:id="rId34"/>
    <p:sldId id="879" r:id="rId35"/>
    <p:sldId id="880" r:id="rId36"/>
    <p:sldId id="730" r:id="rId37"/>
    <p:sldId id="804" r:id="rId38"/>
    <p:sldId id="812" r:id="rId39"/>
    <p:sldId id="813" r:id="rId40"/>
    <p:sldId id="754" r:id="rId41"/>
    <p:sldId id="836" r:id="rId42"/>
    <p:sldId id="843" r:id="rId43"/>
    <p:sldId id="844" r:id="rId44"/>
  </p:sldIdLst>
  <p:sldSz cx="9144000" cy="6858000" type="overhead"/>
  <p:notesSz cx="6797675" cy="9874250"/>
  <p:defaultTextStyle>
    <a:defPPr>
      <a:defRPr lang="zh-TW"/>
    </a:defPPr>
    <a:lvl1pPr algn="l" rtl="0" eaLnBrk="0" fontAlgn="base" hangingPunct="0">
      <a:spcBef>
        <a:spcPct val="0"/>
      </a:spcBef>
      <a:spcAft>
        <a:spcPct val="0"/>
      </a:spcAft>
      <a:defRPr kumimoji="1" sz="3200" kern="1200">
        <a:solidFill>
          <a:schemeClr val="tx1"/>
        </a:solidFill>
        <a:latin typeface="Times New Roman" panose="02020603050405020304" pitchFamily="18" charset="0"/>
        <a:ea typeface="新細明體" panose="02020500000000000000" pitchFamily="18" charset="-120"/>
        <a:cs typeface="+mn-cs"/>
      </a:defRPr>
    </a:lvl1pPr>
    <a:lvl2pPr marL="457200" algn="l" rtl="0" eaLnBrk="0" fontAlgn="base" hangingPunct="0">
      <a:spcBef>
        <a:spcPct val="0"/>
      </a:spcBef>
      <a:spcAft>
        <a:spcPct val="0"/>
      </a:spcAft>
      <a:defRPr kumimoji="1" sz="3200" kern="1200">
        <a:solidFill>
          <a:schemeClr val="tx1"/>
        </a:solidFill>
        <a:latin typeface="Times New Roman" panose="02020603050405020304" pitchFamily="18" charset="0"/>
        <a:ea typeface="新細明體" panose="02020500000000000000" pitchFamily="18" charset="-120"/>
        <a:cs typeface="+mn-cs"/>
      </a:defRPr>
    </a:lvl2pPr>
    <a:lvl3pPr marL="914400" algn="l" rtl="0" eaLnBrk="0" fontAlgn="base" hangingPunct="0">
      <a:spcBef>
        <a:spcPct val="0"/>
      </a:spcBef>
      <a:spcAft>
        <a:spcPct val="0"/>
      </a:spcAft>
      <a:defRPr kumimoji="1" sz="3200" kern="1200">
        <a:solidFill>
          <a:schemeClr val="tx1"/>
        </a:solidFill>
        <a:latin typeface="Times New Roman" panose="02020603050405020304" pitchFamily="18" charset="0"/>
        <a:ea typeface="新細明體" panose="02020500000000000000" pitchFamily="18" charset="-120"/>
        <a:cs typeface="+mn-cs"/>
      </a:defRPr>
    </a:lvl3pPr>
    <a:lvl4pPr marL="1371600" algn="l" rtl="0" eaLnBrk="0" fontAlgn="base" hangingPunct="0">
      <a:spcBef>
        <a:spcPct val="0"/>
      </a:spcBef>
      <a:spcAft>
        <a:spcPct val="0"/>
      </a:spcAft>
      <a:defRPr kumimoji="1" sz="3200" kern="1200">
        <a:solidFill>
          <a:schemeClr val="tx1"/>
        </a:solidFill>
        <a:latin typeface="Times New Roman" panose="02020603050405020304" pitchFamily="18" charset="0"/>
        <a:ea typeface="新細明體" panose="02020500000000000000" pitchFamily="18" charset="-120"/>
        <a:cs typeface="+mn-cs"/>
      </a:defRPr>
    </a:lvl4pPr>
    <a:lvl5pPr marL="1828800" algn="l" rtl="0" eaLnBrk="0" fontAlgn="base" hangingPunct="0">
      <a:spcBef>
        <a:spcPct val="0"/>
      </a:spcBef>
      <a:spcAft>
        <a:spcPct val="0"/>
      </a:spcAft>
      <a:defRPr kumimoji="1" sz="3200"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sz="3200"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sz="3200"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sz="3200"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sz="3200" kern="1200">
        <a:solidFill>
          <a:schemeClr val="tx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D0CFF"/>
    <a:srgbClr val="CC6600"/>
    <a:srgbClr val="FF0000"/>
    <a:srgbClr val="333399"/>
    <a:srgbClr val="00CC00"/>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6398" autoAdjust="0"/>
  </p:normalViewPr>
  <p:slideViewPr>
    <p:cSldViewPr>
      <p:cViewPr varScale="1">
        <p:scale>
          <a:sx n="60" d="100"/>
          <a:sy n="60" d="100"/>
        </p:scale>
        <p:origin x="3528" y="55"/>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6895"/>
    </p:cViewPr>
  </p:sorterViewPr>
  <p:notesViewPr>
    <p:cSldViewPr>
      <p:cViewPr varScale="1">
        <p:scale>
          <a:sx n="61" d="100"/>
          <a:sy n="61" d="100"/>
        </p:scale>
        <p:origin x="-1698" y="-66"/>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48B4E4-1353-4CE4-9C6A-F3FB198A8BB4}"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zh-TW" altLang="en-US"/>
        </a:p>
      </dgm:t>
    </dgm:pt>
    <dgm:pt modelId="{DAE7DBC9-1F4E-48A4-B0FE-E14510EC76A2}">
      <dgm:prSet phldrT="[文字]"/>
      <dgm:spPr>
        <a:blipFill rotWithShape="0">
          <a:blip xmlns:r="http://schemas.openxmlformats.org/officeDocument/2006/relationships" r:embed="rId1"/>
          <a:stretch>
            <a:fillRect/>
          </a:stretch>
        </a:blipFill>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辟</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4CC934D-E8C7-4801-8DAE-676BF401E479}" type="parTrans" cxnId="{AA196338-EF0E-42B1-AC42-E30FAF02F081}">
      <dgm:prSet/>
      <dgm:spPr/>
      <dgm:t>
        <a:bodyPr/>
        <a:lstStyle/>
        <a:p>
          <a:endParaRPr lang="zh-TW" altLang="en-US"/>
        </a:p>
      </dgm:t>
    </dgm:pt>
    <dgm:pt modelId="{601554EB-2900-4151-A20B-3F507A043A34}" type="sibTrans" cxnId="{AA196338-EF0E-42B1-AC42-E30FAF02F081}">
      <dgm:prSet/>
      <dgm:spPr/>
      <dgm:t>
        <a:bodyPr/>
        <a:lstStyle/>
        <a:p>
          <a:endParaRPr lang="zh-TW" altLang="en-US"/>
        </a:p>
      </dgm:t>
    </dgm:pt>
    <dgm:pt modelId="{85DABDE3-D432-4E12-9735-5F6B57B5551F}">
      <dgm:prSet phldrT="[文字]"/>
      <dgm:spPr/>
      <dgm:t>
        <a:bodyPr/>
        <a:lstStyle/>
        <a:p>
          <a:r>
            <a:rPr lang="zh-TW" altLang="en-US" b="1" i="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避</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E3991C20-8D00-4CFF-9050-B8B09FF1B6D6}" type="parTrans" cxnId="{0FC2C4B6-0A6E-4AD5-BB89-FC8BF568E785}">
      <dgm:prSet/>
      <dgm:spPr/>
      <dgm:t>
        <a:bodyPr/>
        <a:lstStyle/>
        <a:p>
          <a:endParaRPr lang="zh-TW" altLang="en-US"/>
        </a:p>
      </dgm:t>
    </dgm:pt>
    <dgm:pt modelId="{459FE66C-BF0B-465C-B7A9-1E43BEF1553D}" type="sibTrans" cxnId="{0FC2C4B6-0A6E-4AD5-BB89-FC8BF568E785}">
      <dgm:prSet/>
      <dgm:spPr/>
      <dgm:t>
        <a:bodyPr/>
        <a:lstStyle/>
        <a:p>
          <a:endParaRPr lang="zh-TW" altLang="en-US"/>
        </a:p>
      </dgm:t>
    </dgm:pt>
    <dgm:pt modelId="{116A6CB6-EB67-4819-8A75-49D5AFA5B9E2}">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僻</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69C27A40-C4E2-4298-9663-94BF7FE56E26}" type="parTrans" cxnId="{E89707AA-EDC3-4493-8F05-14343A0D5D83}">
      <dgm:prSet/>
      <dgm:spPr/>
      <dgm:t>
        <a:bodyPr/>
        <a:lstStyle/>
        <a:p>
          <a:endParaRPr lang="zh-TW" altLang="en-US"/>
        </a:p>
      </dgm:t>
    </dgm:pt>
    <dgm:pt modelId="{9FA311FC-FCB3-4FE2-A7A7-C2AD1D8E76F7}" type="sibTrans" cxnId="{E89707AA-EDC3-4493-8F05-14343A0D5D83}">
      <dgm:prSet/>
      <dgm:spPr/>
      <dgm:t>
        <a:bodyPr/>
        <a:lstStyle/>
        <a:p>
          <a:endParaRPr lang="zh-TW" altLang="en-US"/>
        </a:p>
      </dgm:t>
    </dgm:pt>
    <dgm:pt modelId="{6FFBFC8C-E3F1-48B7-9B1D-5F8598ADDD03}">
      <dgm:prSet phldrT="[文字]"/>
      <dgm:spPr/>
      <dgm:t>
        <a:bodyPr/>
        <a:lstStyle/>
        <a:p>
          <a:r>
            <a:rPr lang="zh-TW" altLang="en-US" b="1" dirty="0" smtClean="0">
              <a:latin typeface="標楷體" panose="03000509000000000000" pitchFamily="65" charset="-120"/>
              <a:ea typeface="標楷體" panose="03000509000000000000" pitchFamily="65" charset="-120"/>
            </a:rPr>
            <a:t>壁</a:t>
          </a:r>
          <a:endParaRPr lang="zh-TW" altLang="en-US" b="1" dirty="0">
            <a:latin typeface="標楷體" panose="03000509000000000000" pitchFamily="65" charset="-120"/>
            <a:ea typeface="標楷體" panose="03000509000000000000" pitchFamily="65" charset="-120"/>
          </a:endParaRPr>
        </a:p>
      </dgm:t>
    </dgm:pt>
    <dgm:pt modelId="{AB0EC367-8E96-41D5-8200-133C05372D0F}" type="parTrans" cxnId="{29758D4D-93F6-4A22-981C-79C5EE35A868}">
      <dgm:prSet/>
      <dgm:spPr/>
      <dgm:t>
        <a:bodyPr/>
        <a:lstStyle/>
        <a:p>
          <a:endParaRPr lang="zh-TW" altLang="en-US"/>
        </a:p>
      </dgm:t>
    </dgm:pt>
    <dgm:pt modelId="{EA98B679-7C3A-4D51-BE20-314E7B6F50B8}" type="sibTrans" cxnId="{29758D4D-93F6-4A22-981C-79C5EE35A868}">
      <dgm:prSet/>
      <dgm:spPr/>
      <dgm:t>
        <a:bodyPr/>
        <a:lstStyle/>
        <a:p>
          <a:endParaRPr lang="zh-TW" altLang="en-US"/>
        </a:p>
      </dgm:t>
    </dgm:pt>
    <dgm:pt modelId="{E174E5E1-B77D-40C8-9FB9-2753954B634A}">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璧</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BE0A3A58-1A72-4CC4-A550-4416FB47001E}" type="parTrans" cxnId="{4AE50DEF-4653-4FB8-A2A8-42EA7F551973}">
      <dgm:prSet/>
      <dgm:spPr/>
      <dgm:t>
        <a:bodyPr/>
        <a:lstStyle/>
        <a:p>
          <a:endParaRPr lang="zh-TW" altLang="en-US"/>
        </a:p>
      </dgm:t>
    </dgm:pt>
    <dgm:pt modelId="{7AA50768-9A36-4DA6-98BB-DE5EAA6B54E8}" type="sibTrans" cxnId="{4AE50DEF-4653-4FB8-A2A8-42EA7F551973}">
      <dgm:prSet/>
      <dgm:spPr/>
      <dgm:t>
        <a:bodyPr/>
        <a:lstStyle/>
        <a:p>
          <a:endParaRPr lang="zh-TW" altLang="en-US"/>
        </a:p>
      </dgm:t>
    </dgm:pt>
    <dgm:pt modelId="{93B550C6-876E-4591-B342-5D60CAFF03CD}">
      <dgm:prSet phldrT="[文字]"/>
      <dgm:spPr/>
      <dgm:t>
        <a:bodyPr/>
        <a:lstStyle/>
        <a:p>
          <a:r>
            <a:rPr lang="zh-TW" altLang="en-US"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臂</a:t>
          </a:r>
          <a:endPar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gm:t>
    </dgm:pt>
    <dgm:pt modelId="{0615BDCF-A107-4F36-8FC4-1AD504D68572}" type="parTrans" cxnId="{EA7BED3C-A00C-42FA-AB9B-B2622AE49287}">
      <dgm:prSet/>
      <dgm:spPr/>
      <dgm:t>
        <a:bodyPr/>
        <a:lstStyle/>
        <a:p>
          <a:endParaRPr lang="zh-TW" altLang="en-US"/>
        </a:p>
      </dgm:t>
    </dgm:pt>
    <dgm:pt modelId="{F1D84129-9711-42B6-B5C1-BBED8CD23D96}" type="sibTrans" cxnId="{EA7BED3C-A00C-42FA-AB9B-B2622AE49287}">
      <dgm:prSet/>
      <dgm:spPr/>
      <dgm:t>
        <a:bodyPr/>
        <a:lstStyle/>
        <a:p>
          <a:endParaRPr lang="zh-TW" altLang="en-US"/>
        </a:p>
      </dgm:t>
    </dgm:pt>
    <dgm:pt modelId="{90022443-750A-4A9D-B1E6-3B5E797882B6}" type="pres">
      <dgm:prSet presAssocID="{B048B4E4-1353-4CE4-9C6A-F3FB198A8BB4}" presName="composite" presStyleCnt="0">
        <dgm:presLayoutVars>
          <dgm:chMax val="1"/>
          <dgm:dir/>
          <dgm:resizeHandles val="exact"/>
        </dgm:presLayoutVars>
      </dgm:prSet>
      <dgm:spPr/>
      <dgm:t>
        <a:bodyPr/>
        <a:lstStyle/>
        <a:p>
          <a:endParaRPr lang="zh-TW" altLang="en-US"/>
        </a:p>
      </dgm:t>
    </dgm:pt>
    <dgm:pt modelId="{C7AECB80-9B1A-4336-A53F-E3C70E4E57D1}" type="pres">
      <dgm:prSet presAssocID="{B048B4E4-1353-4CE4-9C6A-F3FB198A8BB4}" presName="radial" presStyleCnt="0">
        <dgm:presLayoutVars>
          <dgm:animLvl val="ctr"/>
        </dgm:presLayoutVars>
      </dgm:prSet>
      <dgm:spPr/>
    </dgm:pt>
    <dgm:pt modelId="{9AC60789-F7BD-4B5B-85F2-5D51948E9506}" type="pres">
      <dgm:prSet presAssocID="{DAE7DBC9-1F4E-48A4-B0FE-E14510EC76A2}" presName="centerShape" presStyleLbl="vennNode1" presStyleIdx="0" presStyleCnt="6"/>
      <dgm:spPr/>
      <dgm:t>
        <a:bodyPr/>
        <a:lstStyle/>
        <a:p>
          <a:endParaRPr lang="zh-TW" altLang="en-US"/>
        </a:p>
      </dgm:t>
    </dgm:pt>
    <dgm:pt modelId="{68196512-9C9C-4250-8329-D8912E8931FA}" type="pres">
      <dgm:prSet presAssocID="{85DABDE3-D432-4E12-9735-5F6B57B5551F}" presName="node" presStyleLbl="vennNode1" presStyleIdx="1" presStyleCnt="6">
        <dgm:presLayoutVars>
          <dgm:bulletEnabled val="1"/>
        </dgm:presLayoutVars>
      </dgm:prSet>
      <dgm:spPr/>
      <dgm:t>
        <a:bodyPr/>
        <a:lstStyle/>
        <a:p>
          <a:endParaRPr lang="zh-TW" altLang="en-US"/>
        </a:p>
      </dgm:t>
    </dgm:pt>
    <dgm:pt modelId="{5C28DB34-C80E-40E9-A57A-46FDF560823B}" type="pres">
      <dgm:prSet presAssocID="{116A6CB6-EB67-4819-8A75-49D5AFA5B9E2}" presName="node" presStyleLbl="vennNode1" presStyleIdx="2" presStyleCnt="6">
        <dgm:presLayoutVars>
          <dgm:bulletEnabled val="1"/>
        </dgm:presLayoutVars>
      </dgm:prSet>
      <dgm:spPr/>
      <dgm:t>
        <a:bodyPr/>
        <a:lstStyle/>
        <a:p>
          <a:endParaRPr lang="zh-TW" altLang="en-US"/>
        </a:p>
      </dgm:t>
    </dgm:pt>
    <dgm:pt modelId="{E96B9F7C-85B6-4EE6-A207-BAE8A8FB4078}" type="pres">
      <dgm:prSet presAssocID="{6FFBFC8C-E3F1-48B7-9B1D-5F8598ADDD03}" presName="node" presStyleLbl="vennNode1" presStyleIdx="3" presStyleCnt="6">
        <dgm:presLayoutVars>
          <dgm:bulletEnabled val="1"/>
        </dgm:presLayoutVars>
      </dgm:prSet>
      <dgm:spPr/>
      <dgm:t>
        <a:bodyPr/>
        <a:lstStyle/>
        <a:p>
          <a:endParaRPr lang="zh-TW" altLang="en-US"/>
        </a:p>
      </dgm:t>
    </dgm:pt>
    <dgm:pt modelId="{5805C48C-0501-4CF7-BC2A-00D45601721B}" type="pres">
      <dgm:prSet presAssocID="{E174E5E1-B77D-40C8-9FB9-2753954B634A}" presName="node" presStyleLbl="vennNode1" presStyleIdx="4" presStyleCnt="6">
        <dgm:presLayoutVars>
          <dgm:bulletEnabled val="1"/>
        </dgm:presLayoutVars>
      </dgm:prSet>
      <dgm:spPr/>
      <dgm:t>
        <a:bodyPr/>
        <a:lstStyle/>
        <a:p>
          <a:endParaRPr lang="zh-TW" altLang="en-US"/>
        </a:p>
      </dgm:t>
    </dgm:pt>
    <dgm:pt modelId="{9FD63334-49AC-4C82-A5F2-A1A49F843CD6}" type="pres">
      <dgm:prSet presAssocID="{93B550C6-876E-4591-B342-5D60CAFF03CD}" presName="node" presStyleLbl="vennNode1" presStyleIdx="5" presStyleCnt="6">
        <dgm:presLayoutVars>
          <dgm:bulletEnabled val="1"/>
        </dgm:presLayoutVars>
      </dgm:prSet>
      <dgm:spPr/>
      <dgm:t>
        <a:bodyPr/>
        <a:lstStyle/>
        <a:p>
          <a:endParaRPr lang="zh-TW" altLang="en-US"/>
        </a:p>
      </dgm:t>
    </dgm:pt>
  </dgm:ptLst>
  <dgm:cxnLst>
    <dgm:cxn modelId="{B0E485A2-8A97-40C3-BC31-647FFF5C288E}" type="presOf" srcId="{85DABDE3-D432-4E12-9735-5F6B57B5551F}" destId="{68196512-9C9C-4250-8329-D8912E8931FA}" srcOrd="0" destOrd="0" presId="urn:microsoft.com/office/officeart/2005/8/layout/radial3"/>
    <dgm:cxn modelId="{22932E25-B120-4EF7-BEE3-FB80351BA8D1}" type="presOf" srcId="{116A6CB6-EB67-4819-8A75-49D5AFA5B9E2}" destId="{5C28DB34-C80E-40E9-A57A-46FDF560823B}" srcOrd="0" destOrd="0" presId="urn:microsoft.com/office/officeart/2005/8/layout/radial3"/>
    <dgm:cxn modelId="{41F6C00F-5808-4509-A7DA-588515167184}" type="presOf" srcId="{E174E5E1-B77D-40C8-9FB9-2753954B634A}" destId="{5805C48C-0501-4CF7-BC2A-00D45601721B}" srcOrd="0" destOrd="0" presId="urn:microsoft.com/office/officeart/2005/8/layout/radial3"/>
    <dgm:cxn modelId="{EA7BED3C-A00C-42FA-AB9B-B2622AE49287}" srcId="{DAE7DBC9-1F4E-48A4-B0FE-E14510EC76A2}" destId="{93B550C6-876E-4591-B342-5D60CAFF03CD}" srcOrd="4" destOrd="0" parTransId="{0615BDCF-A107-4F36-8FC4-1AD504D68572}" sibTransId="{F1D84129-9711-42B6-B5C1-BBED8CD23D96}"/>
    <dgm:cxn modelId="{0FC2C4B6-0A6E-4AD5-BB89-FC8BF568E785}" srcId="{DAE7DBC9-1F4E-48A4-B0FE-E14510EC76A2}" destId="{85DABDE3-D432-4E12-9735-5F6B57B5551F}" srcOrd="0" destOrd="0" parTransId="{E3991C20-8D00-4CFF-9050-B8B09FF1B6D6}" sibTransId="{459FE66C-BF0B-465C-B7A9-1E43BEF1553D}"/>
    <dgm:cxn modelId="{AA196338-EF0E-42B1-AC42-E30FAF02F081}" srcId="{B048B4E4-1353-4CE4-9C6A-F3FB198A8BB4}" destId="{DAE7DBC9-1F4E-48A4-B0FE-E14510EC76A2}" srcOrd="0" destOrd="0" parTransId="{64CC934D-E8C7-4801-8DAE-676BF401E479}" sibTransId="{601554EB-2900-4151-A20B-3F507A043A34}"/>
    <dgm:cxn modelId="{4AE50DEF-4653-4FB8-A2A8-42EA7F551973}" srcId="{DAE7DBC9-1F4E-48A4-B0FE-E14510EC76A2}" destId="{E174E5E1-B77D-40C8-9FB9-2753954B634A}" srcOrd="3" destOrd="0" parTransId="{BE0A3A58-1A72-4CC4-A550-4416FB47001E}" sibTransId="{7AA50768-9A36-4DA6-98BB-DE5EAA6B54E8}"/>
    <dgm:cxn modelId="{9B7CEBF6-5425-430A-B79B-E3E89EE0D655}" type="presOf" srcId="{DAE7DBC9-1F4E-48A4-B0FE-E14510EC76A2}" destId="{9AC60789-F7BD-4B5B-85F2-5D51948E9506}" srcOrd="0" destOrd="0" presId="urn:microsoft.com/office/officeart/2005/8/layout/radial3"/>
    <dgm:cxn modelId="{29758D4D-93F6-4A22-981C-79C5EE35A868}" srcId="{DAE7DBC9-1F4E-48A4-B0FE-E14510EC76A2}" destId="{6FFBFC8C-E3F1-48B7-9B1D-5F8598ADDD03}" srcOrd="2" destOrd="0" parTransId="{AB0EC367-8E96-41D5-8200-133C05372D0F}" sibTransId="{EA98B679-7C3A-4D51-BE20-314E7B6F50B8}"/>
    <dgm:cxn modelId="{E89707AA-EDC3-4493-8F05-14343A0D5D83}" srcId="{DAE7DBC9-1F4E-48A4-B0FE-E14510EC76A2}" destId="{116A6CB6-EB67-4819-8A75-49D5AFA5B9E2}" srcOrd="1" destOrd="0" parTransId="{69C27A40-C4E2-4298-9663-94BF7FE56E26}" sibTransId="{9FA311FC-FCB3-4FE2-A7A7-C2AD1D8E76F7}"/>
    <dgm:cxn modelId="{084D5AAF-6962-4DA2-B854-6FC9E297358A}" type="presOf" srcId="{B048B4E4-1353-4CE4-9C6A-F3FB198A8BB4}" destId="{90022443-750A-4A9D-B1E6-3B5E797882B6}" srcOrd="0" destOrd="0" presId="urn:microsoft.com/office/officeart/2005/8/layout/radial3"/>
    <dgm:cxn modelId="{AFAA115F-BF6C-44D7-BD82-79E41CBEBFF0}" type="presOf" srcId="{6FFBFC8C-E3F1-48B7-9B1D-5F8598ADDD03}" destId="{E96B9F7C-85B6-4EE6-A207-BAE8A8FB4078}" srcOrd="0" destOrd="0" presId="urn:microsoft.com/office/officeart/2005/8/layout/radial3"/>
    <dgm:cxn modelId="{2C08C510-0D63-4B40-A266-11F337D61ED7}" type="presOf" srcId="{93B550C6-876E-4591-B342-5D60CAFF03CD}" destId="{9FD63334-49AC-4C82-A5F2-A1A49F843CD6}" srcOrd="0" destOrd="0" presId="urn:microsoft.com/office/officeart/2005/8/layout/radial3"/>
    <dgm:cxn modelId="{0171863F-2B21-4A09-A2DF-6F2D7EEDB908}" type="presParOf" srcId="{90022443-750A-4A9D-B1E6-3B5E797882B6}" destId="{C7AECB80-9B1A-4336-A53F-E3C70E4E57D1}" srcOrd="0" destOrd="0" presId="urn:microsoft.com/office/officeart/2005/8/layout/radial3"/>
    <dgm:cxn modelId="{ABAE319C-AA47-4052-A626-27F3F051657A}" type="presParOf" srcId="{C7AECB80-9B1A-4336-A53F-E3C70E4E57D1}" destId="{9AC60789-F7BD-4B5B-85F2-5D51948E9506}" srcOrd="0" destOrd="0" presId="urn:microsoft.com/office/officeart/2005/8/layout/radial3"/>
    <dgm:cxn modelId="{D2B91A61-FF80-438D-943E-9899CD13D3D4}" type="presParOf" srcId="{C7AECB80-9B1A-4336-A53F-E3C70E4E57D1}" destId="{68196512-9C9C-4250-8329-D8912E8931FA}" srcOrd="1" destOrd="0" presId="urn:microsoft.com/office/officeart/2005/8/layout/radial3"/>
    <dgm:cxn modelId="{ABEF90FC-3753-444D-8109-8247B4E633F5}" type="presParOf" srcId="{C7AECB80-9B1A-4336-A53F-E3C70E4E57D1}" destId="{5C28DB34-C80E-40E9-A57A-46FDF560823B}" srcOrd="2" destOrd="0" presId="urn:microsoft.com/office/officeart/2005/8/layout/radial3"/>
    <dgm:cxn modelId="{6D5F4A06-96C4-4EC6-9067-0C9BC7E6123B}" type="presParOf" srcId="{C7AECB80-9B1A-4336-A53F-E3C70E4E57D1}" destId="{E96B9F7C-85B6-4EE6-A207-BAE8A8FB4078}" srcOrd="3" destOrd="0" presId="urn:microsoft.com/office/officeart/2005/8/layout/radial3"/>
    <dgm:cxn modelId="{3AF461B7-430D-4F5F-9CAB-FE222E0F91B9}" type="presParOf" srcId="{C7AECB80-9B1A-4336-A53F-E3C70E4E57D1}" destId="{5805C48C-0501-4CF7-BC2A-00D45601721B}" srcOrd="4" destOrd="0" presId="urn:microsoft.com/office/officeart/2005/8/layout/radial3"/>
    <dgm:cxn modelId="{52537B4F-6199-401F-91E0-253D291BABAC}" type="presParOf" srcId="{C7AECB80-9B1A-4336-A53F-E3C70E4E57D1}" destId="{9FD63334-49AC-4C82-A5F2-A1A49F843CD6}" srcOrd="5"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60789-F7BD-4B5B-85F2-5D51948E9506}">
      <dsp:nvSpPr>
        <dsp:cNvPr id="0" name=""/>
        <dsp:cNvSpPr/>
      </dsp:nvSpPr>
      <dsp:spPr>
        <a:xfrm>
          <a:off x="1879203" y="1008416"/>
          <a:ext cx="2337593" cy="233759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zh-TW" altLang="en-US" sz="65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辟</a:t>
          </a:r>
          <a:endParaRPr lang="zh-TW" altLang="en-US" sz="65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2221536" y="1350749"/>
        <a:ext cx="1652927" cy="1652927"/>
      </dsp:txXfrm>
    </dsp:sp>
    <dsp:sp modelId="{68196512-9C9C-4250-8329-D8912E8931FA}">
      <dsp:nvSpPr>
        <dsp:cNvPr id="0" name=""/>
        <dsp:cNvSpPr/>
      </dsp:nvSpPr>
      <dsp:spPr>
        <a:xfrm>
          <a:off x="2463601" y="72120"/>
          <a:ext cx="1168796" cy="116879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b="1" i="0"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避</a:t>
          </a:r>
          <a:endParaRPr lang="zh-TW" altLang="en-US" sz="4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2634767" y="243286"/>
        <a:ext cx="826464" cy="826464"/>
      </dsp:txXfrm>
    </dsp:sp>
    <dsp:sp modelId="{5C28DB34-C80E-40E9-A57A-46FDF560823B}">
      <dsp:nvSpPr>
        <dsp:cNvPr id="0" name=""/>
        <dsp:cNvSpPr/>
      </dsp:nvSpPr>
      <dsp:spPr>
        <a:xfrm>
          <a:off x="3909868" y="1122894"/>
          <a:ext cx="1168796" cy="116879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僻</a:t>
          </a:r>
          <a:endParaRPr lang="zh-TW" altLang="en-US" sz="4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4081034" y="1294060"/>
        <a:ext cx="826464" cy="826464"/>
      </dsp:txXfrm>
    </dsp:sp>
    <dsp:sp modelId="{E96B9F7C-85B6-4EE6-A207-BAE8A8FB4078}">
      <dsp:nvSpPr>
        <dsp:cNvPr id="0" name=""/>
        <dsp:cNvSpPr/>
      </dsp:nvSpPr>
      <dsp:spPr>
        <a:xfrm>
          <a:off x="3357443" y="2823082"/>
          <a:ext cx="1168796" cy="116879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b="1" kern="1200" dirty="0" smtClean="0">
              <a:latin typeface="標楷體" panose="03000509000000000000" pitchFamily="65" charset="-120"/>
              <a:ea typeface="標楷體" panose="03000509000000000000" pitchFamily="65" charset="-120"/>
            </a:rPr>
            <a:t>壁</a:t>
          </a:r>
          <a:endParaRPr lang="zh-TW" altLang="en-US" sz="4600" b="1" kern="1200" dirty="0">
            <a:latin typeface="標楷體" panose="03000509000000000000" pitchFamily="65" charset="-120"/>
            <a:ea typeface="標楷體" panose="03000509000000000000" pitchFamily="65" charset="-120"/>
          </a:endParaRPr>
        </a:p>
      </dsp:txBody>
      <dsp:txXfrm>
        <a:off x="3528609" y="2994248"/>
        <a:ext cx="826464" cy="826464"/>
      </dsp:txXfrm>
    </dsp:sp>
    <dsp:sp modelId="{5805C48C-0501-4CF7-BC2A-00D45601721B}">
      <dsp:nvSpPr>
        <dsp:cNvPr id="0" name=""/>
        <dsp:cNvSpPr/>
      </dsp:nvSpPr>
      <dsp:spPr>
        <a:xfrm>
          <a:off x="1569759" y="2823082"/>
          <a:ext cx="1168796" cy="116879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璧</a:t>
          </a:r>
          <a:endParaRPr lang="zh-TW" altLang="en-US" sz="4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740925" y="2994248"/>
        <a:ext cx="826464" cy="826464"/>
      </dsp:txXfrm>
    </dsp:sp>
    <dsp:sp modelId="{9FD63334-49AC-4C82-A5F2-A1A49F843CD6}">
      <dsp:nvSpPr>
        <dsp:cNvPr id="0" name=""/>
        <dsp:cNvSpPr/>
      </dsp:nvSpPr>
      <dsp:spPr>
        <a:xfrm>
          <a:off x="1017334" y="1122894"/>
          <a:ext cx="1168796" cy="1168796"/>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b="1" kern="1200"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臂</a:t>
          </a:r>
          <a:endParaRPr lang="zh-TW" altLang="en-US" sz="4600" b="1" kern="12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dsp:txBody>
      <dsp:txXfrm>
        <a:off x="1188500" y="1294060"/>
        <a:ext cx="826464" cy="82646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ea typeface="新細明體" pitchFamily="18" charset="-120"/>
              </a:defRPr>
            </a:lvl1pPr>
          </a:lstStyle>
          <a:p>
            <a:pPr>
              <a:defRPr/>
            </a:pPr>
            <a:endParaRPr lang="en-US" altLang="zh-TW"/>
          </a:p>
        </p:txBody>
      </p:sp>
      <p:sp>
        <p:nvSpPr>
          <p:cNvPr id="25603" name="Rectangle 3"/>
          <p:cNvSpPr>
            <a:spLocks noGrp="1" noChangeArrowheads="1"/>
          </p:cNvSpPr>
          <p:nvPr>
            <p:ph type="dt" sz="quarter" idx="1"/>
          </p:nvPr>
        </p:nvSpPr>
        <p:spPr bwMode="auto">
          <a:xfrm>
            <a:off x="3851275"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ea typeface="新細明體" pitchFamily="18" charset="-120"/>
              </a:defRPr>
            </a:lvl1pPr>
          </a:lstStyle>
          <a:p>
            <a:pPr>
              <a:defRPr/>
            </a:pPr>
            <a:endParaRPr lang="en-US" altLang="zh-TW"/>
          </a:p>
        </p:txBody>
      </p:sp>
      <p:sp>
        <p:nvSpPr>
          <p:cNvPr id="25604" name="Rectangle 4"/>
          <p:cNvSpPr>
            <a:spLocks noGrp="1" noChangeArrowheads="1"/>
          </p:cNvSpPr>
          <p:nvPr>
            <p:ph type="ftr" sz="quarter" idx="2"/>
          </p:nvPr>
        </p:nvSpPr>
        <p:spPr bwMode="auto">
          <a:xfrm>
            <a:off x="0" y="9380538"/>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ea typeface="新細明體" pitchFamily="18" charset="-120"/>
              </a:defRPr>
            </a:lvl1pPr>
          </a:lstStyle>
          <a:p>
            <a:pPr>
              <a:defRPr/>
            </a:pPr>
            <a:r>
              <a:rPr lang="en-US" altLang="zh-TW"/>
              <a:t>Study on the degenerate problems in BEM</a:t>
            </a:r>
          </a:p>
        </p:txBody>
      </p:sp>
      <p:sp>
        <p:nvSpPr>
          <p:cNvPr id="25605" name="Rectangle 5"/>
          <p:cNvSpPr>
            <a:spLocks noGrp="1" noChangeArrowheads="1"/>
          </p:cNvSpPr>
          <p:nvPr>
            <p:ph type="sldNum" sz="quarter" idx="3"/>
          </p:nvPr>
        </p:nvSpPr>
        <p:spPr bwMode="auto">
          <a:xfrm>
            <a:off x="3851275" y="9380538"/>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B38B479-8C36-4F74-A5CC-F14ACD690F6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ea typeface="新細明體" pitchFamily="18" charset="-120"/>
              </a:defRPr>
            </a:lvl1pPr>
          </a:lstStyle>
          <a:p>
            <a:pPr>
              <a:defRPr/>
            </a:pPr>
            <a:endParaRPr lang="en-US" altLang="zh-TW"/>
          </a:p>
        </p:txBody>
      </p:sp>
      <p:sp>
        <p:nvSpPr>
          <p:cNvPr id="24579" name="Rectangle 3"/>
          <p:cNvSpPr>
            <a:spLocks noGrp="1" noChangeArrowheads="1"/>
          </p:cNvSpPr>
          <p:nvPr>
            <p:ph type="dt" idx="1"/>
          </p:nvPr>
        </p:nvSpPr>
        <p:spPr bwMode="auto">
          <a:xfrm>
            <a:off x="3851275" y="0"/>
            <a:ext cx="29464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ea typeface="新細明體" pitchFamily="18" charset="-120"/>
              </a:defRPr>
            </a:lvl1pPr>
          </a:lstStyle>
          <a:p>
            <a:pPr>
              <a:defRPr/>
            </a:pPr>
            <a:endParaRPr lang="en-US" altLang="zh-TW"/>
          </a:p>
        </p:txBody>
      </p:sp>
      <p:sp>
        <p:nvSpPr>
          <p:cNvPr id="4100" name="Rectangle 4"/>
          <p:cNvSpPr>
            <a:spLocks noGrp="1" noRot="1" noChangeAspect="1" noChangeArrowheads="1" noTextEdit="1"/>
          </p:cNvSpPr>
          <p:nvPr>
            <p:ph type="sldImg" idx="2"/>
          </p:nvPr>
        </p:nvSpPr>
        <p:spPr bwMode="auto">
          <a:xfrm>
            <a:off x="931863" y="739775"/>
            <a:ext cx="4935537"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906463" y="4689475"/>
            <a:ext cx="498475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24582" name="Rectangle 6"/>
          <p:cNvSpPr>
            <a:spLocks noGrp="1" noChangeArrowheads="1"/>
          </p:cNvSpPr>
          <p:nvPr>
            <p:ph type="ftr" sz="quarter" idx="4"/>
          </p:nvPr>
        </p:nvSpPr>
        <p:spPr bwMode="auto">
          <a:xfrm>
            <a:off x="0" y="9380538"/>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ea typeface="新細明體" pitchFamily="18" charset="-120"/>
              </a:defRPr>
            </a:lvl1pPr>
          </a:lstStyle>
          <a:p>
            <a:pPr>
              <a:defRPr/>
            </a:pPr>
            <a:endParaRPr lang="en-US" altLang="zh-TW"/>
          </a:p>
        </p:txBody>
      </p:sp>
      <p:sp>
        <p:nvSpPr>
          <p:cNvPr id="24583" name="Rectangle 7"/>
          <p:cNvSpPr>
            <a:spLocks noGrp="1" noChangeArrowheads="1"/>
          </p:cNvSpPr>
          <p:nvPr>
            <p:ph type="sldNum" sz="quarter" idx="5"/>
          </p:nvPr>
        </p:nvSpPr>
        <p:spPr bwMode="auto">
          <a:xfrm>
            <a:off x="3851275" y="9380538"/>
            <a:ext cx="2946400"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4E003C4-8062-4BAC-B791-0ED2375480AD}"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投影片圖像版面配置區 1"/>
          <p:cNvSpPr>
            <a:spLocks noGrp="1" noRot="1" noChangeAspect="1" noChangeArrowheads="1" noTextEdit="1"/>
          </p:cNvSpPr>
          <p:nvPr>
            <p:ph type="sldImg"/>
          </p:nvPr>
        </p:nvSpPr>
        <p:spPr>
          <a:ln/>
        </p:spPr>
      </p:sp>
      <p:sp>
        <p:nvSpPr>
          <p:cNvPr id="10243" name="備忘稿版面配置區 2"/>
          <p:cNvSpPr>
            <a:spLocks noGrp="1" noChangeArrowheads="1"/>
          </p:cNvSpPr>
          <p:nvPr>
            <p:ph type="body" idx="1"/>
          </p:nvPr>
        </p:nvSpPr>
        <p:spPr>
          <a:noFill/>
        </p:spPr>
        <p:txBody>
          <a:bodyPr/>
          <a:lstStyle/>
          <a:p>
            <a:endParaRPr lang="zh-TW" altLang="en-US" smtClean="0"/>
          </a:p>
        </p:txBody>
      </p:sp>
      <p:sp>
        <p:nvSpPr>
          <p:cNvPr id="10244"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15963" indent="-274638">
              <a:defRPr kumimoji="1" sz="3200">
                <a:solidFill>
                  <a:schemeClr val="tx1"/>
                </a:solidFill>
                <a:latin typeface="Times New Roman" panose="02020603050405020304" pitchFamily="18" charset="0"/>
                <a:ea typeface="新細明體" panose="02020500000000000000" pitchFamily="18" charset="-120"/>
              </a:defRPr>
            </a:lvl2pPr>
            <a:lvl3pPr marL="1101725" indent="-219075">
              <a:defRPr kumimoji="1" sz="3200">
                <a:solidFill>
                  <a:schemeClr val="tx1"/>
                </a:solidFill>
                <a:latin typeface="Times New Roman" panose="02020603050405020304" pitchFamily="18" charset="0"/>
                <a:ea typeface="新細明體" panose="02020500000000000000" pitchFamily="18" charset="-120"/>
              </a:defRPr>
            </a:lvl3pPr>
            <a:lvl4pPr marL="1543050" indent="-219075">
              <a:defRPr kumimoji="1" sz="3200">
                <a:solidFill>
                  <a:schemeClr val="tx1"/>
                </a:solidFill>
                <a:latin typeface="Times New Roman" panose="02020603050405020304" pitchFamily="18" charset="0"/>
                <a:ea typeface="新細明體" panose="02020500000000000000" pitchFamily="18" charset="-120"/>
              </a:defRPr>
            </a:lvl4pPr>
            <a:lvl5pPr marL="1984375" indent="-219075">
              <a:defRPr kumimoji="1" sz="3200">
                <a:solidFill>
                  <a:schemeClr val="tx1"/>
                </a:solidFill>
                <a:latin typeface="Times New Roman" panose="02020603050405020304" pitchFamily="18" charset="0"/>
                <a:ea typeface="新細明體" panose="02020500000000000000" pitchFamily="18" charset="-120"/>
              </a:defRPr>
            </a:lvl5pPr>
            <a:lvl6pPr marL="2441575" indent="-219075"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898775" indent="-219075"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355975" indent="-219075"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13175" indent="-219075"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6E7DDB19-E6EA-4C6D-A2F2-C505FE051460}" type="slidenum">
              <a:rPr lang="en-US" altLang="zh-TW" sz="1200" smtClean="0">
                <a:solidFill>
                  <a:srgbClr val="000000"/>
                </a:solidFill>
              </a:rPr>
              <a:pPr/>
              <a:t>4</a:t>
            </a:fld>
            <a:endParaRPr lang="en-US" altLang="zh-TW" sz="120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TextEdit="1"/>
          </p:cNvSpPr>
          <p:nvPr>
            <p:ph type="sldImg"/>
          </p:nvPr>
        </p:nvSpPr>
        <p:spPr>
          <a:ln/>
        </p:spPr>
      </p:sp>
      <p:sp>
        <p:nvSpPr>
          <p:cNvPr id="30723" name="備忘稿版面配置區 2"/>
          <p:cNvSpPr>
            <a:spLocks noGrp="1"/>
          </p:cNvSpPr>
          <p:nvPr>
            <p:ph type="body" idx="1"/>
          </p:nvPr>
        </p:nvSpPr>
        <p:spPr>
          <a:noFill/>
        </p:spPr>
        <p:txBody>
          <a:bodyPr/>
          <a:lstStyle/>
          <a:p>
            <a:endParaRPr lang="zh-TW" altLang="en-US" smtClean="0"/>
          </a:p>
        </p:txBody>
      </p:sp>
      <p:sp>
        <p:nvSpPr>
          <p:cNvPr id="30724"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8DE49E5F-09F5-4161-A7A9-6A51FF665A13}" type="slidenum">
              <a:rPr lang="zh-TW" altLang="en-US" sz="1200" smtClean="0"/>
              <a:pPr/>
              <a:t>19</a:t>
            </a:fld>
            <a:endParaRPr lang="zh-TW"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4E003C4-8062-4BAC-B791-0ED2375480AD}" type="slidenum">
              <a:rPr lang="en-US" altLang="zh-TW" smtClean="0"/>
              <a:pPr>
                <a:defRPr/>
              </a:pPr>
              <a:t>26</a:t>
            </a:fld>
            <a:endParaRPr lang="en-US" altLang="zh-TW"/>
          </a:p>
        </p:txBody>
      </p:sp>
    </p:spTree>
    <p:extLst>
      <p:ext uri="{BB962C8B-B14F-4D97-AF65-F5344CB8AC3E}">
        <p14:creationId xmlns:p14="http://schemas.microsoft.com/office/powerpoint/2010/main" val="2549121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F4E003C4-8062-4BAC-B791-0ED2375480AD}" type="slidenum">
              <a:rPr lang="en-US" altLang="zh-TW" smtClean="0"/>
              <a:pPr>
                <a:defRPr/>
              </a:pPr>
              <a:t>28</a:t>
            </a:fld>
            <a:endParaRPr lang="en-US" altLang="zh-TW"/>
          </a:p>
        </p:txBody>
      </p:sp>
    </p:spTree>
    <p:extLst>
      <p:ext uri="{BB962C8B-B14F-4D97-AF65-F5344CB8AC3E}">
        <p14:creationId xmlns:p14="http://schemas.microsoft.com/office/powerpoint/2010/main" val="3163581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a:xfrm>
            <a:off x="931863" y="741363"/>
            <a:ext cx="4933950" cy="3702050"/>
          </a:xfrm>
          <a:ln/>
        </p:spPr>
      </p:sp>
      <p:sp>
        <p:nvSpPr>
          <p:cNvPr id="46083" name="備忘稿版面配置區 2"/>
          <p:cNvSpPr>
            <a:spLocks noGrp="1"/>
          </p:cNvSpPr>
          <p:nvPr>
            <p:ph type="body" idx="1"/>
          </p:nvPr>
        </p:nvSpPr>
        <p:spPr>
          <a:noFill/>
        </p:spPr>
        <p:txBody>
          <a:bodyPr/>
          <a:lstStyle/>
          <a:p>
            <a:endParaRPr lang="zh-TW" altLang="en-US" smtClean="0"/>
          </a:p>
        </p:txBody>
      </p:sp>
      <p:sp>
        <p:nvSpPr>
          <p:cNvPr id="46084" name="投影片編號版面配置區 3"/>
          <p:cNvSpPr>
            <a:spLocks noGrp="1"/>
          </p:cNvSpPr>
          <p:nvPr>
            <p:ph type="sldNum" sz="quarter" idx="5"/>
          </p:nvPr>
        </p:nvSpPr>
        <p:spPr>
          <a:noFill/>
        </p:spPr>
        <p:txBody>
          <a:bodyPr/>
          <a:lstStyle>
            <a:lvl1pPr defTabSz="946150">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09613" indent="-273050" defTabSz="9461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092200" indent="-217488" defTabSz="94615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530350" indent="-217488" defTabSz="94615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1966913" indent="-217488" defTabSz="94615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424113" indent="-217488" defTabSz="94615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881313" indent="-217488" defTabSz="94615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338513" indent="-217488" defTabSz="94615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795713" indent="-217488" defTabSz="94615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0C671B50-48BE-4193-97CA-404BE5357635}" type="slidenum">
              <a:rPr lang="zh-TW" altLang="en-US" smtClean="0">
                <a:latin typeface="Arial" panose="020B0604020202020204" pitchFamily="34" charset="0"/>
              </a:rPr>
              <a:pPr>
                <a:spcBef>
                  <a:spcPct val="0"/>
                </a:spcBef>
              </a:pPr>
              <a:t>36</a:t>
            </a:fld>
            <a:endParaRPr lang="zh-TW"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a:ln/>
        </p:spPr>
      </p:sp>
      <p:sp>
        <p:nvSpPr>
          <p:cNvPr id="51203" name="備忘稿版面配置區 2"/>
          <p:cNvSpPr>
            <a:spLocks noGrp="1"/>
          </p:cNvSpPr>
          <p:nvPr>
            <p:ph type="body" idx="1"/>
          </p:nvPr>
        </p:nvSpPr>
        <p:spPr>
          <a:noFill/>
        </p:spPr>
        <p:txBody>
          <a:bodyPr/>
          <a:lstStyle/>
          <a:p>
            <a:endParaRPr lang="zh-TW" altLang="en-US" smtClean="0"/>
          </a:p>
        </p:txBody>
      </p:sp>
      <p:sp>
        <p:nvSpPr>
          <p:cNvPr id="51204"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4347F8D7-9F9F-4091-82B3-CB53FFFB9ABD}" type="slidenum">
              <a:rPr lang="zh-CN" altLang="en-US" sz="1200" smtClean="0"/>
              <a:pPr/>
              <a:t>42</a:t>
            </a:fld>
            <a:endParaRPr lang="zh-CN"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0E248112-85CD-4E90-B8C2-FAED72A62079}" type="slidenum">
              <a:rPr lang="en-US" altLang="zh-TW" smtClean="0"/>
              <a:pPr>
                <a:spcBef>
                  <a:spcPct val="0"/>
                </a:spcBef>
              </a:pPr>
              <a:t>5</a:t>
            </a:fld>
            <a:endParaRPr lang="en-US" altLang="zh-TW" smtClean="0"/>
          </a:p>
        </p:txBody>
      </p:sp>
      <p:sp>
        <p:nvSpPr>
          <p:cNvPr id="12291" name="Rectangle 2"/>
          <p:cNvSpPr>
            <a:spLocks noGrp="1" noRot="1" noChangeAspect="1" noChangeArrowheads="1" noTextEdit="1"/>
          </p:cNvSpPr>
          <p:nvPr>
            <p:ph type="sldImg"/>
          </p:nvPr>
        </p:nvSpPr>
        <p:spPr>
          <a:xfrm>
            <a:off x="922338" y="749300"/>
            <a:ext cx="4954587" cy="3716338"/>
          </a:xfrm>
          <a:ln w="12699"/>
        </p:spPr>
      </p:sp>
      <p:sp>
        <p:nvSpPr>
          <p:cNvPr id="12292" name="Rectangle 3"/>
          <p:cNvSpPr>
            <a:spLocks noGrp="1" noChangeArrowheads="1"/>
          </p:cNvSpPr>
          <p:nvPr>
            <p:ph type="body" idx="1"/>
          </p:nvPr>
        </p:nvSpPr>
        <p:spPr>
          <a:xfrm>
            <a:off x="906463" y="4716463"/>
            <a:ext cx="4983162"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129" tIns="47565" rIns="95129" bIns="47565" anchor="ctr"/>
          <a:lstStyle/>
          <a:p>
            <a:pPr defTabSz="762000" eaLnBrk="1" hangingPunct="1">
              <a:spcBef>
                <a:spcPct val="0"/>
              </a:spcBef>
            </a:pPr>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a:ln/>
        </p:spPr>
      </p:sp>
      <p:sp>
        <p:nvSpPr>
          <p:cNvPr id="15363" name="備忘稿版面配置區 2"/>
          <p:cNvSpPr>
            <a:spLocks noGrp="1"/>
          </p:cNvSpPr>
          <p:nvPr>
            <p:ph type="body" idx="1"/>
          </p:nvPr>
        </p:nvSpPr>
        <p:spPr>
          <a:noFill/>
        </p:spPr>
        <p:txBody>
          <a:bodyPr/>
          <a:lstStyle/>
          <a:p>
            <a:endParaRPr lang="zh-TW" altLang="en-US" smtClean="0"/>
          </a:p>
        </p:txBody>
      </p:sp>
      <p:sp>
        <p:nvSpPr>
          <p:cNvPr id="15364"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79C4AC5C-435F-4076-90F2-D79347B4F4E9}" type="slidenum">
              <a:rPr lang="en-US" altLang="zh-TW" sz="1200" smtClean="0"/>
              <a:pPr/>
              <a:t>7</a:t>
            </a:fld>
            <a:endParaRPr lang="en-US" altLang="zh-TW"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latin typeface="Arial" panose="020B0604020202020204" pitchFamily="34" charset="0"/>
            </a:endParaRPr>
          </a:p>
        </p:txBody>
      </p:sp>
      <p:sp>
        <p:nvSpPr>
          <p:cNvPr id="4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新細明體" panose="02020500000000000000" pitchFamily="18" charset="-120"/>
              </a:defRPr>
            </a:lvl1pPr>
            <a:lvl2pPr marL="715963" indent="-274638" eaLnBrk="0" hangingPunct="0">
              <a:spcBef>
                <a:spcPct val="30000"/>
              </a:spcBef>
              <a:defRPr sz="1200">
                <a:solidFill>
                  <a:schemeClr val="tx1"/>
                </a:solidFill>
                <a:latin typeface="Calibri" panose="020F0502020204030204" pitchFamily="34" charset="0"/>
                <a:ea typeface="新細明體" panose="02020500000000000000" pitchFamily="18" charset="-120"/>
              </a:defRPr>
            </a:lvl2pPr>
            <a:lvl3pPr marL="1101725" indent="-219075" eaLnBrk="0" hangingPunct="0">
              <a:spcBef>
                <a:spcPct val="30000"/>
              </a:spcBef>
              <a:defRPr sz="1200">
                <a:solidFill>
                  <a:schemeClr val="tx1"/>
                </a:solidFill>
                <a:latin typeface="Calibri" panose="020F0502020204030204" pitchFamily="34" charset="0"/>
                <a:ea typeface="新細明體" panose="02020500000000000000" pitchFamily="18" charset="-120"/>
              </a:defRPr>
            </a:lvl3pPr>
            <a:lvl4pPr marL="1543050" indent="-219075" eaLnBrk="0" hangingPunct="0">
              <a:spcBef>
                <a:spcPct val="30000"/>
              </a:spcBef>
              <a:defRPr sz="1200">
                <a:solidFill>
                  <a:schemeClr val="tx1"/>
                </a:solidFill>
                <a:latin typeface="Calibri" panose="020F0502020204030204" pitchFamily="34" charset="0"/>
                <a:ea typeface="新細明體" panose="02020500000000000000" pitchFamily="18" charset="-120"/>
              </a:defRPr>
            </a:lvl4pPr>
            <a:lvl5pPr marL="1984375" indent="-219075" eaLnBrk="0" hangingPunct="0">
              <a:spcBef>
                <a:spcPct val="30000"/>
              </a:spcBef>
              <a:defRPr sz="1200">
                <a:solidFill>
                  <a:schemeClr val="tx1"/>
                </a:solidFill>
                <a:latin typeface="Calibri" panose="020F0502020204030204" pitchFamily="34" charset="0"/>
                <a:ea typeface="新細明體" panose="02020500000000000000" pitchFamily="18" charset="-120"/>
              </a:defRPr>
            </a:lvl5pPr>
            <a:lvl6pPr marL="2441575" indent="-21907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898775" indent="-21907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355975" indent="-21907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13175" indent="-219075"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pPr>
            <a:fld id="{8C8C05CB-1F9F-4AF5-9568-B9C7ED0E9667}" type="slidenum">
              <a:rPr kumimoji="1" lang="en-US" altLang="zh-TW">
                <a:latin typeface="Arial" panose="020B0604020202020204" pitchFamily="34" charset="0"/>
              </a:rPr>
              <a:pPr eaLnBrk="1" hangingPunct="1">
                <a:spcBef>
                  <a:spcPct val="0"/>
                </a:spcBef>
              </a:pPr>
              <a:t>10</a:t>
            </a:fld>
            <a:endParaRPr kumimoji="1" lang="en-US" altLang="zh-TW">
              <a:latin typeface="Arial" panose="020B0604020202020204" pitchFamily="34" charset="0"/>
            </a:endParaRPr>
          </a:p>
        </p:txBody>
      </p:sp>
    </p:spTree>
    <p:extLst>
      <p:ext uri="{BB962C8B-B14F-4D97-AF65-F5344CB8AC3E}">
        <p14:creationId xmlns:p14="http://schemas.microsoft.com/office/powerpoint/2010/main" val="349653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圖像版面配置區 1"/>
          <p:cNvSpPr>
            <a:spLocks noGrp="1" noRot="1" noChangeAspect="1" noTextEdit="1"/>
          </p:cNvSpPr>
          <p:nvPr>
            <p:ph type="sldImg"/>
          </p:nvPr>
        </p:nvSpPr>
        <p:spPr>
          <a:ln/>
        </p:spPr>
      </p:sp>
      <p:sp>
        <p:nvSpPr>
          <p:cNvPr id="18435"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TW" altLang="en-US" smtClean="0"/>
          </a:p>
        </p:txBody>
      </p:sp>
      <p:sp>
        <p:nvSpPr>
          <p:cNvPr id="18436"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7E93A9B8-E63C-4031-A9A5-B0CEBA99EFFA}" type="slidenum">
              <a:rPr lang="zh-TW" altLang="en-US" sz="1200" smtClean="0">
                <a:solidFill>
                  <a:srgbClr val="000000"/>
                </a:solidFill>
                <a:latin typeface="Calibri" panose="020F0502020204030204" pitchFamily="34" charset="0"/>
              </a:rPr>
              <a:pPr/>
              <a:t>11</a:t>
            </a:fld>
            <a:endParaRPr lang="zh-TW" altLang="en-US" sz="1200" smtClean="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p:cNvSpPr>
            <a:spLocks noGrp="1" noRot="1" noChangeAspect="1" noTextEdit="1"/>
          </p:cNvSpPr>
          <p:nvPr>
            <p:ph type="sldImg"/>
          </p:nvPr>
        </p:nvSpPr>
        <p:spPr>
          <a:ln/>
        </p:spPr>
      </p:sp>
      <p:sp>
        <p:nvSpPr>
          <p:cNvPr id="22531" name="備忘稿版面配置區 2"/>
          <p:cNvSpPr>
            <a:spLocks noGrp="1"/>
          </p:cNvSpPr>
          <p:nvPr>
            <p:ph type="body" idx="1"/>
          </p:nvPr>
        </p:nvSpPr>
        <p:spPr>
          <a:noFill/>
        </p:spPr>
        <p:txBody>
          <a:bodyPr/>
          <a:lstStyle/>
          <a:p>
            <a:endParaRPr lang="zh-TW" altLang="en-US" smtClean="0"/>
          </a:p>
        </p:txBody>
      </p:sp>
      <p:sp>
        <p:nvSpPr>
          <p:cNvPr id="22532"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7DA01255-39BD-4295-8CBC-96E36670CD36}" type="slidenum">
              <a:rPr lang="en-US" altLang="zh-TW" sz="1200" smtClean="0"/>
              <a:pPr/>
              <a:t>15</a:t>
            </a:fld>
            <a:endParaRPr lang="en-US" altLang="zh-TW"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a:ln/>
        </p:spPr>
      </p:sp>
      <p:sp>
        <p:nvSpPr>
          <p:cNvPr id="24579" name="備忘稿版面配置區 2"/>
          <p:cNvSpPr>
            <a:spLocks noGrp="1"/>
          </p:cNvSpPr>
          <p:nvPr>
            <p:ph type="body" idx="1"/>
          </p:nvPr>
        </p:nvSpPr>
        <p:spPr>
          <a:noFill/>
        </p:spPr>
        <p:txBody>
          <a:bodyPr/>
          <a:lstStyle/>
          <a:p>
            <a:endParaRPr lang="zh-TW" altLang="en-US" smtClean="0"/>
          </a:p>
        </p:txBody>
      </p:sp>
      <p:sp>
        <p:nvSpPr>
          <p:cNvPr id="24580"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834B058B-A7D6-4684-B4FB-3BF7353D20A1}" type="slidenum">
              <a:rPr lang="en-US" altLang="zh-TW" sz="1200" smtClean="0"/>
              <a:pPr/>
              <a:t>16</a:t>
            </a:fld>
            <a:endParaRPr lang="en-US" altLang="zh-TW"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a:ln/>
        </p:spPr>
      </p:sp>
      <p:sp>
        <p:nvSpPr>
          <p:cNvPr id="26627" name="備忘稿版面配置區 2"/>
          <p:cNvSpPr>
            <a:spLocks noGrp="1"/>
          </p:cNvSpPr>
          <p:nvPr>
            <p:ph type="body" idx="1"/>
          </p:nvPr>
        </p:nvSpPr>
        <p:spPr>
          <a:noFill/>
        </p:spPr>
        <p:txBody>
          <a:bodyPr/>
          <a:lstStyle/>
          <a:p>
            <a:endParaRPr lang="zh-TW" altLang="en-US" smtClean="0"/>
          </a:p>
        </p:txBody>
      </p:sp>
      <p:sp>
        <p:nvSpPr>
          <p:cNvPr id="26628"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803275" indent="-307975">
              <a:defRPr kumimoji="1" sz="3200">
                <a:solidFill>
                  <a:schemeClr val="tx1"/>
                </a:solidFill>
                <a:latin typeface="Times New Roman" panose="02020603050405020304" pitchFamily="18" charset="0"/>
                <a:ea typeface="新細明體" panose="02020500000000000000" pitchFamily="18" charset="-120"/>
              </a:defRPr>
            </a:lvl2pPr>
            <a:lvl3pPr marL="1236663" indent="-246063">
              <a:defRPr kumimoji="1" sz="3200">
                <a:solidFill>
                  <a:schemeClr val="tx1"/>
                </a:solidFill>
                <a:latin typeface="Times New Roman" panose="02020603050405020304" pitchFamily="18" charset="0"/>
                <a:ea typeface="新細明體" panose="02020500000000000000" pitchFamily="18" charset="-120"/>
              </a:defRPr>
            </a:lvl3pPr>
            <a:lvl4pPr marL="1731963" indent="-246063">
              <a:defRPr kumimoji="1" sz="3200">
                <a:solidFill>
                  <a:schemeClr val="tx1"/>
                </a:solidFill>
                <a:latin typeface="Times New Roman" panose="02020603050405020304" pitchFamily="18" charset="0"/>
                <a:ea typeface="新細明體" panose="02020500000000000000" pitchFamily="18" charset="-120"/>
              </a:defRPr>
            </a:lvl4pPr>
            <a:lvl5pPr marL="2227263" indent="-246063">
              <a:defRPr kumimoji="1" sz="3200">
                <a:solidFill>
                  <a:schemeClr val="tx1"/>
                </a:solidFill>
                <a:latin typeface="Times New Roman" panose="02020603050405020304" pitchFamily="18" charset="0"/>
                <a:ea typeface="新細明體" panose="02020500000000000000" pitchFamily="18" charset="-120"/>
              </a:defRPr>
            </a:lvl5pPr>
            <a:lvl6pPr marL="2684463" indent="-24606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3141663" indent="-24606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598863" indent="-24606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4056063" indent="-24606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50ABE08C-97D3-4066-ADEF-F01946A4193E}" type="slidenum">
              <a:rPr lang="zh-TW" altLang="en-US" sz="1200" smtClean="0">
                <a:latin typeface="Arial" panose="020B0604020202020204" pitchFamily="34" charset="0"/>
              </a:rPr>
              <a:pPr/>
              <a:t>17</a:t>
            </a:fld>
            <a:endParaRPr lang="zh-TW" altLang="en-US" sz="1200"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a:ln/>
        </p:spPr>
      </p:sp>
      <p:sp>
        <p:nvSpPr>
          <p:cNvPr id="28675" name="備忘稿版面配置區 2"/>
          <p:cNvSpPr>
            <a:spLocks noGrp="1"/>
          </p:cNvSpPr>
          <p:nvPr>
            <p:ph type="body" idx="1"/>
          </p:nvPr>
        </p:nvSpPr>
        <p:spPr>
          <a:noFill/>
        </p:spPr>
        <p:txBody>
          <a:bodyPr/>
          <a:lstStyle/>
          <a:p>
            <a:endParaRPr lang="zh-TW" altLang="en-US" smtClean="0"/>
          </a:p>
        </p:txBody>
      </p:sp>
      <p:sp>
        <p:nvSpPr>
          <p:cNvPr id="28676" name="投影片編號版面配置區 3"/>
          <p:cNvSpPr>
            <a:spLocks noGrp="1"/>
          </p:cNvSpPr>
          <p:nvPr>
            <p:ph type="sldNum" sz="quarter" idx="5"/>
          </p:nvPr>
        </p:nvSpPr>
        <p:spPr>
          <a:noFill/>
        </p:spPr>
        <p:txBody>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fld id="{7F22146E-B3D3-4B4C-ABB0-8602F7C52FB3}" type="slidenum">
              <a:rPr lang="zh-CN" altLang="en-US" sz="1200" smtClean="0"/>
              <a:pPr/>
              <a:t>18</a:t>
            </a:fld>
            <a:endParaRPr lang="zh-CN" alt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a:p>
        </p:txBody>
      </p:sp>
      <p:sp>
        <p:nvSpPr>
          <p:cNvPr id="5" name="Arc 3"/>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a:p>
        </p:txBody>
      </p:sp>
      <p:sp>
        <p:nvSpPr>
          <p:cNvPr id="22532"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zh-TW" altLang="en-US" noProof="0" smtClean="0"/>
              <a:t>按一下以編輯母片標題樣式</a:t>
            </a:r>
          </a:p>
        </p:txBody>
      </p:sp>
      <p:sp>
        <p:nvSpPr>
          <p:cNvPr id="22533" name="Rectangle 5"/>
          <p:cNvSpPr>
            <a:spLocks noGrp="1" noChangeArrowheads="1"/>
          </p:cNvSpPr>
          <p:nvPr>
            <p:ph type="subTitle" sz="quarter" idx="1"/>
          </p:nvPr>
        </p:nvSpPr>
        <p:spPr>
          <a:xfrm>
            <a:off x="4191000" y="1828800"/>
            <a:ext cx="4572000" cy="1752600"/>
          </a:xfrm>
        </p:spPr>
        <p:txBody>
          <a:bodyPr/>
          <a:lstStyle>
            <a:lvl1pPr marL="0" indent="0">
              <a:buFont typeface="Wingdings" pitchFamily="2" charset="2"/>
              <a:buNone/>
              <a:defRPr sz="2400"/>
            </a:lvl1pPr>
          </a:lstStyle>
          <a:p>
            <a:pPr lvl="0"/>
            <a:r>
              <a:rPr lang="zh-TW" altLang="en-US" noProof="0" smtClean="0"/>
              <a:t>按一下以編輯母片副標題樣式</a:t>
            </a:r>
          </a:p>
        </p:txBody>
      </p:sp>
      <p:sp>
        <p:nvSpPr>
          <p:cNvPr id="6" name="Rectangle 6"/>
          <p:cNvSpPr>
            <a:spLocks noGrp="1" noChangeArrowheads="1"/>
          </p:cNvSpPr>
          <p:nvPr>
            <p:ph type="dt" sz="quarter" idx="10"/>
          </p:nvPr>
        </p:nvSpPr>
        <p:spPr>
          <a:extLst>
            <a:ext uri="{909E8E84-426E-40DD-AFC4-6F175D3DCCD1}">
              <a14:hiddenFill xmlns:a14="http://schemas.microsoft.com/office/drawing/2010/main">
                <a:solidFill>
                  <a:schemeClr val="accent2"/>
                </a:solidFill>
              </a14:hiddenFill>
            </a:ext>
          </a:extLst>
        </p:spPr>
        <p:txBody>
          <a:bodyPr/>
          <a:lstStyle>
            <a:lvl1pPr>
              <a:defRPr/>
            </a:lvl1pPr>
          </a:lstStyle>
          <a:p>
            <a:pPr>
              <a:defRPr/>
            </a:pPr>
            <a:fld id="{38F85634-BD5D-4C6A-980F-61575A6E9917}" type="datetime1">
              <a:rPr lang="zh-TW" altLang="en-US"/>
              <a:pPr>
                <a:defRPr/>
              </a:pPr>
              <a:t>2024/6/25</a:t>
            </a:fld>
            <a:endParaRPr lang="en-US" altLang="zh-TW"/>
          </a:p>
        </p:txBody>
      </p:sp>
      <p:sp>
        <p:nvSpPr>
          <p:cNvPr id="7" name="Rectangle 7"/>
          <p:cNvSpPr>
            <a:spLocks noGrp="1" noChangeArrowheads="1"/>
          </p:cNvSpPr>
          <p:nvPr>
            <p:ph type="ftr" sz="quarter" idx="11"/>
          </p:nvPr>
        </p:nvSpPr>
        <p:spPr/>
        <p:txBody>
          <a:bodyPr/>
          <a:lstStyle>
            <a:lvl1pPr>
              <a:defRPr/>
            </a:lvl1pPr>
          </a:lstStyle>
          <a:p>
            <a:pPr>
              <a:defRPr/>
            </a:pPr>
            <a:endParaRPr lang="en-US" altLang="zh-TW"/>
          </a:p>
        </p:txBody>
      </p:sp>
      <p:sp>
        <p:nvSpPr>
          <p:cNvPr id="8" name="Rectangle 8"/>
          <p:cNvSpPr>
            <a:spLocks noGrp="1" noChangeArrowheads="1"/>
          </p:cNvSpPr>
          <p:nvPr>
            <p:ph type="sldNum" sz="quarter" idx="12"/>
          </p:nvPr>
        </p:nvSpPr>
        <p:spPr/>
        <p:txBody>
          <a:bodyPr/>
          <a:lstStyle>
            <a:lvl1pPr>
              <a:defRPr/>
            </a:lvl1pPr>
          </a:lstStyle>
          <a:p>
            <a:pPr>
              <a:defRPr/>
            </a:pPr>
            <a:fld id="{9A671585-BDC1-496A-8440-17F4D51CB450}" type="slidenum">
              <a:rPr lang="en-US" altLang="zh-TW"/>
              <a:pPr>
                <a:defRPr/>
              </a:pPr>
              <a:t>‹#›</a:t>
            </a:fld>
            <a:endParaRPr lang="en-US" altLang="zh-TW"/>
          </a:p>
        </p:txBody>
      </p:sp>
    </p:spTree>
    <p:extLst>
      <p:ext uri="{BB962C8B-B14F-4D97-AF65-F5344CB8AC3E}">
        <p14:creationId xmlns:p14="http://schemas.microsoft.com/office/powerpoint/2010/main" val="1664155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B7B345FE-C3E3-4FC7-A9CE-086FD503B67C}" type="datetime1">
              <a:rPr lang="zh-TW" altLang="en-US"/>
              <a:pPr>
                <a:defRPr/>
              </a:pPr>
              <a:t>2024/6/25</a:t>
            </a:fld>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1D9A29DF-C8B3-46BD-AF5A-03EC84296FEE}" type="slidenum">
              <a:rPr lang="en-US" altLang="zh-TW"/>
              <a:pPr>
                <a:defRPr/>
              </a:pPr>
              <a:t>‹#›</a:t>
            </a:fld>
            <a:endParaRPr lang="en-US" altLang="zh-TW"/>
          </a:p>
        </p:txBody>
      </p:sp>
    </p:spTree>
    <p:extLst>
      <p:ext uri="{BB962C8B-B14F-4D97-AF65-F5344CB8AC3E}">
        <p14:creationId xmlns:p14="http://schemas.microsoft.com/office/powerpoint/2010/main" val="9832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81800" y="609600"/>
            <a:ext cx="21336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381000" y="609600"/>
            <a:ext cx="62484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B7DE616B-7146-4D54-A3B0-69BA4E8A8B88}" type="datetime1">
              <a:rPr lang="zh-TW" altLang="en-US"/>
              <a:pPr>
                <a:defRPr/>
              </a:pPr>
              <a:t>2024/6/25</a:t>
            </a:fld>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0A275709-B067-4330-A25C-0D930537D67E}" type="slidenum">
              <a:rPr lang="en-US" altLang="zh-TW"/>
              <a:pPr>
                <a:defRPr/>
              </a:pPr>
              <a:t>‹#›</a:t>
            </a:fld>
            <a:endParaRPr lang="en-US" altLang="zh-TW"/>
          </a:p>
        </p:txBody>
      </p:sp>
    </p:spTree>
    <p:extLst>
      <p:ext uri="{BB962C8B-B14F-4D97-AF65-F5344CB8AC3E}">
        <p14:creationId xmlns:p14="http://schemas.microsoft.com/office/powerpoint/2010/main" val="2516020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381000" y="609600"/>
            <a:ext cx="85344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2819400" y="1981200"/>
            <a:ext cx="6096000" cy="4114800"/>
          </a:xfrm>
        </p:spPr>
        <p:txBody>
          <a:bodyPr/>
          <a:lstStyle/>
          <a:p>
            <a:pPr lvl="0"/>
            <a:endParaRPr lang="zh-TW" altLang="en-US" noProof="0" smtClean="0"/>
          </a:p>
        </p:txBody>
      </p:sp>
      <p:sp>
        <p:nvSpPr>
          <p:cNvPr id="4" name="Rectangle 5"/>
          <p:cNvSpPr>
            <a:spLocks noGrp="1" noChangeArrowheads="1"/>
          </p:cNvSpPr>
          <p:nvPr>
            <p:ph type="dt" sz="half" idx="10"/>
          </p:nvPr>
        </p:nvSpPr>
        <p:spPr>
          <a:ln/>
        </p:spPr>
        <p:txBody>
          <a:bodyPr/>
          <a:lstStyle>
            <a:lvl1pPr>
              <a:defRPr/>
            </a:lvl1pPr>
          </a:lstStyle>
          <a:p>
            <a:pPr>
              <a:defRPr/>
            </a:pPr>
            <a:fld id="{95931CAA-D799-4F17-9497-37E3F1583E45}" type="datetime1">
              <a:rPr lang="zh-TW" altLang="en-US"/>
              <a:pPr>
                <a:defRPr/>
              </a:pPr>
              <a:t>2024/6/25</a:t>
            </a:fld>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78E7294A-F2FE-42B4-B8EB-6100D8DC06A5}" type="slidenum">
              <a:rPr lang="en-US" altLang="zh-TW"/>
              <a:pPr>
                <a:defRPr/>
              </a:pPr>
              <a:t>‹#›</a:t>
            </a:fld>
            <a:endParaRPr lang="en-US" altLang="zh-TW"/>
          </a:p>
        </p:txBody>
      </p:sp>
    </p:spTree>
    <p:extLst>
      <p:ext uri="{BB962C8B-B14F-4D97-AF65-F5344CB8AC3E}">
        <p14:creationId xmlns:p14="http://schemas.microsoft.com/office/powerpoint/2010/main" val="1212925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381000" y="609600"/>
            <a:ext cx="8534400" cy="5486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FED66B2C-E640-4CF8-AE66-76D312B6F7F4}" type="datetime1">
              <a:rPr lang="zh-TW" altLang="en-US"/>
              <a:pPr>
                <a:defRPr/>
              </a:pPr>
              <a:t>2024/6/25</a:t>
            </a:fld>
            <a:endParaRPr lang="en-US" altLang="zh-TW"/>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CF5A312E-2186-46AC-8934-B30305AF6E29}" type="slidenum">
              <a:rPr lang="en-US" altLang="zh-TW"/>
              <a:pPr>
                <a:defRPr/>
              </a:pPr>
              <a:t>‹#›</a:t>
            </a:fld>
            <a:endParaRPr lang="en-US" altLang="zh-TW"/>
          </a:p>
        </p:txBody>
      </p:sp>
    </p:spTree>
    <p:extLst>
      <p:ext uri="{BB962C8B-B14F-4D97-AF65-F5344CB8AC3E}">
        <p14:creationId xmlns:p14="http://schemas.microsoft.com/office/powerpoint/2010/main" val="3792486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矩形 1"/>
          <p:cNvSpPr/>
          <p:nvPr userDrawn="1"/>
        </p:nvSpPr>
        <p:spPr>
          <a:xfrm>
            <a:off x="376238" y="73025"/>
            <a:ext cx="3633787" cy="254000"/>
          </a:xfrm>
          <a:prstGeom prst="rect">
            <a:avLst/>
          </a:prstGeom>
        </p:spPr>
        <p:txBody>
          <a:bodyPr>
            <a:spAutoFit/>
          </a:bodyPr>
          <a:lstStyle/>
          <a:p>
            <a:pPr>
              <a:defRPr/>
            </a:pPr>
            <a:r>
              <a:rPr lang="en-US" altLang="zh-TW" sz="1050" dirty="0">
                <a:solidFill>
                  <a:srgbClr val="1F1F1F"/>
                </a:solidFill>
                <a:latin typeface="Cooper Black" panose="0208090404030B020404" pitchFamily="18" charset="0"/>
              </a:rPr>
              <a:t>National Taiwan Ocean University</a:t>
            </a:r>
            <a:endParaRPr lang="zh-TW" altLang="en-US" sz="1050" dirty="0">
              <a:solidFill>
                <a:srgbClr val="1F1F1F"/>
              </a:solidFill>
              <a:latin typeface="Cooper Black" panose="0208090404030B020404" pitchFamily="18" charset="0"/>
            </a:endParaRPr>
          </a:p>
        </p:txBody>
      </p:sp>
      <p:sp>
        <p:nvSpPr>
          <p:cNvPr id="3" name="文字方塊 2"/>
          <p:cNvSpPr txBox="1">
            <a:spLocks noChangeArrowheads="1"/>
          </p:cNvSpPr>
          <p:nvPr userDrawn="1"/>
        </p:nvSpPr>
        <p:spPr bwMode="auto">
          <a:xfrm>
            <a:off x="3354388" y="6450013"/>
            <a:ext cx="3065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3200">
                <a:solidFill>
                  <a:schemeClr val="tx1"/>
                </a:solidFill>
                <a:latin typeface="Times New Roman" panose="02020603050405020304" pitchFamily="18" charset="0"/>
                <a:ea typeface="新細明體" panose="02020500000000000000" pitchFamily="18" charset="-120"/>
              </a:defRPr>
            </a:lvl1pPr>
            <a:lvl2pPr marL="742950" indent="-285750">
              <a:defRPr kumimoji="1" sz="3200">
                <a:solidFill>
                  <a:schemeClr val="tx1"/>
                </a:solidFill>
                <a:latin typeface="Times New Roman" panose="02020603050405020304" pitchFamily="18" charset="0"/>
                <a:ea typeface="新細明體" panose="02020500000000000000" pitchFamily="18" charset="-120"/>
              </a:defRPr>
            </a:lvl2pPr>
            <a:lvl3pPr marL="1143000" indent="-228600">
              <a:defRPr kumimoji="1" sz="3200">
                <a:solidFill>
                  <a:schemeClr val="tx1"/>
                </a:solidFill>
                <a:latin typeface="Times New Roman" panose="02020603050405020304" pitchFamily="18" charset="0"/>
                <a:ea typeface="新細明體" panose="02020500000000000000" pitchFamily="18" charset="-120"/>
              </a:defRPr>
            </a:lvl3pPr>
            <a:lvl4pPr marL="1600200" indent="-228600">
              <a:defRPr kumimoji="1" sz="3200">
                <a:solidFill>
                  <a:schemeClr val="tx1"/>
                </a:solidFill>
                <a:latin typeface="Times New Roman" panose="02020603050405020304" pitchFamily="18" charset="0"/>
                <a:ea typeface="新細明體" panose="02020500000000000000" pitchFamily="18" charset="-120"/>
              </a:defRPr>
            </a:lvl4pPr>
            <a:lvl5pPr marL="2057400" indent="-228600">
              <a:defRPr kumimoji="1" sz="3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pPr>
              <a:defRPr/>
            </a:pPr>
            <a:r>
              <a:rPr lang="en-US" altLang="zh-TW" sz="1200" smtClean="0">
                <a:solidFill>
                  <a:srgbClr val="1F1F1F"/>
                </a:solidFill>
                <a:latin typeface="Forte" panose="03060902040502070203" pitchFamily="66" charset="0"/>
              </a:rPr>
              <a:t>Mechanics Sound Vibration Laboratory</a:t>
            </a:r>
            <a:endParaRPr lang="zh-TW" altLang="en-US" sz="1200" smtClean="0">
              <a:solidFill>
                <a:srgbClr val="1F1F1F"/>
              </a:solidFill>
              <a:latin typeface="Forte" panose="03060902040502070203" pitchFamily="66" charset="0"/>
            </a:endParaRPr>
          </a:p>
        </p:txBody>
      </p:sp>
      <p:sp>
        <p:nvSpPr>
          <p:cNvPr id="4" name="文字方塊 3"/>
          <p:cNvSpPr txBox="1"/>
          <p:nvPr userDrawn="1"/>
        </p:nvSpPr>
        <p:spPr>
          <a:xfrm>
            <a:off x="5861050" y="6488113"/>
            <a:ext cx="1354138" cy="415925"/>
          </a:xfrm>
          <a:prstGeom prst="rect">
            <a:avLst/>
          </a:prstGeom>
          <a:noFill/>
        </p:spPr>
        <p:txBody>
          <a:bodyPr>
            <a:spAutoFit/>
          </a:bodyPr>
          <a:lstStyle/>
          <a:p>
            <a:pPr>
              <a:defRPr/>
            </a:pPr>
            <a:r>
              <a:rPr lang="zh-TW" altLang="en-US" sz="1050" dirty="0">
                <a:solidFill>
                  <a:srgbClr val="1F1F1F"/>
                </a:solidFill>
                <a:latin typeface="微軟正黑體 Light" panose="020B0304030504040204" pitchFamily="34" charset="-120"/>
                <a:ea typeface="微軟正黑體 Light" panose="020B0304030504040204" pitchFamily="34" charset="-120"/>
              </a:rPr>
              <a:t>力學聲響振動實驗室</a:t>
            </a:r>
          </a:p>
        </p:txBody>
      </p:sp>
      <p:sp>
        <p:nvSpPr>
          <p:cNvPr id="5" name="文字方塊 4"/>
          <p:cNvSpPr txBox="1">
            <a:spLocks noChangeArrowheads="1"/>
          </p:cNvSpPr>
          <p:nvPr userDrawn="1"/>
        </p:nvSpPr>
        <p:spPr bwMode="auto">
          <a:xfrm>
            <a:off x="-17463" y="6472238"/>
            <a:ext cx="375602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kumimoji="1" sz="3200">
                <a:solidFill>
                  <a:schemeClr val="tx1"/>
                </a:solidFill>
                <a:latin typeface="Times New Roman" panose="02020603050405020304" pitchFamily="18" charset="0"/>
                <a:ea typeface="新細明體" panose="02020500000000000000" pitchFamily="18" charset="-120"/>
              </a:defRPr>
            </a:lvl1pPr>
            <a:lvl2pPr marL="742950" indent="-285750" defTabSz="455613">
              <a:defRPr kumimoji="1" sz="3200">
                <a:solidFill>
                  <a:schemeClr val="tx1"/>
                </a:solidFill>
                <a:latin typeface="Times New Roman" panose="02020603050405020304" pitchFamily="18" charset="0"/>
                <a:ea typeface="新細明體" panose="02020500000000000000" pitchFamily="18" charset="-120"/>
              </a:defRPr>
            </a:lvl2pPr>
            <a:lvl3pPr marL="1143000" indent="-228600" defTabSz="455613">
              <a:defRPr kumimoji="1" sz="3200">
                <a:solidFill>
                  <a:schemeClr val="tx1"/>
                </a:solidFill>
                <a:latin typeface="Times New Roman" panose="02020603050405020304" pitchFamily="18" charset="0"/>
                <a:ea typeface="新細明體" panose="02020500000000000000" pitchFamily="18" charset="-120"/>
              </a:defRPr>
            </a:lvl3pPr>
            <a:lvl4pPr marL="1600200" indent="-228600" defTabSz="455613">
              <a:defRPr kumimoji="1" sz="3200">
                <a:solidFill>
                  <a:schemeClr val="tx1"/>
                </a:solidFill>
                <a:latin typeface="Times New Roman" panose="02020603050405020304" pitchFamily="18" charset="0"/>
                <a:ea typeface="新細明體" panose="02020500000000000000" pitchFamily="18" charset="-120"/>
              </a:defRPr>
            </a:lvl4pPr>
            <a:lvl5pPr marL="2057400" indent="-228600" defTabSz="455613">
              <a:defRPr kumimoji="1" sz="3200">
                <a:solidFill>
                  <a:schemeClr val="tx1"/>
                </a:solidFill>
                <a:latin typeface="Times New Roman" panose="02020603050405020304" pitchFamily="18" charset="0"/>
                <a:ea typeface="新細明體" panose="02020500000000000000" pitchFamily="18" charset="-120"/>
              </a:defRPr>
            </a:lvl5pPr>
            <a:lvl6pPr marL="2514600" indent="-228600" defTabSz="45561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6pPr>
            <a:lvl7pPr marL="2971800" indent="-228600" defTabSz="45561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7pPr>
            <a:lvl8pPr marL="3429000" indent="-228600" defTabSz="45561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8pPr>
            <a:lvl9pPr marL="3886200" indent="-228600" defTabSz="455613" eaLnBrk="0" fontAlgn="base" hangingPunct="0">
              <a:spcBef>
                <a:spcPct val="0"/>
              </a:spcBef>
              <a:spcAft>
                <a:spcPct val="0"/>
              </a:spcAft>
              <a:defRPr kumimoji="1" sz="32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en-US" altLang="zh-TW" sz="1200" smtClean="0">
                <a:solidFill>
                  <a:srgbClr val="1F1F1F"/>
                </a:solidFill>
                <a:latin typeface="Forte" panose="03060902040502070203" pitchFamily="66" charset="0"/>
              </a:rPr>
              <a:t>Department of Harbor and River Engineering</a:t>
            </a:r>
            <a:endParaRPr lang="zh-TW" altLang="en-US" sz="1200" smtClean="0">
              <a:solidFill>
                <a:srgbClr val="1F1F1F"/>
              </a:solidFill>
              <a:latin typeface="Forte" panose="03060902040502070203" pitchFamily="66" charset="0"/>
            </a:endParaRPr>
          </a:p>
        </p:txBody>
      </p:sp>
      <p:pic>
        <p:nvPicPr>
          <p:cNvPr id="6" name="圖片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87650" y="0"/>
            <a:ext cx="3683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71800" y="6386513"/>
            <a:ext cx="38258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450" y="0"/>
            <a:ext cx="3762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8913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5"/>
          <p:cNvSpPr>
            <a:spLocks noGrp="1" noChangeArrowheads="1"/>
          </p:cNvSpPr>
          <p:nvPr>
            <p:ph type="dt" sz="half" idx="10"/>
          </p:nvPr>
        </p:nvSpPr>
        <p:spPr>
          <a:ln/>
        </p:spPr>
        <p:txBody>
          <a:bodyPr/>
          <a:lstStyle>
            <a:lvl1pPr>
              <a:defRPr/>
            </a:lvl1pPr>
          </a:lstStyle>
          <a:p>
            <a:pPr>
              <a:defRPr/>
            </a:pPr>
            <a:fld id="{FA34D0A6-E035-4F6A-8048-F2CD3BB9CBC7}" type="datetime1">
              <a:rPr lang="zh-TW" altLang="en-US"/>
              <a:pPr>
                <a:defRPr/>
              </a:pPr>
              <a:t>2024/6/25</a:t>
            </a:fld>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9B6F54BF-BFAC-4F48-9225-6007F67C6710}" type="slidenum">
              <a:rPr lang="en-US" altLang="zh-TW"/>
              <a:pPr>
                <a:defRPr/>
              </a:pPr>
              <a:t>‹#›</a:t>
            </a:fld>
            <a:endParaRPr lang="en-US" altLang="zh-TW"/>
          </a:p>
        </p:txBody>
      </p:sp>
    </p:spTree>
    <p:extLst>
      <p:ext uri="{BB962C8B-B14F-4D97-AF65-F5344CB8AC3E}">
        <p14:creationId xmlns:p14="http://schemas.microsoft.com/office/powerpoint/2010/main" val="167954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5"/>
          <p:cNvSpPr>
            <a:spLocks noGrp="1" noChangeArrowheads="1"/>
          </p:cNvSpPr>
          <p:nvPr>
            <p:ph type="dt" sz="half" idx="10"/>
          </p:nvPr>
        </p:nvSpPr>
        <p:spPr>
          <a:ln/>
        </p:spPr>
        <p:txBody>
          <a:bodyPr/>
          <a:lstStyle>
            <a:lvl1pPr>
              <a:defRPr/>
            </a:lvl1pPr>
          </a:lstStyle>
          <a:p>
            <a:pPr>
              <a:defRPr/>
            </a:pPr>
            <a:fld id="{A333BF6C-57A1-4F20-B4E9-30282DF78E0F}" type="datetime1">
              <a:rPr lang="zh-TW" altLang="en-US"/>
              <a:pPr>
                <a:defRPr/>
              </a:pPr>
              <a:t>2024/6/25</a:t>
            </a:fld>
            <a:endParaRPr lang="en-US" altLang="zh-TW"/>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7"/>
          <p:cNvSpPr>
            <a:spLocks noGrp="1" noChangeArrowheads="1"/>
          </p:cNvSpPr>
          <p:nvPr>
            <p:ph type="sldNum" sz="quarter" idx="12"/>
          </p:nvPr>
        </p:nvSpPr>
        <p:spPr>
          <a:ln/>
        </p:spPr>
        <p:txBody>
          <a:bodyPr/>
          <a:lstStyle>
            <a:lvl1pPr>
              <a:defRPr/>
            </a:lvl1pPr>
          </a:lstStyle>
          <a:p>
            <a:pPr>
              <a:defRPr/>
            </a:pPr>
            <a:fld id="{FE2D321D-65C5-4A2B-9446-812E5C65A2CF}" type="slidenum">
              <a:rPr lang="en-US" altLang="zh-TW"/>
              <a:pPr>
                <a:defRPr/>
              </a:pPr>
              <a:t>‹#›</a:t>
            </a:fld>
            <a:endParaRPr lang="en-US" altLang="zh-TW"/>
          </a:p>
        </p:txBody>
      </p:sp>
    </p:spTree>
    <p:extLst>
      <p:ext uri="{BB962C8B-B14F-4D97-AF65-F5344CB8AC3E}">
        <p14:creationId xmlns:p14="http://schemas.microsoft.com/office/powerpoint/2010/main" val="230080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5"/>
          <p:cNvSpPr>
            <a:spLocks noGrp="1" noChangeArrowheads="1"/>
          </p:cNvSpPr>
          <p:nvPr>
            <p:ph type="dt" sz="half" idx="10"/>
          </p:nvPr>
        </p:nvSpPr>
        <p:spPr>
          <a:ln/>
        </p:spPr>
        <p:txBody>
          <a:bodyPr/>
          <a:lstStyle>
            <a:lvl1pPr>
              <a:defRPr/>
            </a:lvl1pPr>
          </a:lstStyle>
          <a:p>
            <a:pPr>
              <a:defRPr/>
            </a:pPr>
            <a:fld id="{C45AE54A-42F5-41AD-8D19-7A4979AD334F}" type="datetime1">
              <a:rPr lang="zh-TW" altLang="en-US"/>
              <a:pPr>
                <a:defRPr/>
              </a:pPr>
              <a:t>2024/6/25</a:t>
            </a:fld>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D1E324B1-9FC7-4A46-8D35-3480EDEF6C5B}" type="slidenum">
              <a:rPr lang="en-US" altLang="zh-TW"/>
              <a:pPr>
                <a:defRPr/>
              </a:pPr>
              <a:t>‹#›</a:t>
            </a:fld>
            <a:endParaRPr lang="en-US" altLang="zh-TW"/>
          </a:p>
        </p:txBody>
      </p:sp>
    </p:spTree>
    <p:extLst>
      <p:ext uri="{BB962C8B-B14F-4D97-AF65-F5344CB8AC3E}">
        <p14:creationId xmlns:p14="http://schemas.microsoft.com/office/powerpoint/2010/main" val="1849133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5"/>
          <p:cNvSpPr>
            <a:spLocks noGrp="1" noChangeArrowheads="1"/>
          </p:cNvSpPr>
          <p:nvPr>
            <p:ph type="dt" sz="half" idx="10"/>
          </p:nvPr>
        </p:nvSpPr>
        <p:spPr>
          <a:ln/>
        </p:spPr>
        <p:txBody>
          <a:bodyPr/>
          <a:lstStyle>
            <a:lvl1pPr>
              <a:defRPr/>
            </a:lvl1pPr>
          </a:lstStyle>
          <a:p>
            <a:pPr>
              <a:defRPr/>
            </a:pPr>
            <a:fld id="{71846591-91F2-4831-B2BA-60B2BB12980C}" type="datetime1">
              <a:rPr lang="zh-TW" altLang="en-US"/>
              <a:pPr>
                <a:defRPr/>
              </a:pPr>
              <a:t>2024/6/25</a:t>
            </a:fld>
            <a:endParaRPr lang="en-US" altLang="zh-TW"/>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7"/>
          <p:cNvSpPr>
            <a:spLocks noGrp="1" noChangeArrowheads="1"/>
          </p:cNvSpPr>
          <p:nvPr>
            <p:ph type="sldNum" sz="quarter" idx="12"/>
          </p:nvPr>
        </p:nvSpPr>
        <p:spPr>
          <a:ln/>
        </p:spPr>
        <p:txBody>
          <a:bodyPr/>
          <a:lstStyle>
            <a:lvl1pPr>
              <a:defRPr/>
            </a:lvl1pPr>
          </a:lstStyle>
          <a:p>
            <a:pPr>
              <a:defRPr/>
            </a:pPr>
            <a:fld id="{9C5D4103-0066-48EA-8794-F432B5C846C2}" type="slidenum">
              <a:rPr lang="en-US" altLang="zh-TW"/>
              <a:pPr>
                <a:defRPr/>
              </a:pPr>
              <a:t>‹#›</a:t>
            </a:fld>
            <a:endParaRPr lang="en-US" altLang="zh-TW"/>
          </a:p>
        </p:txBody>
      </p:sp>
    </p:spTree>
    <p:extLst>
      <p:ext uri="{BB962C8B-B14F-4D97-AF65-F5344CB8AC3E}">
        <p14:creationId xmlns:p14="http://schemas.microsoft.com/office/powerpoint/2010/main" val="533947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5"/>
          <p:cNvSpPr>
            <a:spLocks noGrp="1" noChangeArrowheads="1"/>
          </p:cNvSpPr>
          <p:nvPr>
            <p:ph type="dt" sz="half" idx="10"/>
          </p:nvPr>
        </p:nvSpPr>
        <p:spPr>
          <a:ln/>
        </p:spPr>
        <p:txBody>
          <a:bodyPr/>
          <a:lstStyle>
            <a:lvl1pPr>
              <a:defRPr/>
            </a:lvl1pPr>
          </a:lstStyle>
          <a:p>
            <a:pPr>
              <a:defRPr/>
            </a:pPr>
            <a:fld id="{8BD4F973-CB84-4065-B5C1-6ABD7CACC8A4}" type="datetime1">
              <a:rPr lang="zh-TW" altLang="en-US"/>
              <a:pPr>
                <a:defRPr/>
              </a:pPr>
              <a:t>2024/6/25</a:t>
            </a:fld>
            <a:endParaRPr lang="en-US" altLang="zh-TW"/>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7"/>
          <p:cNvSpPr>
            <a:spLocks noGrp="1" noChangeArrowheads="1"/>
          </p:cNvSpPr>
          <p:nvPr>
            <p:ph type="sldNum" sz="quarter" idx="12"/>
          </p:nvPr>
        </p:nvSpPr>
        <p:spPr>
          <a:ln/>
        </p:spPr>
        <p:txBody>
          <a:bodyPr/>
          <a:lstStyle>
            <a:lvl1pPr>
              <a:defRPr/>
            </a:lvl1pPr>
          </a:lstStyle>
          <a:p>
            <a:pPr>
              <a:defRPr/>
            </a:pPr>
            <a:fld id="{B4868CAD-DC50-4F4E-8242-02F58E0AD014}" type="slidenum">
              <a:rPr lang="en-US" altLang="zh-TW"/>
              <a:pPr>
                <a:defRPr/>
              </a:pPr>
              <a:t>‹#›</a:t>
            </a:fld>
            <a:endParaRPr lang="en-US" altLang="zh-TW"/>
          </a:p>
        </p:txBody>
      </p:sp>
    </p:spTree>
    <p:extLst>
      <p:ext uri="{BB962C8B-B14F-4D97-AF65-F5344CB8AC3E}">
        <p14:creationId xmlns:p14="http://schemas.microsoft.com/office/powerpoint/2010/main" val="3817865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00BEE0-A9BE-4770-8B89-59CA2D32D6BD}" type="datetime1">
              <a:rPr lang="zh-TW" altLang="en-US"/>
              <a:pPr>
                <a:defRPr/>
              </a:pPr>
              <a:t>2024/6/25</a:t>
            </a:fld>
            <a:endParaRPr lang="en-US" altLang="zh-TW"/>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7"/>
          <p:cNvSpPr>
            <a:spLocks noGrp="1" noChangeArrowheads="1"/>
          </p:cNvSpPr>
          <p:nvPr>
            <p:ph type="sldNum" sz="quarter" idx="12"/>
          </p:nvPr>
        </p:nvSpPr>
        <p:spPr>
          <a:ln/>
        </p:spPr>
        <p:txBody>
          <a:bodyPr/>
          <a:lstStyle>
            <a:lvl1pPr>
              <a:defRPr/>
            </a:lvl1pPr>
          </a:lstStyle>
          <a:p>
            <a:pPr>
              <a:defRPr/>
            </a:pPr>
            <a:fld id="{68D99A16-75A7-438A-8F9F-BF580AC8B502}" type="slidenum">
              <a:rPr lang="en-US" altLang="zh-TW"/>
              <a:pPr>
                <a:defRPr/>
              </a:pPr>
              <a:t>‹#›</a:t>
            </a:fld>
            <a:endParaRPr lang="en-US" altLang="zh-TW"/>
          </a:p>
        </p:txBody>
      </p:sp>
    </p:spTree>
    <p:extLst>
      <p:ext uri="{BB962C8B-B14F-4D97-AF65-F5344CB8AC3E}">
        <p14:creationId xmlns:p14="http://schemas.microsoft.com/office/powerpoint/2010/main" val="2024581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42E8232D-B674-48B1-8248-ECB07AA49993}" type="datetime1">
              <a:rPr lang="zh-TW" altLang="en-US"/>
              <a:pPr>
                <a:defRPr/>
              </a:pPr>
              <a:t>2024/6/25</a:t>
            </a:fld>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342B3309-65CE-44D5-9CE5-A7EAD8AB2492}" type="slidenum">
              <a:rPr lang="en-US" altLang="zh-TW"/>
              <a:pPr>
                <a:defRPr/>
              </a:pPr>
              <a:t>‹#›</a:t>
            </a:fld>
            <a:endParaRPr lang="en-US" altLang="zh-TW"/>
          </a:p>
        </p:txBody>
      </p:sp>
    </p:spTree>
    <p:extLst>
      <p:ext uri="{BB962C8B-B14F-4D97-AF65-F5344CB8AC3E}">
        <p14:creationId xmlns:p14="http://schemas.microsoft.com/office/powerpoint/2010/main" val="2440674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5"/>
          <p:cNvSpPr>
            <a:spLocks noGrp="1" noChangeArrowheads="1"/>
          </p:cNvSpPr>
          <p:nvPr>
            <p:ph type="dt" sz="half" idx="10"/>
          </p:nvPr>
        </p:nvSpPr>
        <p:spPr>
          <a:ln/>
        </p:spPr>
        <p:txBody>
          <a:bodyPr/>
          <a:lstStyle>
            <a:lvl1pPr>
              <a:defRPr/>
            </a:lvl1pPr>
          </a:lstStyle>
          <a:p>
            <a:pPr>
              <a:defRPr/>
            </a:pPr>
            <a:fld id="{39D4AEFC-F80B-4073-AFA8-0144187CBC5F}" type="datetime1">
              <a:rPr lang="zh-TW" altLang="en-US"/>
              <a:pPr>
                <a:defRPr/>
              </a:pPr>
              <a:t>2024/6/25</a:t>
            </a:fld>
            <a:endParaRPr lang="en-US" altLang="zh-TW"/>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7"/>
          <p:cNvSpPr>
            <a:spLocks noGrp="1" noChangeArrowheads="1"/>
          </p:cNvSpPr>
          <p:nvPr>
            <p:ph type="sldNum" sz="quarter" idx="12"/>
          </p:nvPr>
        </p:nvSpPr>
        <p:spPr>
          <a:ln/>
        </p:spPr>
        <p:txBody>
          <a:bodyPr/>
          <a:lstStyle>
            <a:lvl1pPr>
              <a:defRPr/>
            </a:lvl1pPr>
          </a:lstStyle>
          <a:p>
            <a:pPr>
              <a:defRPr/>
            </a:pPr>
            <a:fld id="{B1C6CFBA-5BB6-40CB-8998-9D702CEFA3A6}" type="slidenum">
              <a:rPr lang="en-US" altLang="zh-TW"/>
              <a:pPr>
                <a:defRPr/>
              </a:pPr>
              <a:t>‹#›</a:t>
            </a:fld>
            <a:endParaRPr lang="en-US" altLang="zh-TW"/>
          </a:p>
        </p:txBody>
      </p:sp>
    </p:spTree>
    <p:extLst>
      <p:ext uri="{BB962C8B-B14F-4D97-AF65-F5344CB8AC3E}">
        <p14:creationId xmlns:p14="http://schemas.microsoft.com/office/powerpoint/2010/main" val="190902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TW" altLang="en-US"/>
          </a:p>
        </p:txBody>
      </p:sp>
      <p:sp>
        <p:nvSpPr>
          <p:cNvPr id="1027" name="Rectangle 3"/>
          <p:cNvSpPr>
            <a:spLocks noGrp="1" noChangeArrowheads="1"/>
          </p:cNvSpPr>
          <p:nvPr>
            <p:ph type="title"/>
          </p:nvPr>
        </p:nvSpPr>
        <p:spPr bwMode="auto">
          <a:xfrm>
            <a:off x="381000" y="609600"/>
            <a:ext cx="853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zh-TW" altLang="en-US" smtClean="0"/>
              <a:t>按一下以編輯母片標題樣式</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1509" name="Rectangle 5"/>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l" eaLnBrk="1" hangingPunct="1">
              <a:defRPr sz="1400">
                <a:latin typeface="+mn-lt"/>
                <a:ea typeface="新細明體" pitchFamily="18" charset="-120"/>
              </a:defRPr>
            </a:lvl1pPr>
          </a:lstStyle>
          <a:p>
            <a:pPr>
              <a:defRPr/>
            </a:pPr>
            <a:fld id="{70BFEE72-4A52-43B8-9223-0583215C3B76}" type="datetime1">
              <a:rPr lang="zh-TW" altLang="en-US"/>
              <a:pPr>
                <a:defRPr/>
              </a:pPr>
              <a:t>2024/6/25</a:t>
            </a:fld>
            <a:endParaRPr lang="en-US" altLang="zh-TW"/>
          </a:p>
        </p:txBody>
      </p:sp>
      <p:sp>
        <p:nvSpPr>
          <p:cNvPr id="21510" name="Rectangle 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新細明體" pitchFamily="18" charset="-120"/>
              </a:defRPr>
            </a:lvl1pPr>
          </a:lstStyle>
          <a:p>
            <a:pPr>
              <a:defRPr/>
            </a:pPr>
            <a:endParaRPr lang="en-US" altLang="zh-TW"/>
          </a:p>
        </p:txBody>
      </p:sp>
      <p:sp>
        <p:nvSpPr>
          <p:cNvPr id="21511" name="Rectangle 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eaLnBrk="1" hangingPunct="1">
              <a:defRPr sz="1400">
                <a:latin typeface="Arial" panose="020B0604020202020204" pitchFamily="34" charset="0"/>
              </a:defRPr>
            </a:lvl1pPr>
          </a:lstStyle>
          <a:p>
            <a:pPr>
              <a:defRPr/>
            </a:pPr>
            <a:fld id="{9E991EC3-C2EE-4877-A7F7-4ED31B46A22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034"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 id="2147485032" r:id="rId12"/>
    <p:sldLayoutId id="2147485033" r:id="rId13"/>
    <p:sldLayoutId id="2147485035" r:id="rId14"/>
  </p:sldLayoutIdLst>
  <p:hf hdr="0" ftr="0" dt="0"/>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kumimoji="1" sz="26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mn-ea"/>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png"/><Relationship Id="rId7" Type="http://schemas.openxmlformats.org/officeDocument/2006/relationships/image" Target="../media/image1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1.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3.png"/><Relationship Id="rId3" Type="http://schemas.openxmlformats.org/officeDocument/2006/relationships/notesSlide" Target="../notesSlides/notesSlide5.xml"/><Relationship Id="rId7" Type="http://schemas.openxmlformats.org/officeDocument/2006/relationships/image" Target="../media/image127.jpeg"/><Relationship Id="rId12" Type="http://schemas.openxmlformats.org/officeDocument/2006/relationships/image" Target="../media/image13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6.png"/><Relationship Id="rId11" Type="http://schemas.openxmlformats.org/officeDocument/2006/relationships/image" Target="../media/image131.jpeg"/><Relationship Id="rId5" Type="http://schemas.openxmlformats.org/officeDocument/2006/relationships/image" Target="../media/image61.wmf"/><Relationship Id="rId10" Type="http://schemas.openxmlformats.org/officeDocument/2006/relationships/image" Target="../media/image130.png"/><Relationship Id="rId4" Type="http://schemas.openxmlformats.org/officeDocument/2006/relationships/oleObject" Target="../embeddings/oleObject2.bin"/><Relationship Id="rId9" Type="http://schemas.openxmlformats.org/officeDocument/2006/relationships/image" Target="../media/image129.png"/><Relationship Id="rId14" Type="http://schemas.openxmlformats.org/officeDocument/2006/relationships/image" Target="../media/image134.png"/></Relationships>
</file>

<file path=ppt/slides/_rels/slide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13.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8.jpeg"/><Relationship Id="rId5" Type="http://schemas.openxmlformats.org/officeDocument/2006/relationships/image" Target="../media/image143.jpeg"/><Relationship Id="rId10" Type="http://schemas.openxmlformats.org/officeDocument/2006/relationships/image" Target="../media/image6.png"/><Relationship Id="rId4" Type="http://schemas.openxmlformats.org/officeDocument/2006/relationships/image" Target="../media/image142.jpeg"/><Relationship Id="rId9" Type="http://schemas.openxmlformats.org/officeDocument/2006/relationships/image" Target="../media/image147.png"/></Relationships>
</file>

<file path=ppt/slides/_rels/slide1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56.jpeg"/><Relationship Id="rId13" Type="http://schemas.openxmlformats.org/officeDocument/2006/relationships/image" Target="../media/image161.jpeg"/><Relationship Id="rId18" Type="http://schemas.openxmlformats.org/officeDocument/2006/relationships/image" Target="../media/image166.jpeg"/><Relationship Id="rId26" Type="http://schemas.openxmlformats.org/officeDocument/2006/relationships/image" Target="../media/image174.jpeg"/><Relationship Id="rId3" Type="http://schemas.openxmlformats.org/officeDocument/2006/relationships/image" Target="../media/image151.jpe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jpeg"/><Relationship Id="rId17" Type="http://schemas.openxmlformats.org/officeDocument/2006/relationships/image" Target="../media/image165.jpeg"/><Relationship Id="rId25" Type="http://schemas.openxmlformats.org/officeDocument/2006/relationships/image" Target="../media/image173.jpeg"/><Relationship Id="rId2" Type="http://schemas.openxmlformats.org/officeDocument/2006/relationships/notesSlide" Target="../notesSlides/notesSlide7.xml"/><Relationship Id="rId16" Type="http://schemas.openxmlformats.org/officeDocument/2006/relationships/image" Target="../media/image164.jpeg"/><Relationship Id="rId20"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54.jpeg"/><Relationship Id="rId11" Type="http://schemas.openxmlformats.org/officeDocument/2006/relationships/image" Target="../media/image159.jpeg"/><Relationship Id="rId24" Type="http://schemas.openxmlformats.org/officeDocument/2006/relationships/image" Target="../media/image172.jpeg"/><Relationship Id="rId5" Type="http://schemas.openxmlformats.org/officeDocument/2006/relationships/image" Target="../media/image153.jpeg"/><Relationship Id="rId15" Type="http://schemas.openxmlformats.org/officeDocument/2006/relationships/image" Target="../media/image163.emf"/><Relationship Id="rId23" Type="http://schemas.openxmlformats.org/officeDocument/2006/relationships/image" Target="../media/image171.png"/><Relationship Id="rId28" Type="http://schemas.openxmlformats.org/officeDocument/2006/relationships/image" Target="../media/image176.jpeg"/><Relationship Id="rId10" Type="http://schemas.openxmlformats.org/officeDocument/2006/relationships/image" Target="../media/image158.jpeg"/><Relationship Id="rId19" Type="http://schemas.openxmlformats.org/officeDocument/2006/relationships/image" Target="../media/image167.jpeg"/><Relationship Id="rId4" Type="http://schemas.openxmlformats.org/officeDocument/2006/relationships/image" Target="../media/image152.jpeg"/><Relationship Id="rId9" Type="http://schemas.openxmlformats.org/officeDocument/2006/relationships/image" Target="../media/image157.jpeg"/><Relationship Id="rId14" Type="http://schemas.openxmlformats.org/officeDocument/2006/relationships/image" Target="../media/image162.jpeg"/><Relationship Id="rId22" Type="http://schemas.openxmlformats.org/officeDocument/2006/relationships/image" Target="../media/image170.jpeg"/><Relationship Id="rId27" Type="http://schemas.openxmlformats.org/officeDocument/2006/relationships/image" Target="../media/image175.png"/></Relationships>
</file>

<file path=ppt/slides/_rels/slide17.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png"/><Relationship Id="rId18" Type="http://schemas.openxmlformats.org/officeDocument/2006/relationships/image" Target="../media/image192.png"/><Relationship Id="rId3" Type="http://schemas.openxmlformats.org/officeDocument/2006/relationships/image" Target="../media/image177.png"/><Relationship Id="rId7" Type="http://schemas.openxmlformats.org/officeDocument/2006/relationships/image" Target="../media/image181.jpeg"/><Relationship Id="rId12" Type="http://schemas.openxmlformats.org/officeDocument/2006/relationships/image" Target="../media/image186.png"/><Relationship Id="rId17" Type="http://schemas.openxmlformats.org/officeDocument/2006/relationships/image" Target="../media/image191.png"/><Relationship Id="rId2" Type="http://schemas.openxmlformats.org/officeDocument/2006/relationships/notesSlide" Target="../notesSlides/notesSlide8.xml"/><Relationship Id="rId16" Type="http://schemas.openxmlformats.org/officeDocument/2006/relationships/image" Target="../media/image190.jpeg"/><Relationship Id="rId20"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80.jpeg"/><Relationship Id="rId11" Type="http://schemas.openxmlformats.org/officeDocument/2006/relationships/image" Target="../media/image185.png"/><Relationship Id="rId5" Type="http://schemas.openxmlformats.org/officeDocument/2006/relationships/image" Target="../media/image179.jpeg"/><Relationship Id="rId15" Type="http://schemas.openxmlformats.org/officeDocument/2006/relationships/image" Target="../media/image189.jpeg"/><Relationship Id="rId10" Type="http://schemas.openxmlformats.org/officeDocument/2006/relationships/image" Target="../media/image184.jpeg"/><Relationship Id="rId19" Type="http://schemas.openxmlformats.org/officeDocument/2006/relationships/image" Target="../media/image193.jpeg"/><Relationship Id="rId4" Type="http://schemas.openxmlformats.org/officeDocument/2006/relationships/image" Target="../media/image178.png"/><Relationship Id="rId9" Type="http://schemas.openxmlformats.org/officeDocument/2006/relationships/image" Target="../media/image183.jpeg"/><Relationship Id="rId14" Type="http://schemas.openxmlformats.org/officeDocument/2006/relationships/image" Target="../media/image18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png"/><Relationship Id="rId1" Type="http://schemas.openxmlformats.org/officeDocument/2006/relationships/slideLayout" Target="../slideLayouts/slideLayout7.xml"/><Relationship Id="rId5" Type="http://schemas.openxmlformats.org/officeDocument/2006/relationships/image" Target="../media/image202.jpeg"/><Relationship Id="rId4" Type="http://schemas.openxmlformats.org/officeDocument/2006/relationships/image" Target="../media/image142.jpeg"/></Relationships>
</file>

<file path=ppt/slides/_rels/slide2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 Id="rId5" Type="http://schemas.openxmlformats.org/officeDocument/2006/relationships/image" Target="../media/image206.jpeg"/><Relationship Id="rId4" Type="http://schemas.openxmlformats.org/officeDocument/2006/relationships/image" Target="../media/image205.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7.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08.jpeg"/></Relationships>
</file>

<file path=ppt/slides/_rels/slide23.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6.jpeg"/><Relationship Id="rId3" Type="http://schemas.openxmlformats.org/officeDocument/2006/relationships/image" Target="../media/image7.jpeg"/><Relationship Id="rId7" Type="http://schemas.openxmlformats.org/officeDocument/2006/relationships/image" Target="../media/image210.png"/><Relationship Id="rId12" Type="http://schemas.openxmlformats.org/officeDocument/2006/relationships/image" Target="../media/image215.jpeg"/><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209.png"/><Relationship Id="rId11" Type="http://schemas.openxmlformats.org/officeDocument/2006/relationships/image" Target="../media/image214.jpeg"/><Relationship Id="rId5" Type="http://schemas.openxmlformats.org/officeDocument/2006/relationships/image" Target="../media/image8.jpeg"/><Relationship Id="rId10" Type="http://schemas.openxmlformats.org/officeDocument/2006/relationships/image" Target="../media/image213.png"/><Relationship Id="rId4" Type="http://schemas.openxmlformats.org/officeDocument/2006/relationships/image" Target="../media/image208.jpeg"/><Relationship Id="rId9" Type="http://schemas.openxmlformats.org/officeDocument/2006/relationships/image" Target="../media/image212.png"/></Relationships>
</file>

<file path=ppt/slides/_rels/slide24.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18" Type="http://schemas.openxmlformats.org/officeDocument/2006/relationships/image" Target="../media/image229.png"/><Relationship Id="rId26" Type="http://schemas.openxmlformats.org/officeDocument/2006/relationships/image" Target="../media/image237.jpeg"/><Relationship Id="rId3" Type="http://schemas.openxmlformats.org/officeDocument/2006/relationships/image" Target="../media/image7.jpeg"/><Relationship Id="rId21" Type="http://schemas.openxmlformats.org/officeDocument/2006/relationships/image" Target="../media/image232.png"/><Relationship Id="rId7" Type="http://schemas.openxmlformats.org/officeDocument/2006/relationships/image" Target="../media/image218.png"/><Relationship Id="rId12" Type="http://schemas.openxmlformats.org/officeDocument/2006/relationships/image" Target="../media/image223.png"/><Relationship Id="rId17" Type="http://schemas.openxmlformats.org/officeDocument/2006/relationships/image" Target="../media/image228.png"/><Relationship Id="rId25" Type="http://schemas.openxmlformats.org/officeDocument/2006/relationships/image" Target="../media/image236.png"/><Relationship Id="rId2" Type="http://schemas.openxmlformats.org/officeDocument/2006/relationships/image" Target="../media/image207.jpeg"/><Relationship Id="rId16" Type="http://schemas.openxmlformats.org/officeDocument/2006/relationships/image" Target="../media/image227.png"/><Relationship Id="rId20" Type="http://schemas.openxmlformats.org/officeDocument/2006/relationships/image" Target="../media/image231.png"/><Relationship Id="rId29"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17.png"/><Relationship Id="rId11" Type="http://schemas.openxmlformats.org/officeDocument/2006/relationships/image" Target="../media/image222.png"/><Relationship Id="rId24" Type="http://schemas.openxmlformats.org/officeDocument/2006/relationships/image" Target="../media/image235.png"/><Relationship Id="rId32" Type="http://schemas.openxmlformats.org/officeDocument/2006/relationships/image" Target="../media/image243.jpeg"/><Relationship Id="rId5" Type="http://schemas.openxmlformats.org/officeDocument/2006/relationships/image" Target="../media/image8.jpeg"/><Relationship Id="rId15" Type="http://schemas.openxmlformats.org/officeDocument/2006/relationships/image" Target="../media/image226.png"/><Relationship Id="rId23" Type="http://schemas.openxmlformats.org/officeDocument/2006/relationships/image" Target="../media/image234.png"/><Relationship Id="rId28" Type="http://schemas.openxmlformats.org/officeDocument/2006/relationships/image" Target="../media/image239.png"/><Relationship Id="rId10" Type="http://schemas.openxmlformats.org/officeDocument/2006/relationships/image" Target="../media/image221.png"/><Relationship Id="rId19" Type="http://schemas.openxmlformats.org/officeDocument/2006/relationships/image" Target="../media/image230.png"/><Relationship Id="rId31" Type="http://schemas.openxmlformats.org/officeDocument/2006/relationships/image" Target="../media/image242.jpeg"/><Relationship Id="rId4" Type="http://schemas.openxmlformats.org/officeDocument/2006/relationships/image" Target="../media/image208.jpeg"/><Relationship Id="rId9" Type="http://schemas.openxmlformats.org/officeDocument/2006/relationships/image" Target="../media/image220.png"/><Relationship Id="rId14" Type="http://schemas.openxmlformats.org/officeDocument/2006/relationships/image" Target="../media/image225.png"/><Relationship Id="rId22" Type="http://schemas.openxmlformats.org/officeDocument/2006/relationships/image" Target="../media/image233.png"/><Relationship Id="rId27" Type="http://schemas.openxmlformats.org/officeDocument/2006/relationships/image" Target="../media/image238.png"/><Relationship Id="rId30" Type="http://schemas.openxmlformats.org/officeDocument/2006/relationships/image" Target="../media/image241.png"/></Relationships>
</file>

<file path=ppt/slides/_rels/slide25.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jpeg"/><Relationship Id="rId2" Type="http://schemas.openxmlformats.org/officeDocument/2006/relationships/image" Target="../media/image244.png"/><Relationship Id="rId1" Type="http://schemas.openxmlformats.org/officeDocument/2006/relationships/slideLayout" Target="../slideLayouts/slideLayout1.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png"/><Relationship Id="rId9" Type="http://schemas.openxmlformats.org/officeDocument/2006/relationships/image" Target="../media/image251.jpeg"/></Relationships>
</file>

<file path=ppt/slides/_rels/slide26.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5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1.xml"/><Relationship Id="rId4" Type="http://schemas.openxmlformats.org/officeDocument/2006/relationships/image" Target="../media/image2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image" Target="../media/image26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4.gif"/><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269.jpeg"/></Relationships>
</file>

<file path=ppt/slides/_rels/slide36.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hyperlink" Target="http://msvlab.hre.ntou.edu.tw/member/wu.cl.jpg" TargetMode="External"/><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99.jpeg"/><Relationship Id="rId47" Type="http://schemas.openxmlformats.org/officeDocument/2006/relationships/image" Target="../media/image104.jpeg"/><Relationship Id="rId50" Type="http://schemas.openxmlformats.org/officeDocument/2006/relationships/image" Target="../media/image107.png"/><Relationship Id="rId55" Type="http://schemas.openxmlformats.org/officeDocument/2006/relationships/image" Target="../media/image112.jpeg"/><Relationship Id="rId7" Type="http://schemas.openxmlformats.org/officeDocument/2006/relationships/image" Target="../media/image65.png"/><Relationship Id="rId2" Type="http://schemas.openxmlformats.org/officeDocument/2006/relationships/notesSlide" Target="../notesSlides/notesSlide13.xml"/><Relationship Id="rId16" Type="http://schemas.openxmlformats.org/officeDocument/2006/relationships/image" Target="../media/image74.png"/><Relationship Id="rId29" Type="http://schemas.openxmlformats.org/officeDocument/2006/relationships/image" Target="../media/image87.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jpeg"/><Relationship Id="rId37" Type="http://schemas.openxmlformats.org/officeDocument/2006/relationships/image" Target="../media/image95.jpeg"/><Relationship Id="rId40" Type="http://schemas.openxmlformats.org/officeDocument/2006/relationships/image" Target="../media/image97.jpeg"/><Relationship Id="rId45" Type="http://schemas.openxmlformats.org/officeDocument/2006/relationships/image" Target="../media/image102.png"/><Relationship Id="rId53" Type="http://schemas.openxmlformats.org/officeDocument/2006/relationships/image" Target="../media/image110.jpeg"/><Relationship Id="rId58" Type="http://schemas.openxmlformats.org/officeDocument/2006/relationships/image" Target="../media/image272.jpeg"/><Relationship Id="rId5" Type="http://schemas.openxmlformats.org/officeDocument/2006/relationships/image" Target="../media/image63.png"/><Relationship Id="rId19" Type="http://schemas.openxmlformats.org/officeDocument/2006/relationships/image" Target="../media/image77.png"/><Relationship Id="rId4" Type="http://schemas.openxmlformats.org/officeDocument/2006/relationships/image" Target="../media/image62.jpe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jpeg"/><Relationship Id="rId43" Type="http://schemas.openxmlformats.org/officeDocument/2006/relationships/image" Target="../media/image100.png"/><Relationship Id="rId48" Type="http://schemas.openxmlformats.org/officeDocument/2006/relationships/image" Target="../media/image105.jpeg"/><Relationship Id="rId56" Type="http://schemas.openxmlformats.org/officeDocument/2006/relationships/hyperlink" Target="http://msvlab.hre.ntou.edu.tw/" TargetMode="External"/><Relationship Id="rId8" Type="http://schemas.openxmlformats.org/officeDocument/2006/relationships/image" Target="../media/image66.png"/><Relationship Id="rId51" Type="http://schemas.openxmlformats.org/officeDocument/2006/relationships/image" Target="../media/image108.jpeg"/><Relationship Id="rId3" Type="http://schemas.openxmlformats.org/officeDocument/2006/relationships/image" Target="../media/image270.jpe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jpeg"/><Relationship Id="rId46" Type="http://schemas.openxmlformats.org/officeDocument/2006/relationships/image" Target="../media/image103.jpeg"/><Relationship Id="rId20" Type="http://schemas.openxmlformats.org/officeDocument/2006/relationships/image" Target="../media/image78.png"/><Relationship Id="rId41" Type="http://schemas.openxmlformats.org/officeDocument/2006/relationships/image" Target="../media/image98.jpeg"/><Relationship Id="rId54"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jpeg"/><Relationship Id="rId49" Type="http://schemas.openxmlformats.org/officeDocument/2006/relationships/image" Target="../media/image106.jpeg"/><Relationship Id="rId57" Type="http://schemas.openxmlformats.org/officeDocument/2006/relationships/image" Target="../media/image271.png"/><Relationship Id="rId10" Type="http://schemas.openxmlformats.org/officeDocument/2006/relationships/image" Target="../media/image68.png"/><Relationship Id="rId31" Type="http://schemas.openxmlformats.org/officeDocument/2006/relationships/image" Target="../media/image89.jpeg"/><Relationship Id="rId44" Type="http://schemas.openxmlformats.org/officeDocument/2006/relationships/image" Target="../media/image101.png"/><Relationship Id="rId52" Type="http://schemas.openxmlformats.org/officeDocument/2006/relationships/image" Target="../media/image109.jpeg"/></Relationships>
</file>

<file path=ppt/slides/_rels/slide3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2.xml"/><Relationship Id="rId6" Type="http://schemas.openxmlformats.org/officeDocument/2006/relationships/image" Target="../media/image277.png"/><Relationship Id="rId5" Type="http://schemas.openxmlformats.org/officeDocument/2006/relationships/image" Target="../media/image276.jpeg"/><Relationship Id="rId4" Type="http://schemas.openxmlformats.org/officeDocument/2006/relationships/image" Target="../media/image275.jpeg"/></Relationships>
</file>

<file path=ppt/slides/_rels/slide38.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278.png"/><Relationship Id="rId2" Type="http://schemas.microsoft.com/office/2007/relationships/media" Target="../media/media1.mp4"/><Relationship Id="rId1" Type="http://schemas.openxmlformats.org/officeDocument/2006/relationships/vmlDrawing" Target="../drawings/vmlDrawing3.vml"/><Relationship Id="rId6" Type="http://schemas.openxmlformats.org/officeDocument/2006/relationships/image" Target="../media/image61.wmf"/><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9.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eg"/><Relationship Id="rId3" Type="http://schemas.openxmlformats.org/officeDocument/2006/relationships/image" Target="../media/image10.jpeg"/><Relationship Id="rId21" Type="http://schemas.openxmlformats.org/officeDocument/2006/relationships/image" Target="../media/image27.jpeg"/><Relationship Id="rId7" Type="http://schemas.openxmlformats.org/officeDocument/2006/relationships/image" Target="../media/image14.jpeg"/><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jpeg"/><Relationship Id="rId2" Type="http://schemas.openxmlformats.org/officeDocument/2006/relationships/notesSlide" Target="../notesSlides/notesSlide1.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7.jpeg"/><Relationship Id="rId24" Type="http://schemas.openxmlformats.org/officeDocument/2006/relationships/image" Target="../media/image30.jpeg"/><Relationship Id="rId5" Type="http://schemas.openxmlformats.org/officeDocument/2006/relationships/image" Target="../media/image12.jpeg"/><Relationship Id="rId15" Type="http://schemas.openxmlformats.org/officeDocument/2006/relationships/image" Target="../media/image21.png"/><Relationship Id="rId23" Type="http://schemas.openxmlformats.org/officeDocument/2006/relationships/image" Target="../media/image29.jpeg"/><Relationship Id="rId10" Type="http://schemas.openxmlformats.org/officeDocument/2006/relationships/hyperlink" Target="http://www.hre.ntou.edu.tw/study/2nd/teacher/srkuo.html" TargetMode="External"/><Relationship Id="rId19" Type="http://schemas.openxmlformats.org/officeDocument/2006/relationships/image" Target="../media/image25.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0.jpeg"/><Relationship Id="rId22" Type="http://schemas.openxmlformats.org/officeDocument/2006/relationships/image" Target="../media/image28.jpeg"/></Relationships>
</file>

<file path=ppt/slides/_rels/slide40.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18" Type="http://schemas.openxmlformats.org/officeDocument/2006/relationships/image" Target="../media/image296.jpeg"/><Relationship Id="rId3" Type="http://schemas.openxmlformats.org/officeDocument/2006/relationships/image" Target="../media/image282.emf"/><Relationship Id="rId21" Type="http://schemas.openxmlformats.org/officeDocument/2006/relationships/image" Target="../media/image299.jpeg"/><Relationship Id="rId7" Type="http://schemas.openxmlformats.org/officeDocument/2006/relationships/image" Target="../media/image285.png"/><Relationship Id="rId12" Type="http://schemas.openxmlformats.org/officeDocument/2006/relationships/image" Target="../media/image290.jpeg"/><Relationship Id="rId17" Type="http://schemas.openxmlformats.org/officeDocument/2006/relationships/image" Target="../media/image295.jpeg"/><Relationship Id="rId2" Type="http://schemas.openxmlformats.org/officeDocument/2006/relationships/notesSlide" Target="../notesSlides/notesSlide14.xml"/><Relationship Id="rId16" Type="http://schemas.openxmlformats.org/officeDocument/2006/relationships/image" Target="../media/image294.jpeg"/><Relationship Id="rId20" Type="http://schemas.openxmlformats.org/officeDocument/2006/relationships/image" Target="../media/image298.png"/><Relationship Id="rId1" Type="http://schemas.openxmlformats.org/officeDocument/2006/relationships/slideLayout" Target="../slideLayouts/slideLayout14.xml"/><Relationship Id="rId6" Type="http://schemas.openxmlformats.org/officeDocument/2006/relationships/image" Target="../media/image284.jpeg"/><Relationship Id="rId11" Type="http://schemas.openxmlformats.org/officeDocument/2006/relationships/image" Target="../media/image289.png"/><Relationship Id="rId24" Type="http://schemas.openxmlformats.org/officeDocument/2006/relationships/image" Target="../media/image302.png"/><Relationship Id="rId5" Type="http://schemas.openxmlformats.org/officeDocument/2006/relationships/image" Target="../media/image2.png"/><Relationship Id="rId15" Type="http://schemas.openxmlformats.org/officeDocument/2006/relationships/image" Target="../media/image293.png"/><Relationship Id="rId23" Type="http://schemas.openxmlformats.org/officeDocument/2006/relationships/image" Target="../media/image301.png"/><Relationship Id="rId10" Type="http://schemas.openxmlformats.org/officeDocument/2006/relationships/image" Target="../media/image288.png"/><Relationship Id="rId19" Type="http://schemas.openxmlformats.org/officeDocument/2006/relationships/image" Target="../media/image297.png"/><Relationship Id="rId4" Type="http://schemas.openxmlformats.org/officeDocument/2006/relationships/image" Target="../media/image283.png"/><Relationship Id="rId9" Type="http://schemas.openxmlformats.org/officeDocument/2006/relationships/image" Target="../media/image287.png"/><Relationship Id="rId14" Type="http://schemas.openxmlformats.org/officeDocument/2006/relationships/image" Target="../media/image292.jpeg"/><Relationship Id="rId22" Type="http://schemas.openxmlformats.org/officeDocument/2006/relationships/image" Target="../media/image300.jpeg"/></Relationships>
</file>

<file path=ppt/slides/_rels/slide43.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311.jpeg"/><Relationship Id="rId18" Type="http://schemas.openxmlformats.org/officeDocument/2006/relationships/image" Target="../media/image316.png"/><Relationship Id="rId3" Type="http://schemas.openxmlformats.org/officeDocument/2006/relationships/image" Target="../media/image303.jpeg"/><Relationship Id="rId21" Type="http://schemas.openxmlformats.org/officeDocument/2006/relationships/image" Target="../media/image319.jpeg"/><Relationship Id="rId7" Type="http://schemas.openxmlformats.org/officeDocument/2006/relationships/image" Target="../media/image295.jpeg"/><Relationship Id="rId12" Type="http://schemas.openxmlformats.org/officeDocument/2006/relationships/image" Target="../media/image310.jpeg"/><Relationship Id="rId17" Type="http://schemas.openxmlformats.org/officeDocument/2006/relationships/image" Target="../media/image315.png"/><Relationship Id="rId2" Type="http://schemas.openxmlformats.org/officeDocument/2006/relationships/image" Target="../media/image293.png"/><Relationship Id="rId16" Type="http://schemas.openxmlformats.org/officeDocument/2006/relationships/image" Target="../media/image314.png"/><Relationship Id="rId20" Type="http://schemas.openxmlformats.org/officeDocument/2006/relationships/image" Target="../media/image318.jpeg"/><Relationship Id="rId1" Type="http://schemas.openxmlformats.org/officeDocument/2006/relationships/slideLayout" Target="../slideLayouts/slideLayout7.xml"/><Relationship Id="rId6" Type="http://schemas.openxmlformats.org/officeDocument/2006/relationships/image" Target="../media/image306.png"/><Relationship Id="rId11" Type="http://schemas.openxmlformats.org/officeDocument/2006/relationships/image" Target="../media/image309.png"/><Relationship Id="rId5" Type="http://schemas.openxmlformats.org/officeDocument/2006/relationships/image" Target="../media/image305.png"/><Relationship Id="rId15" Type="http://schemas.openxmlformats.org/officeDocument/2006/relationships/image" Target="../media/image313.jpeg"/><Relationship Id="rId10" Type="http://schemas.openxmlformats.org/officeDocument/2006/relationships/image" Target="../media/image308.png"/><Relationship Id="rId19" Type="http://schemas.openxmlformats.org/officeDocument/2006/relationships/image" Target="../media/image317.png"/><Relationship Id="rId4" Type="http://schemas.openxmlformats.org/officeDocument/2006/relationships/image" Target="../media/image304.jpeg"/><Relationship Id="rId9" Type="http://schemas.openxmlformats.org/officeDocument/2006/relationships/image" Target="../media/image307.png"/><Relationship Id="rId14" Type="http://schemas.openxmlformats.org/officeDocument/2006/relationships/image" Target="../media/image312.jpeg"/><Relationship Id="rId22" Type="http://schemas.openxmlformats.org/officeDocument/2006/relationships/image" Target="../media/image320.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1.png"/><Relationship Id="rId18" Type="http://schemas.openxmlformats.org/officeDocument/2006/relationships/image" Target="../media/image45.jpg"/><Relationship Id="rId26" Type="http://schemas.openxmlformats.org/officeDocument/2006/relationships/image" Target="../media/image30.jpeg"/><Relationship Id="rId3" Type="http://schemas.openxmlformats.org/officeDocument/2006/relationships/image" Target="../media/image33.png"/><Relationship Id="rId21" Type="http://schemas.openxmlformats.org/officeDocument/2006/relationships/image" Target="../media/image48.jpeg"/><Relationship Id="rId7" Type="http://schemas.openxmlformats.org/officeDocument/2006/relationships/image" Target="../media/image37.jpeg"/><Relationship Id="rId12" Type="http://schemas.openxmlformats.org/officeDocument/2006/relationships/image" Target="../media/image40.jpeg"/><Relationship Id="rId17" Type="http://schemas.openxmlformats.org/officeDocument/2006/relationships/image" Target="../media/image26.jpeg"/><Relationship Id="rId25" Type="http://schemas.openxmlformats.org/officeDocument/2006/relationships/image" Target="../media/image51.jpeg"/><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47.jpeg"/><Relationship Id="rId29"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36.wmf"/><Relationship Id="rId11" Type="http://schemas.openxmlformats.org/officeDocument/2006/relationships/image" Target="../media/image14.jpeg"/><Relationship Id="rId24" Type="http://schemas.openxmlformats.org/officeDocument/2006/relationships/image" Target="../media/image5.jpeg"/><Relationship Id="rId5" Type="http://schemas.openxmlformats.org/officeDocument/2006/relationships/image" Target="../media/image35.jpeg"/><Relationship Id="rId15" Type="http://schemas.openxmlformats.org/officeDocument/2006/relationships/image" Target="../media/image43.jpeg"/><Relationship Id="rId23" Type="http://schemas.openxmlformats.org/officeDocument/2006/relationships/image" Target="../media/image50.jpeg"/><Relationship Id="rId28" Type="http://schemas.openxmlformats.org/officeDocument/2006/relationships/image" Target="../media/image53.jpeg"/><Relationship Id="rId10" Type="http://schemas.openxmlformats.org/officeDocument/2006/relationships/image" Target="../media/image39.png"/><Relationship Id="rId19" Type="http://schemas.openxmlformats.org/officeDocument/2006/relationships/image" Target="../media/image46.jpeg"/><Relationship Id="rId4" Type="http://schemas.openxmlformats.org/officeDocument/2006/relationships/image" Target="../media/image34.png"/><Relationship Id="rId9" Type="http://schemas.openxmlformats.org/officeDocument/2006/relationships/image" Target="../media/image4.gif"/><Relationship Id="rId14" Type="http://schemas.openxmlformats.org/officeDocument/2006/relationships/image" Target="../media/image42.jpeg"/><Relationship Id="rId22" Type="http://schemas.openxmlformats.org/officeDocument/2006/relationships/image" Target="../media/image49.png"/><Relationship Id="rId27" Type="http://schemas.openxmlformats.org/officeDocument/2006/relationships/image" Target="../media/image52.jpe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6.jpeg"/><Relationship Id="rId7" Type="http://schemas.openxmlformats.org/officeDocument/2006/relationships/diagramData" Target="../diagrams/data1.xml"/><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microsoft.com/office/2007/relationships/diagramDrawing" Target="../diagrams/drawing1.xml"/><Relationship Id="rId5" Type="http://schemas.openxmlformats.org/officeDocument/2006/relationships/image" Target="../media/image58.jpeg"/><Relationship Id="rId10" Type="http://schemas.openxmlformats.org/officeDocument/2006/relationships/diagramColors" Target="../diagrams/colors1.xml"/><Relationship Id="rId4" Type="http://schemas.openxmlformats.org/officeDocument/2006/relationships/image" Target="../media/image57.jpeg"/><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9" Type="http://schemas.openxmlformats.org/officeDocument/2006/relationships/image" Target="../media/image95.jpeg"/><Relationship Id="rId21" Type="http://schemas.openxmlformats.org/officeDocument/2006/relationships/image" Target="../media/image77.png"/><Relationship Id="rId34" Type="http://schemas.openxmlformats.org/officeDocument/2006/relationships/image" Target="../media/image90.jpeg"/><Relationship Id="rId42" Type="http://schemas.openxmlformats.org/officeDocument/2006/relationships/image" Target="../media/image97.jpeg"/><Relationship Id="rId47" Type="http://schemas.openxmlformats.org/officeDocument/2006/relationships/image" Target="../media/image102.png"/><Relationship Id="rId50" Type="http://schemas.openxmlformats.org/officeDocument/2006/relationships/image" Target="../media/image105.jpeg"/><Relationship Id="rId55" Type="http://schemas.openxmlformats.org/officeDocument/2006/relationships/image" Target="../media/image110.jpeg"/><Relationship Id="rId7" Type="http://schemas.openxmlformats.org/officeDocument/2006/relationships/image" Target="../media/image63.png"/><Relationship Id="rId2" Type="http://schemas.openxmlformats.org/officeDocument/2006/relationships/slideLayout" Target="../slideLayouts/slideLayout2.xml"/><Relationship Id="rId16" Type="http://schemas.openxmlformats.org/officeDocument/2006/relationships/image" Target="../media/image72.png"/><Relationship Id="rId29" Type="http://schemas.openxmlformats.org/officeDocument/2006/relationships/image" Target="../media/image85.pn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jpeg"/><Relationship Id="rId40" Type="http://schemas.openxmlformats.org/officeDocument/2006/relationships/image" Target="../media/image96.jpeg"/><Relationship Id="rId45" Type="http://schemas.openxmlformats.org/officeDocument/2006/relationships/image" Target="../media/image100.png"/><Relationship Id="rId53" Type="http://schemas.openxmlformats.org/officeDocument/2006/relationships/image" Target="../media/image108.jpeg"/><Relationship Id="rId5" Type="http://schemas.openxmlformats.org/officeDocument/2006/relationships/image" Target="../media/image61.wmf"/><Relationship Id="rId19" Type="http://schemas.openxmlformats.org/officeDocument/2006/relationships/image" Target="../media/image75.png"/><Relationship Id="rId4" Type="http://schemas.openxmlformats.org/officeDocument/2006/relationships/oleObject" Target="../embeddings/oleObject1.bin"/><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1.png"/><Relationship Id="rId43" Type="http://schemas.openxmlformats.org/officeDocument/2006/relationships/image" Target="../media/image98.jpeg"/><Relationship Id="rId48" Type="http://schemas.openxmlformats.org/officeDocument/2006/relationships/image" Target="../media/image103.jpeg"/><Relationship Id="rId56" Type="http://schemas.openxmlformats.org/officeDocument/2006/relationships/image" Target="../media/image111.png"/><Relationship Id="rId8" Type="http://schemas.openxmlformats.org/officeDocument/2006/relationships/image" Target="../media/image64.png"/><Relationship Id="rId51" Type="http://schemas.openxmlformats.org/officeDocument/2006/relationships/image" Target="../media/image106.jpeg"/><Relationship Id="rId3" Type="http://schemas.openxmlformats.org/officeDocument/2006/relationships/notesSlide" Target="../notesSlides/notesSlide3.xml"/><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jpeg"/><Relationship Id="rId38" Type="http://schemas.openxmlformats.org/officeDocument/2006/relationships/image" Target="../media/image94.jpeg"/><Relationship Id="rId46" Type="http://schemas.openxmlformats.org/officeDocument/2006/relationships/image" Target="../media/image101.png"/><Relationship Id="rId20" Type="http://schemas.openxmlformats.org/officeDocument/2006/relationships/image" Target="../media/image76.png"/><Relationship Id="rId41" Type="http://schemas.openxmlformats.org/officeDocument/2006/relationships/hyperlink" Target="http://msvlab.hre.ntou.edu.tw/member/wu.cl.jpg" TargetMode="External"/><Relationship Id="rId54" Type="http://schemas.openxmlformats.org/officeDocument/2006/relationships/image" Target="../media/image109.jpeg"/><Relationship Id="rId1" Type="http://schemas.openxmlformats.org/officeDocument/2006/relationships/vmlDrawing" Target="../drawings/vmlDrawing1.vml"/><Relationship Id="rId6" Type="http://schemas.openxmlformats.org/officeDocument/2006/relationships/image" Target="../media/image62.jpe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4.jpeg"/><Relationship Id="rId57" Type="http://schemas.openxmlformats.org/officeDocument/2006/relationships/image" Target="../media/image112.jpeg"/><Relationship Id="rId10" Type="http://schemas.openxmlformats.org/officeDocument/2006/relationships/image" Target="../media/image66.png"/><Relationship Id="rId31" Type="http://schemas.openxmlformats.org/officeDocument/2006/relationships/image" Target="../media/image87.png"/><Relationship Id="rId44" Type="http://schemas.openxmlformats.org/officeDocument/2006/relationships/image" Target="../media/image99.jpeg"/><Relationship Id="rId52"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群組 17"/>
          <p:cNvGrpSpPr>
            <a:grpSpLocks/>
          </p:cNvGrpSpPr>
          <p:nvPr/>
        </p:nvGrpSpPr>
        <p:grpSpPr bwMode="auto">
          <a:xfrm>
            <a:off x="0" y="857250"/>
            <a:ext cx="9145588" cy="5175250"/>
            <a:chOff x="-793" y="-59227"/>
            <a:chExt cx="18434248" cy="9479335"/>
          </a:xfrm>
        </p:grpSpPr>
        <p:sp>
          <p:nvSpPr>
            <p:cNvPr id="19" name="矩形 18"/>
            <p:cNvSpPr/>
            <p:nvPr/>
          </p:nvSpPr>
          <p:spPr>
            <a:xfrm>
              <a:off x="-793" y="-59227"/>
              <a:ext cx="18434248" cy="9421180"/>
            </a:xfrm>
            <a:prstGeom prst="rect">
              <a:avLst/>
            </a:prstGeom>
            <a:solidFill>
              <a:schemeClr val="accent2">
                <a:lumMod val="20000"/>
                <a:lumOff val="80000"/>
              </a:schemeClr>
            </a:solidFill>
            <a:ln w="25400" cap="flat" cmpd="sng" algn="ctr">
              <a:noFill/>
              <a:prstDash val="solid"/>
            </a:ln>
            <a:effectLst/>
          </p:spPr>
          <p:txBody>
            <a:bodyPr anchor="ctr"/>
            <a:lstStyle/>
            <a:p>
              <a:pPr algn="ctr" defTabSz="453601">
                <a:defRPr/>
              </a:pPr>
              <a:endParaRPr lang="zh-TW" altLang="en-US" sz="446" kern="0">
                <a:solidFill>
                  <a:prstClr val="white"/>
                </a:solidFill>
                <a:latin typeface="華康中黑體" panose="020B0509000000000000" pitchFamily="49" charset="-120"/>
                <a:ea typeface="華康中黑體" panose="020B0509000000000000" pitchFamily="49" charset="-120"/>
                <a:cs typeface="華康中黑體" panose="020B0509000000000000" pitchFamily="49" charset="-120"/>
              </a:endParaRPr>
            </a:p>
          </p:txBody>
        </p:sp>
        <p:sp>
          <p:nvSpPr>
            <p:cNvPr id="20" name="矩形 19"/>
            <p:cNvSpPr/>
            <p:nvPr/>
          </p:nvSpPr>
          <p:spPr>
            <a:xfrm>
              <a:off x="2408" y="-59227"/>
              <a:ext cx="18431047" cy="3820812"/>
            </a:xfrm>
            <a:prstGeom prst="rect">
              <a:avLst/>
            </a:prstGeom>
            <a:solidFill>
              <a:srgbClr val="7030A0"/>
            </a:solidFill>
            <a:ln w="25400" cap="flat" cmpd="sng" algn="ctr">
              <a:noFill/>
              <a:prstDash val="solid"/>
            </a:ln>
            <a:effectLst/>
          </p:spPr>
          <p:txBody>
            <a:bodyPr anchor="ctr"/>
            <a:lstStyle/>
            <a:p>
              <a:pPr algn="ctr" defTabSz="453601">
                <a:defRPr/>
              </a:pPr>
              <a:endParaRPr lang="zh-TW" altLang="en-US" sz="446" kern="0">
                <a:solidFill>
                  <a:prstClr val="white"/>
                </a:solidFill>
                <a:latin typeface="華康中黑體" panose="020B0509000000000000" pitchFamily="49" charset="-120"/>
                <a:ea typeface="華康中黑體" panose="020B0509000000000000" pitchFamily="49" charset="-120"/>
                <a:cs typeface="華康中黑體" panose="020B0509000000000000" pitchFamily="49" charset="-120"/>
              </a:endParaRPr>
            </a:p>
          </p:txBody>
        </p:sp>
        <p:sp>
          <p:nvSpPr>
            <p:cNvPr id="22" name="矩形 21"/>
            <p:cNvSpPr/>
            <p:nvPr/>
          </p:nvSpPr>
          <p:spPr>
            <a:xfrm>
              <a:off x="5483723" y="1679620"/>
              <a:ext cx="12818537" cy="1049706"/>
            </a:xfrm>
            <a:prstGeom prst="rect">
              <a:avLst/>
            </a:prstGeom>
          </p:spPr>
          <p:txBody>
            <a:bodyPr>
              <a:spAutoFit/>
            </a:bodyPr>
            <a:lstStyle/>
            <a:p>
              <a:pPr algn="ctr">
                <a:defRPr/>
              </a:pPr>
              <a:r>
                <a:rPr lang="en-US" altLang="zh-TW" sz="3125" dirty="0">
                  <a:ea typeface="標楷體" panose="03000509000000000000" pitchFamily="65" charset="-120"/>
                  <a:cs typeface="Times New Roman" panose="02020603050405020304" pitchFamily="18" charset="0"/>
                </a:rPr>
                <a:t>Mathematica</a:t>
              </a:r>
              <a:r>
                <a:rPr lang="zh-TW" altLang="en-US" sz="3125" dirty="0">
                  <a:ea typeface="標楷體" panose="03000509000000000000" pitchFamily="65" charset="-120"/>
                  <a:cs typeface="Times New Roman" panose="02020603050405020304" pitchFamily="18" charset="0"/>
                </a:rPr>
                <a:t>工程應用個人經驗分享</a:t>
              </a:r>
            </a:p>
          </p:txBody>
        </p:sp>
        <p:sp>
          <p:nvSpPr>
            <p:cNvPr id="23" name="文字方塊 22"/>
            <p:cNvSpPr txBox="1"/>
            <p:nvPr/>
          </p:nvSpPr>
          <p:spPr>
            <a:xfrm>
              <a:off x="4859757" y="4049455"/>
              <a:ext cx="13266514" cy="1049705"/>
            </a:xfrm>
            <a:prstGeom prst="rect">
              <a:avLst/>
            </a:prstGeom>
            <a:noFill/>
          </p:spPr>
          <p:txBody>
            <a:bodyPr>
              <a:spAutoFit/>
            </a:bodyPr>
            <a:lstStyle/>
            <a:p>
              <a:pPr marL="381058" indent="-381058" defTabSz="453601">
                <a:buFont typeface="Arial" pitchFamily="34" charset="0"/>
                <a:buChar char="•"/>
                <a:defRPr/>
              </a:pP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主講人</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 陳正宗 特聘講座教授</a:t>
              </a:r>
              <a:endPar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endParaRPr>
            </a:p>
          </p:txBody>
        </p:sp>
        <p:sp>
          <p:nvSpPr>
            <p:cNvPr id="24" name="文字方塊 23"/>
            <p:cNvSpPr txBox="1"/>
            <p:nvPr/>
          </p:nvSpPr>
          <p:spPr>
            <a:xfrm>
              <a:off x="7026044" y="6198297"/>
              <a:ext cx="10543456" cy="1049706"/>
            </a:xfrm>
            <a:prstGeom prst="rect">
              <a:avLst/>
            </a:prstGeom>
            <a:noFill/>
          </p:spPr>
          <p:txBody>
            <a:bodyPr>
              <a:spAutoFit/>
            </a:bodyPr>
            <a:lstStyle/>
            <a:p>
              <a:pPr marL="381058" indent="-381058" defTabSz="453601">
                <a:buFont typeface="Arial" pitchFamily="34" charset="0"/>
                <a:buChar char="•"/>
                <a:defRPr/>
              </a:pP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地  點</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 河工二館 </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307 </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室</a:t>
              </a:r>
              <a:endPar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endParaRPr>
            </a:p>
          </p:txBody>
        </p:sp>
        <p:sp>
          <p:nvSpPr>
            <p:cNvPr id="25" name="文字方塊 24"/>
            <p:cNvSpPr txBox="1"/>
            <p:nvPr/>
          </p:nvSpPr>
          <p:spPr>
            <a:xfrm>
              <a:off x="7026044" y="7489348"/>
              <a:ext cx="11407411" cy="1930760"/>
            </a:xfrm>
            <a:prstGeom prst="rect">
              <a:avLst/>
            </a:prstGeom>
            <a:noFill/>
          </p:spPr>
          <p:txBody>
            <a:bodyPr>
              <a:spAutoFit/>
            </a:bodyPr>
            <a:lstStyle/>
            <a:p>
              <a:pPr marL="381058" indent="-381058" defTabSz="453601">
                <a:buFont typeface="Arial" pitchFamily="34" charset="0"/>
                <a:buChar char="•"/>
                <a:defRPr/>
              </a:pP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時  間</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 </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06</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月</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25</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日</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二</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a:t>
              </a:r>
              <a:b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b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        </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10:10</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 </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a:t>
              </a:r>
              <a:r>
                <a:rPr lang="zh-TW" altLang="en-US"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 </a:t>
              </a:r>
              <a:r>
                <a:rPr lang="en-US" altLang="zh-TW" sz="3125" b="1" kern="0" dirty="0">
                  <a:solidFill>
                    <a:srgbClr val="C0504D">
                      <a:lumMod val="50000"/>
                    </a:srgbClr>
                  </a:solidFill>
                  <a:latin typeface="華康中黑體" panose="020B0509000000000000" pitchFamily="49" charset="-120"/>
                  <a:ea typeface="華康中黑體" panose="020B0509000000000000" pitchFamily="49" charset="-120"/>
                  <a:cs typeface="華康中黑體" panose="020B0509000000000000" pitchFamily="49" charset="-120"/>
                </a:rPr>
                <a:t>12:00</a:t>
              </a:r>
            </a:p>
          </p:txBody>
        </p:sp>
      </p:grpSp>
      <p:sp>
        <p:nvSpPr>
          <p:cNvPr id="12" name="文字方塊 11"/>
          <p:cNvSpPr txBox="1"/>
          <p:nvPr/>
        </p:nvSpPr>
        <p:spPr>
          <a:xfrm>
            <a:off x="2482498" y="1276757"/>
            <a:ext cx="6510387" cy="1191736"/>
          </a:xfrm>
          <a:prstGeom prst="rect">
            <a:avLst/>
          </a:prstGeom>
          <a:effectLst>
            <a:glow rad="101600">
              <a:schemeClr val="accent6">
                <a:satMod val="175000"/>
                <a:alpha val="40000"/>
              </a:schemeClr>
            </a:glow>
          </a:effectLst>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altLang="zh-TW" sz="3572" dirty="0">
                <a:latin typeface="Times New Roman" panose="02020603050405020304" pitchFamily="18" charset="0"/>
                <a:ea typeface="標楷體" panose="03000509000000000000" pitchFamily="65" charset="-120"/>
              </a:rPr>
              <a:t>NTOU</a:t>
            </a:r>
            <a:r>
              <a:rPr lang="zh-TW" altLang="en-US" sz="3572" dirty="0">
                <a:latin typeface="Times New Roman" panose="02020603050405020304" pitchFamily="18" charset="0"/>
                <a:ea typeface="標楷體" panose="03000509000000000000" pitchFamily="65" charset="-120"/>
              </a:rPr>
              <a:t> </a:t>
            </a:r>
            <a:r>
              <a:rPr lang="en-US" altLang="zh-TW" sz="3572" dirty="0">
                <a:latin typeface="Times New Roman" panose="02020603050405020304" pitchFamily="18" charset="0"/>
                <a:ea typeface="標楷體" panose="03000509000000000000" pitchFamily="65" charset="-120"/>
              </a:rPr>
              <a:t>MSV</a:t>
            </a:r>
            <a:r>
              <a:rPr lang="zh-TW" altLang="en-US" sz="3572" dirty="0">
                <a:latin typeface="Times New Roman" panose="02020603050405020304" pitchFamily="18" charset="0"/>
                <a:ea typeface="標楷體" panose="03000509000000000000" pitchFamily="65" charset="-120"/>
              </a:rPr>
              <a:t>  </a:t>
            </a:r>
            <a:r>
              <a:rPr lang="en-US" altLang="zh-TW" sz="3572" dirty="0">
                <a:latin typeface="Times New Roman" panose="02020603050405020304" pitchFamily="18" charset="0"/>
                <a:ea typeface="標楷體" panose="03000509000000000000" pitchFamily="65" charset="-120"/>
              </a:rPr>
              <a:t>30 </a:t>
            </a:r>
            <a:endParaRPr lang="en-US" altLang="zh-TW" sz="3572" dirty="0" smtClean="0">
              <a:latin typeface="Times New Roman" panose="02020603050405020304" pitchFamily="18" charset="0"/>
              <a:ea typeface="標楷體" panose="03000509000000000000" pitchFamily="65" charset="-120"/>
            </a:endParaRPr>
          </a:p>
          <a:p>
            <a:pPr algn="ctr">
              <a:defRPr/>
            </a:pPr>
            <a:r>
              <a:rPr lang="en-US" altLang="zh-TW" sz="3572" dirty="0" smtClean="0">
                <a:latin typeface="Times New Roman" panose="02020603050405020304" pitchFamily="18" charset="0"/>
                <a:ea typeface="標楷體" panose="03000509000000000000" pitchFamily="65" charset="-120"/>
              </a:rPr>
              <a:t>Anniversary </a:t>
            </a:r>
            <a:r>
              <a:rPr lang="en-US" altLang="zh-TW" sz="3572" dirty="0">
                <a:latin typeface="Times New Roman" panose="02020603050405020304" pitchFamily="18" charset="0"/>
                <a:ea typeface="標楷體" panose="03000509000000000000" pitchFamily="65" charset="-120"/>
              </a:rPr>
              <a:t>meeting</a:t>
            </a:r>
          </a:p>
        </p:txBody>
      </p:sp>
      <p:pic>
        <p:nvPicPr>
          <p:cNvPr id="10" name="圖片 9"/>
          <p:cNvPicPr>
            <a:picLocks noChangeAspect="1"/>
          </p:cNvPicPr>
          <p:nvPr/>
        </p:nvPicPr>
        <p:blipFill>
          <a:blip r:embed="rId2" cstate="print"/>
          <a:stretch>
            <a:fillRect/>
          </a:stretch>
        </p:blipFill>
        <p:spPr>
          <a:xfrm>
            <a:off x="929639" y="3768688"/>
            <a:ext cx="618025" cy="5964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463" y="5992813"/>
            <a:ext cx="7127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378777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34"/>
          <p:cNvPicPr>
            <a:picLocks noChangeAspect="1"/>
          </p:cNvPicPr>
          <p:nvPr/>
        </p:nvPicPr>
        <p:blipFill>
          <a:blip r:embed="rId5" cstate="print">
            <a:extLst>
              <a:ext uri="{28A0092B-C50C-407E-A947-70E740481C1C}">
                <a14:useLocalDpi xmlns:a14="http://schemas.microsoft.com/office/drawing/2010/main" val="0"/>
              </a:ext>
            </a:extLst>
          </a:blip>
          <a:srcRect t="9898" r="9727"/>
          <a:stretch>
            <a:fillRect/>
          </a:stretch>
        </p:blipFill>
        <p:spPr bwMode="auto">
          <a:xfrm>
            <a:off x="755650" y="4868863"/>
            <a:ext cx="788988"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圖片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150" y="4897438"/>
            <a:ext cx="6445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85"/>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fontAlgn="base" hangingPunct="1">
              <a:spcBef>
                <a:spcPct val="0"/>
              </a:spcBef>
              <a:spcAft>
                <a:spcPct val="0"/>
              </a:spcAft>
              <a:buFontTx/>
              <a:buNone/>
            </a:pPr>
            <a:fld id="{0D765CDE-BFB7-4026-A0C4-196DD885867F}" type="datetime1">
              <a:rPr lang="zh-TW" altLang="en-US" sz="1400" smtClean="0">
                <a:latin typeface="Comic Sans MS" panose="030F0702030302020204" pitchFamily="66" charset="0"/>
                <a:cs typeface="Tahoma" panose="020B0604030504040204" pitchFamily="34" charset="0"/>
              </a:rPr>
              <a:pPr eaLnBrk="1" fontAlgn="base" hangingPunct="1">
                <a:spcBef>
                  <a:spcPct val="0"/>
                </a:spcBef>
                <a:spcAft>
                  <a:spcPct val="0"/>
                </a:spcAft>
                <a:buFontTx/>
                <a:buNone/>
              </a:pPr>
              <a:t>2024/6/25</a:t>
            </a:fld>
            <a:endParaRPr lang="en-US" altLang="zh-TW" sz="1400" smtClean="0">
              <a:latin typeface="Comic Sans MS" panose="030F0702030302020204" pitchFamily="66" charset="0"/>
              <a:cs typeface="Tahoma" panose="020B0604030504040204" pitchFamily="34" charset="0"/>
            </a:endParaRPr>
          </a:p>
        </p:txBody>
      </p:sp>
      <p:sp>
        <p:nvSpPr>
          <p:cNvPr id="22531" name="Rectangle 2"/>
          <p:cNvSpPr>
            <a:spLocks noGrp="1" noChangeArrowheads="1"/>
          </p:cNvSpPr>
          <p:nvPr>
            <p:ph type="title"/>
          </p:nvPr>
        </p:nvSpPr>
        <p:spPr>
          <a:xfrm>
            <a:off x="0" y="298450"/>
            <a:ext cx="9144000" cy="609600"/>
          </a:xfrm>
        </p:spPr>
        <p:txBody>
          <a:bodyPr rtlCol="0">
            <a:normAutofit fontScale="90000"/>
          </a:bodyPr>
          <a:lstStyle/>
          <a:p>
            <a:pPr eaLnBrk="1" fontAlgn="auto" hangingPunct="1">
              <a:spcAft>
                <a:spcPts val="0"/>
              </a:spcAft>
              <a:defRPr/>
            </a:pPr>
            <a:r>
              <a:rPr lang="en-US" altLang="zh-TW" smtClean="0"/>
              <a:t>MSV created master and PHD university</a:t>
            </a:r>
            <a:endParaRPr lang="zh-TW" altLang="en-US" smtClean="0"/>
          </a:p>
        </p:txBody>
      </p:sp>
      <p:graphicFrame>
        <p:nvGraphicFramePr>
          <p:cNvPr id="2" name="表格 1"/>
          <p:cNvGraphicFramePr>
            <a:graphicFrameLocks noGrp="1"/>
          </p:cNvGraphicFramePr>
          <p:nvPr>
            <p:extLst>
              <p:ext uri="{D42A27DB-BD31-4B8C-83A1-F6EECF244321}">
                <p14:modId xmlns:p14="http://schemas.microsoft.com/office/powerpoint/2010/main" val="685388876"/>
              </p:ext>
            </p:extLst>
          </p:nvPr>
        </p:nvGraphicFramePr>
        <p:xfrm>
          <a:off x="152400" y="1011238"/>
          <a:ext cx="8915402" cy="5273676"/>
        </p:xfrm>
        <a:graphic>
          <a:graphicData uri="http://schemas.openxmlformats.org/drawingml/2006/table">
            <a:tbl>
              <a:tblPr firstRow="1" bandRow="1">
                <a:tableStyleId>{5C22544A-7EE6-4342-B048-85BDC9FD1C3A}</a:tableStyleId>
              </a:tblPr>
              <a:tblGrid>
                <a:gridCol w="685799">
                  <a:extLst>
                    <a:ext uri="{9D8B030D-6E8A-4147-A177-3AD203B41FA5}">
                      <a16:colId xmlns:a16="http://schemas.microsoft.com/office/drawing/2014/main" val="20000"/>
                    </a:ext>
                  </a:extLst>
                </a:gridCol>
                <a:gridCol w="1213521">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311797">
                  <a:extLst>
                    <a:ext uri="{9D8B030D-6E8A-4147-A177-3AD203B41FA5}">
                      <a16:colId xmlns:a16="http://schemas.microsoft.com/office/drawing/2014/main" val="20005"/>
                    </a:ext>
                  </a:extLst>
                </a:gridCol>
                <a:gridCol w="1311797">
                  <a:extLst>
                    <a:ext uri="{9D8B030D-6E8A-4147-A177-3AD203B41FA5}">
                      <a16:colId xmlns:a16="http://schemas.microsoft.com/office/drawing/2014/main" val="20006"/>
                    </a:ext>
                  </a:extLst>
                </a:gridCol>
              </a:tblGrid>
              <a:tr h="1448014">
                <a:tc>
                  <a:txBody>
                    <a:bodyPr/>
                    <a:lstStyle/>
                    <a:p>
                      <a:pPr algn="ctr"/>
                      <a:r>
                        <a:rPr lang="zh-TW" altLang="en-US" sz="1800" dirty="0" smtClean="0">
                          <a:solidFill>
                            <a:srgbClr val="FF0000"/>
                          </a:solidFill>
                          <a:latin typeface="+mn-lt"/>
                          <a:ea typeface="標楷體" panose="03000509000000000000" pitchFamily="65" charset="-120"/>
                        </a:rPr>
                        <a:t>照片</a:t>
                      </a:r>
                      <a:endParaRPr lang="zh-TW" altLang="en-US" sz="1800" dirty="0">
                        <a:solidFill>
                          <a:srgbClr val="FF0000"/>
                        </a:solidFill>
                        <a:latin typeface="+mn-lt"/>
                        <a:ea typeface="標楷體" panose="03000509000000000000" pitchFamily="65" charset="-120"/>
                      </a:endParaRPr>
                    </a:p>
                  </a:txBody>
                  <a:tcPr marT="45728" marB="45728" anchor="ctr">
                    <a:solidFill>
                      <a:schemeClr val="accent2">
                        <a:lumMod val="40000"/>
                        <a:lumOff val="60000"/>
                      </a:schemeClr>
                    </a:solidFill>
                  </a:tcPr>
                </a:tc>
                <a:tc>
                  <a:txBody>
                    <a:bodyPr/>
                    <a:lstStyle/>
                    <a:p>
                      <a:pPr algn="ctr"/>
                      <a:endParaRPr lang="zh-TW" altLang="en-US" sz="1800" dirty="0">
                        <a:latin typeface="+mn-lt"/>
                        <a:ea typeface="標楷體" panose="03000509000000000000" pitchFamily="65" charset="-120"/>
                      </a:endParaRPr>
                    </a:p>
                  </a:txBody>
                  <a:tcPr marT="45728" marB="45728" anchor="ctr">
                    <a:solidFill>
                      <a:srgbClr val="CCFFCC"/>
                    </a:solidFill>
                  </a:tcPr>
                </a:tc>
                <a:tc>
                  <a:txBody>
                    <a:bodyPr/>
                    <a:lstStyle/>
                    <a:p>
                      <a:pPr algn="ctr"/>
                      <a:endParaRPr lang="zh-TW" altLang="en-US" sz="1800" dirty="0">
                        <a:latin typeface="+mn-lt"/>
                        <a:ea typeface="標楷體" panose="03000509000000000000" pitchFamily="65" charset="-120"/>
                      </a:endParaRPr>
                    </a:p>
                  </a:txBody>
                  <a:tcPr marT="45728" marB="45728" anchor="ctr">
                    <a:solidFill>
                      <a:srgbClr val="FFFF99"/>
                    </a:solidFill>
                  </a:tcPr>
                </a:tc>
                <a:tc>
                  <a:txBody>
                    <a:bodyPr/>
                    <a:lstStyle/>
                    <a:p>
                      <a:pPr algn="ctr"/>
                      <a:endParaRPr lang="zh-TW" altLang="en-US" sz="1800" dirty="0">
                        <a:latin typeface="+mn-lt"/>
                        <a:ea typeface="標楷體" panose="03000509000000000000" pitchFamily="65" charset="-120"/>
                      </a:endParaRPr>
                    </a:p>
                  </a:txBody>
                  <a:tcPr marT="45728" marB="45728" anchor="ctr">
                    <a:solidFill>
                      <a:srgbClr val="CCECFF"/>
                    </a:solidFill>
                  </a:tcPr>
                </a:tc>
                <a:tc>
                  <a:txBody>
                    <a:bodyPr/>
                    <a:lstStyle/>
                    <a:p>
                      <a:pPr algn="ctr"/>
                      <a:endParaRPr lang="zh-TW" altLang="en-US" sz="1800" dirty="0">
                        <a:latin typeface="+mn-lt"/>
                        <a:ea typeface="標楷體" panose="03000509000000000000" pitchFamily="65" charset="-120"/>
                      </a:endParaRPr>
                    </a:p>
                  </a:txBody>
                  <a:tcPr marT="45728" marB="45728" anchor="ctr">
                    <a:solidFill>
                      <a:srgbClr val="FFCCFF"/>
                    </a:solidFill>
                  </a:tcPr>
                </a:tc>
                <a:tc>
                  <a:txBody>
                    <a:bodyPr/>
                    <a:lstStyle/>
                    <a:p>
                      <a:pPr algn="ctr"/>
                      <a:endParaRPr lang="zh-TW" altLang="en-US" sz="1800" dirty="0">
                        <a:latin typeface="+mn-lt"/>
                        <a:ea typeface="標楷體" panose="03000509000000000000" pitchFamily="65" charset="-120"/>
                      </a:endParaRPr>
                    </a:p>
                  </a:txBody>
                  <a:tcPr marT="45728" marB="45728" anchor="ctr">
                    <a:solidFill>
                      <a:srgbClr val="92D050"/>
                    </a:solidFill>
                  </a:tcPr>
                </a:tc>
                <a:tc>
                  <a:txBody>
                    <a:bodyPr/>
                    <a:lstStyle/>
                    <a:p>
                      <a:pPr algn="ctr"/>
                      <a:endParaRPr lang="zh-TW" altLang="en-US" sz="1800" dirty="0">
                        <a:latin typeface="+mn-lt"/>
                        <a:ea typeface="標楷體" panose="03000509000000000000" pitchFamily="65" charset="-120"/>
                      </a:endParaRPr>
                    </a:p>
                  </a:txBody>
                  <a:tcPr marT="45728" marB="45728" anchor="ctr">
                    <a:solidFill>
                      <a:schemeClr val="accent2">
                        <a:lumMod val="75000"/>
                      </a:schemeClr>
                    </a:solidFill>
                  </a:tcPr>
                </a:tc>
                <a:extLst>
                  <a:ext uri="{0D108BD9-81ED-4DB2-BD59-A6C34878D82A}">
                    <a16:rowId xmlns:a16="http://schemas.microsoft.com/office/drawing/2014/main" val="10000"/>
                  </a:ext>
                </a:extLst>
              </a:tr>
              <a:tr h="533479">
                <a:tc>
                  <a:txBody>
                    <a:bodyPr/>
                    <a:lstStyle/>
                    <a:p>
                      <a:pPr algn="ctr"/>
                      <a:r>
                        <a:rPr lang="zh-TW" altLang="en-US" sz="1600" b="1" dirty="0" smtClean="0">
                          <a:solidFill>
                            <a:srgbClr val="FF0000"/>
                          </a:solidFill>
                          <a:latin typeface="+mn-lt"/>
                          <a:ea typeface="標楷體" panose="03000509000000000000" pitchFamily="65" charset="-120"/>
                        </a:rPr>
                        <a:t>姓名</a:t>
                      </a:r>
                      <a:endParaRPr lang="zh-TW" altLang="en-US" sz="1600" b="1" dirty="0">
                        <a:solidFill>
                          <a:srgbClr val="FF0000"/>
                        </a:solidFill>
                        <a:latin typeface="+mn-lt"/>
                        <a:ea typeface="標楷體" panose="03000509000000000000" pitchFamily="65" charset="-120"/>
                      </a:endParaRPr>
                    </a:p>
                  </a:txBody>
                  <a:tcPr marT="45728" marB="45728" anchor="ctr">
                    <a:solidFill>
                      <a:schemeClr val="accent2">
                        <a:lumMod val="40000"/>
                        <a:lumOff val="60000"/>
                      </a:schemeClr>
                    </a:solidFill>
                  </a:tcPr>
                </a:tc>
                <a:tc>
                  <a:txBody>
                    <a:bodyPr/>
                    <a:lstStyle/>
                    <a:p>
                      <a:pPr algn="ctr"/>
                      <a:r>
                        <a:rPr lang="zh-TW" altLang="en-US" sz="1400" b="1" dirty="0" smtClean="0">
                          <a:solidFill>
                            <a:srgbClr val="0000FF"/>
                          </a:solidFill>
                          <a:latin typeface="+mn-lt"/>
                          <a:ea typeface="標楷體" panose="03000509000000000000" pitchFamily="65" charset="-120"/>
                        </a:rPr>
                        <a:t>陳誠宗</a:t>
                      </a:r>
                      <a:endParaRPr lang="zh-TW" altLang="en-US" sz="1400" b="1" dirty="0">
                        <a:solidFill>
                          <a:srgbClr val="0000FF"/>
                        </a:solidFill>
                        <a:latin typeface="+mn-lt"/>
                        <a:ea typeface="標楷體" panose="03000509000000000000" pitchFamily="65" charset="-120"/>
                      </a:endParaRPr>
                    </a:p>
                  </a:txBody>
                  <a:tcPr marT="45728" marB="45728" anchor="ctr">
                    <a:solidFill>
                      <a:srgbClr val="CCFFCC"/>
                    </a:solidFill>
                  </a:tcPr>
                </a:tc>
                <a:tc>
                  <a:txBody>
                    <a:bodyPr/>
                    <a:lstStyle/>
                    <a:p>
                      <a:pPr algn="ctr"/>
                      <a:r>
                        <a:rPr lang="zh-TW" altLang="en-US" sz="1400" b="1" dirty="0" smtClean="0">
                          <a:solidFill>
                            <a:srgbClr val="0000FF"/>
                          </a:solidFill>
                          <a:latin typeface="+mn-lt"/>
                          <a:ea typeface="標楷體" panose="03000509000000000000" pitchFamily="65" charset="-120"/>
                        </a:rPr>
                        <a:t>鍾瑜隆</a:t>
                      </a:r>
                      <a:endParaRPr lang="zh-TW" altLang="en-US" sz="1400" b="1" dirty="0">
                        <a:solidFill>
                          <a:srgbClr val="0000FF"/>
                        </a:solidFill>
                        <a:latin typeface="+mn-lt"/>
                        <a:ea typeface="標楷體" panose="03000509000000000000" pitchFamily="65" charset="-120"/>
                      </a:endParaRPr>
                    </a:p>
                  </a:txBody>
                  <a:tcPr marT="45728" marB="45728" anchor="ctr">
                    <a:solidFill>
                      <a:srgbClr val="FFFF99"/>
                    </a:solidFill>
                  </a:tcPr>
                </a:tc>
                <a:tc>
                  <a:txBody>
                    <a:bodyPr/>
                    <a:lstStyle/>
                    <a:p>
                      <a:pPr algn="ctr"/>
                      <a:r>
                        <a:rPr lang="zh-TW" altLang="en-US" sz="1400" b="1" dirty="0" smtClean="0">
                          <a:solidFill>
                            <a:srgbClr val="0000FF"/>
                          </a:solidFill>
                          <a:latin typeface="+mn-lt"/>
                          <a:ea typeface="標楷體" panose="03000509000000000000" pitchFamily="65" charset="-120"/>
                        </a:rPr>
                        <a:t>劉立偉</a:t>
                      </a:r>
                      <a:endParaRPr lang="zh-TW" altLang="en-US" sz="1400" b="1" dirty="0">
                        <a:solidFill>
                          <a:srgbClr val="0000FF"/>
                        </a:solidFill>
                        <a:latin typeface="+mn-lt"/>
                        <a:ea typeface="標楷體" panose="03000509000000000000" pitchFamily="65" charset="-120"/>
                      </a:endParaRPr>
                    </a:p>
                  </a:txBody>
                  <a:tcPr marT="45728" marB="45728" anchor="ctr">
                    <a:solidFill>
                      <a:srgbClr val="CCECFF"/>
                    </a:solidFill>
                  </a:tcPr>
                </a:tc>
                <a:tc>
                  <a:txBody>
                    <a:bodyPr/>
                    <a:lstStyle/>
                    <a:p>
                      <a:pPr algn="ctr"/>
                      <a:r>
                        <a:rPr lang="zh-TW" altLang="en-US" sz="1400" b="1" dirty="0" smtClean="0">
                          <a:solidFill>
                            <a:srgbClr val="0000FF"/>
                          </a:solidFill>
                          <a:latin typeface="+mn-lt"/>
                          <a:ea typeface="標楷體" panose="03000509000000000000" pitchFamily="65" charset="-120"/>
                        </a:rPr>
                        <a:t>吳清森</a:t>
                      </a:r>
                      <a:endParaRPr lang="zh-TW" altLang="en-US" sz="1400" b="1" dirty="0">
                        <a:solidFill>
                          <a:srgbClr val="0000FF"/>
                        </a:solidFill>
                        <a:latin typeface="+mn-lt"/>
                        <a:ea typeface="標楷體" panose="03000509000000000000" pitchFamily="65" charset="-120"/>
                      </a:endParaRPr>
                    </a:p>
                  </a:txBody>
                  <a:tcPr marT="45728" marB="45728" anchor="ctr">
                    <a:solidFill>
                      <a:srgbClr val="FFCCFF"/>
                    </a:solidFill>
                  </a:tcPr>
                </a:tc>
                <a:tc>
                  <a:txBody>
                    <a:bodyPr/>
                    <a:lstStyle/>
                    <a:p>
                      <a:pPr algn="ctr"/>
                      <a:r>
                        <a:rPr lang="zh-TW" altLang="en-US" sz="1400" b="1" dirty="0" smtClean="0">
                          <a:solidFill>
                            <a:srgbClr val="0000FF"/>
                          </a:solidFill>
                          <a:latin typeface="+mn-lt"/>
                          <a:ea typeface="標楷體" panose="03000509000000000000" pitchFamily="65" charset="-120"/>
                        </a:rPr>
                        <a:t>高政宏</a:t>
                      </a:r>
                      <a:endParaRPr lang="zh-TW" altLang="en-US" sz="1400" b="1" dirty="0">
                        <a:solidFill>
                          <a:srgbClr val="0000FF"/>
                        </a:solidFill>
                        <a:latin typeface="+mn-lt"/>
                        <a:ea typeface="標楷體" panose="03000509000000000000" pitchFamily="65" charset="-120"/>
                      </a:endParaRPr>
                    </a:p>
                  </a:txBody>
                  <a:tcPr marT="45728" marB="45728" anchor="ctr">
                    <a:solidFill>
                      <a:srgbClr val="92D050"/>
                    </a:solidFill>
                  </a:tcPr>
                </a:tc>
                <a:tc>
                  <a:txBody>
                    <a:bodyPr/>
                    <a:lstStyle/>
                    <a:p>
                      <a:pPr algn="ctr"/>
                      <a:r>
                        <a:rPr lang="zh-TW" altLang="en-US" sz="1400" b="1" dirty="0" smtClean="0">
                          <a:solidFill>
                            <a:srgbClr val="0000FF"/>
                          </a:solidFill>
                          <a:latin typeface="+mn-lt"/>
                          <a:ea typeface="標楷體" panose="03000509000000000000" pitchFamily="65" charset="-120"/>
                        </a:rPr>
                        <a:t>林書睿</a:t>
                      </a:r>
                      <a:endParaRPr lang="zh-TW" altLang="en-US" sz="1400" b="1" dirty="0">
                        <a:solidFill>
                          <a:srgbClr val="0000FF"/>
                        </a:solidFill>
                        <a:latin typeface="+mn-lt"/>
                        <a:ea typeface="標楷體" panose="03000509000000000000" pitchFamily="65" charset="-120"/>
                      </a:endParaRPr>
                    </a:p>
                  </a:txBody>
                  <a:tcPr marT="45728" marB="45728" anchor="ctr">
                    <a:solidFill>
                      <a:schemeClr val="accent2">
                        <a:lumMod val="75000"/>
                      </a:schemeClr>
                    </a:solidFill>
                  </a:tcPr>
                </a:tc>
                <a:extLst>
                  <a:ext uri="{0D108BD9-81ED-4DB2-BD59-A6C34878D82A}">
                    <a16:rowId xmlns:a16="http://schemas.microsoft.com/office/drawing/2014/main" val="10001"/>
                  </a:ext>
                </a:extLst>
              </a:tr>
              <a:tr h="685902">
                <a:tc>
                  <a:txBody>
                    <a:bodyPr/>
                    <a:lstStyle/>
                    <a:p>
                      <a:pPr algn="ctr"/>
                      <a:r>
                        <a:rPr lang="zh-TW" altLang="en-US" sz="1600" b="1" dirty="0" smtClean="0">
                          <a:solidFill>
                            <a:srgbClr val="FF0000"/>
                          </a:solidFill>
                          <a:latin typeface="+mn-lt"/>
                          <a:ea typeface="標楷體" panose="03000509000000000000" pitchFamily="65" charset="-120"/>
                        </a:rPr>
                        <a:t>學士學歷</a:t>
                      </a:r>
                      <a:endParaRPr lang="zh-TW" altLang="en-US" sz="1600" b="1" dirty="0">
                        <a:solidFill>
                          <a:srgbClr val="FF0000"/>
                        </a:solidFill>
                        <a:latin typeface="+mn-lt"/>
                        <a:ea typeface="標楷體" panose="03000509000000000000" pitchFamily="65" charset="-120"/>
                      </a:endParaRPr>
                    </a:p>
                  </a:txBody>
                  <a:tcPr marT="45728" marB="45728" anchor="ctr">
                    <a:solidFill>
                      <a:schemeClr val="accent2">
                        <a:lumMod val="40000"/>
                        <a:lumOff val="60000"/>
                      </a:schemeClr>
                    </a:solidFill>
                  </a:tcPr>
                </a:tc>
                <a:tc>
                  <a:txBody>
                    <a:bodyPr/>
                    <a:lstStyle/>
                    <a:p>
                      <a:pPr algn="ctr"/>
                      <a:r>
                        <a:rPr lang="zh-TW" altLang="en-US" sz="1400" b="1" dirty="0" smtClean="0">
                          <a:solidFill>
                            <a:srgbClr val="0000FF"/>
                          </a:solidFill>
                          <a:latin typeface="+mn-lt"/>
                          <a:ea typeface="標楷體" panose="03000509000000000000" pitchFamily="65" charset="-120"/>
                        </a:rPr>
                        <a:t>海大河工系</a:t>
                      </a:r>
                    </a:p>
                  </a:txBody>
                  <a:tcPr marT="45728" marB="45728" anchor="ct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逢甲交管系</a:t>
                      </a:r>
                    </a:p>
                  </a:txBody>
                  <a:tcPr marT="45728" marB="45728" anchor="ctr">
                    <a:solidFill>
                      <a:srgbClr val="FFFF99"/>
                    </a:solidFill>
                  </a:tcPr>
                </a:tc>
                <a:tc>
                  <a:txBody>
                    <a:bodyPr/>
                    <a:lstStyle/>
                    <a:p>
                      <a:pPr algn="ctr"/>
                      <a:r>
                        <a:rPr lang="zh-TW" altLang="en-US" sz="1400" b="1" dirty="0" smtClean="0">
                          <a:solidFill>
                            <a:srgbClr val="0000FF"/>
                          </a:solidFill>
                          <a:latin typeface="+mn-lt"/>
                          <a:ea typeface="標楷體" panose="03000509000000000000" pitchFamily="65" charset="-120"/>
                        </a:rPr>
                        <a:t>海大河工系</a:t>
                      </a:r>
                      <a:endParaRPr lang="en-US" altLang="zh-TW" sz="1400" b="1" dirty="0" smtClean="0">
                        <a:solidFill>
                          <a:srgbClr val="0000FF"/>
                        </a:solidFill>
                        <a:latin typeface="+mn-lt"/>
                        <a:ea typeface="標楷體" panose="03000509000000000000" pitchFamily="65" charset="-120"/>
                      </a:endParaRPr>
                    </a:p>
                  </a:txBody>
                  <a:tcPr marT="45728" marB="45728" anchor="ctr">
                    <a:solidFill>
                      <a:srgbClr val="CCECFF"/>
                    </a:solidFill>
                  </a:tcPr>
                </a:tc>
                <a:tc>
                  <a:txBody>
                    <a:bodyPr/>
                    <a:lstStyle/>
                    <a:p>
                      <a:pPr algn="ctr"/>
                      <a:r>
                        <a:rPr lang="zh-TW" altLang="en-US" sz="1400" b="1" dirty="0" smtClean="0">
                          <a:solidFill>
                            <a:srgbClr val="0000FF"/>
                          </a:solidFill>
                          <a:latin typeface="+mn-lt"/>
                          <a:ea typeface="標楷體" panose="03000509000000000000" pitchFamily="65" charset="-120"/>
                        </a:rPr>
                        <a:t>逢甲土木系</a:t>
                      </a:r>
                      <a:endParaRPr lang="zh-TW" altLang="en-US" sz="1400" b="1" dirty="0">
                        <a:solidFill>
                          <a:srgbClr val="0000FF"/>
                        </a:solidFill>
                        <a:latin typeface="+mn-lt"/>
                        <a:ea typeface="標楷體" panose="03000509000000000000" pitchFamily="65" charset="-120"/>
                      </a:endParaRPr>
                    </a:p>
                  </a:txBody>
                  <a:tcPr marT="45728" marB="45728" anchor="ctr">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雲科營建系</a:t>
                      </a:r>
                    </a:p>
                  </a:txBody>
                  <a:tcPr marT="45728" marB="45728" anchor="c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中原土木</a:t>
                      </a:r>
                    </a:p>
                  </a:txBody>
                  <a:tcPr marT="45728" marB="45728" anchor="ctr">
                    <a:solidFill>
                      <a:schemeClr val="accent2">
                        <a:lumMod val="75000"/>
                      </a:schemeClr>
                    </a:solidFill>
                  </a:tcPr>
                </a:tc>
                <a:extLst>
                  <a:ext uri="{0D108BD9-81ED-4DB2-BD59-A6C34878D82A}">
                    <a16:rowId xmlns:a16="http://schemas.microsoft.com/office/drawing/2014/main" val="10002"/>
                  </a:ext>
                </a:extLst>
              </a:tr>
              <a:tr h="731632">
                <a:tc>
                  <a:txBody>
                    <a:bodyPr/>
                    <a:lstStyle/>
                    <a:p>
                      <a:pPr algn="ctr"/>
                      <a:r>
                        <a:rPr lang="zh-TW" altLang="en-US" sz="1600" b="1" dirty="0" smtClean="0">
                          <a:solidFill>
                            <a:srgbClr val="FF0000"/>
                          </a:solidFill>
                          <a:latin typeface="+mn-lt"/>
                          <a:ea typeface="標楷體" panose="03000509000000000000" pitchFamily="65" charset="-120"/>
                        </a:rPr>
                        <a:t>碩士學歷</a:t>
                      </a:r>
                      <a:endParaRPr lang="zh-TW" altLang="en-US" sz="1600" b="1" dirty="0">
                        <a:solidFill>
                          <a:srgbClr val="FF0000"/>
                        </a:solidFill>
                        <a:latin typeface="+mn-lt"/>
                        <a:ea typeface="標楷體" panose="03000509000000000000" pitchFamily="65" charset="-120"/>
                      </a:endParaRPr>
                    </a:p>
                  </a:txBody>
                  <a:tcPr marT="45728" marB="45728"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海大海科所</a:t>
                      </a:r>
                      <a:endParaRPr lang="en-US" altLang="zh-TW" sz="1400" b="1" dirty="0" smtClean="0">
                        <a:solidFill>
                          <a:srgbClr val="0000FF"/>
                        </a:solidFill>
                        <a:latin typeface="+mn-lt"/>
                        <a:ea typeface="標楷體" panose="03000509000000000000" pitchFamily="65" charset="-120"/>
                      </a:endParaRPr>
                    </a:p>
                  </a:txBody>
                  <a:tcPr marT="45728" marB="45728" anchor="ct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海大河工系</a:t>
                      </a:r>
                    </a:p>
                  </a:txBody>
                  <a:tcPr marT="45728" marB="45728" anchor="c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海大河工系</a:t>
                      </a:r>
                    </a:p>
                  </a:txBody>
                  <a:tcPr marT="45728" marB="45728" anchor="ctr">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海大河工系</a:t>
                      </a:r>
                    </a:p>
                  </a:txBody>
                  <a:tcPr marT="45728" marB="45728" anchor="ctr">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zh-TW" sz="1400" b="1" dirty="0" smtClean="0">
                        <a:solidFill>
                          <a:srgbClr val="0000FF"/>
                        </a:solidFill>
                        <a:latin typeface="+mn-lt"/>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海大河工系</a:t>
                      </a:r>
                    </a:p>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400" b="1" dirty="0" smtClean="0">
                        <a:solidFill>
                          <a:srgbClr val="0000FF"/>
                        </a:solidFill>
                        <a:latin typeface="+mn-lt"/>
                        <a:ea typeface="標楷體" panose="03000509000000000000" pitchFamily="65" charset="-120"/>
                      </a:endParaRPr>
                    </a:p>
                  </a:txBody>
                  <a:tcPr marT="45728" marB="45728"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海大河工系</a:t>
                      </a:r>
                    </a:p>
                  </a:txBody>
                  <a:tcPr marT="45728" marB="45728" anchor="ctr">
                    <a:solidFill>
                      <a:schemeClr val="accent2">
                        <a:lumMod val="75000"/>
                      </a:schemeClr>
                    </a:solidFill>
                  </a:tcPr>
                </a:tc>
                <a:extLst>
                  <a:ext uri="{0D108BD9-81ED-4DB2-BD59-A6C34878D82A}">
                    <a16:rowId xmlns:a16="http://schemas.microsoft.com/office/drawing/2014/main" val="10003"/>
                  </a:ext>
                </a:extLst>
              </a:tr>
              <a:tr h="716382">
                <a:tc>
                  <a:txBody>
                    <a:bodyPr/>
                    <a:lstStyle/>
                    <a:p>
                      <a:pPr algn="ctr"/>
                      <a:r>
                        <a:rPr lang="zh-TW" altLang="en-US" sz="1600" b="1" dirty="0" smtClean="0">
                          <a:solidFill>
                            <a:srgbClr val="FF0000"/>
                          </a:solidFill>
                          <a:latin typeface="+mn-lt"/>
                          <a:ea typeface="標楷體" panose="03000509000000000000" pitchFamily="65" charset="-120"/>
                        </a:rPr>
                        <a:t>博士學歷</a:t>
                      </a:r>
                      <a:endParaRPr lang="zh-TW" altLang="en-US" sz="1600" b="1" dirty="0">
                        <a:solidFill>
                          <a:srgbClr val="FF0000"/>
                        </a:solidFill>
                        <a:latin typeface="+mn-lt"/>
                        <a:ea typeface="標楷體" panose="03000509000000000000" pitchFamily="65" charset="-120"/>
                      </a:endParaRPr>
                    </a:p>
                  </a:txBody>
                  <a:tcPr marT="45728" marB="45728"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成大水利系</a:t>
                      </a:r>
                    </a:p>
                  </a:txBody>
                  <a:tcPr marT="45728" marB="45728" anchor="ct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交大土木系</a:t>
                      </a:r>
                    </a:p>
                  </a:txBody>
                  <a:tcPr marT="45728" marB="45728" anchor="c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台大土木系</a:t>
                      </a:r>
                    </a:p>
                  </a:txBody>
                  <a:tcPr marT="45728" marB="45728" anchor="ctr">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台大土木系</a:t>
                      </a:r>
                    </a:p>
                  </a:txBody>
                  <a:tcPr marT="45728" marB="45728" anchor="ctr">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成大水利系</a:t>
                      </a:r>
                    </a:p>
                  </a:txBody>
                  <a:tcPr marT="45728" marB="45728" anchor="ct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台大機械</a:t>
                      </a:r>
                    </a:p>
                  </a:txBody>
                  <a:tcPr marT="45728" marB="45728" anchor="ctr">
                    <a:solidFill>
                      <a:schemeClr val="accent2">
                        <a:lumMod val="75000"/>
                      </a:schemeClr>
                    </a:solidFill>
                  </a:tcPr>
                </a:tc>
                <a:extLst>
                  <a:ext uri="{0D108BD9-81ED-4DB2-BD59-A6C34878D82A}">
                    <a16:rowId xmlns:a16="http://schemas.microsoft.com/office/drawing/2014/main" val="10004"/>
                  </a:ext>
                </a:extLst>
              </a:tr>
              <a:tr h="1158267">
                <a:tc>
                  <a:txBody>
                    <a:bodyPr/>
                    <a:lstStyle/>
                    <a:p>
                      <a:pPr algn="ctr"/>
                      <a:r>
                        <a:rPr lang="zh-TW" altLang="en-US" sz="1600" b="1" dirty="0" smtClean="0">
                          <a:solidFill>
                            <a:srgbClr val="FF0000"/>
                          </a:solidFill>
                          <a:latin typeface="+mn-lt"/>
                          <a:ea typeface="標楷體" panose="03000509000000000000" pitchFamily="65" charset="-120"/>
                        </a:rPr>
                        <a:t>服務單位</a:t>
                      </a:r>
                      <a:endParaRPr lang="zh-TW" altLang="en-US" sz="1600" b="1" dirty="0">
                        <a:solidFill>
                          <a:srgbClr val="FF0000"/>
                        </a:solidFill>
                        <a:latin typeface="+mn-lt"/>
                        <a:ea typeface="標楷體" panose="03000509000000000000" pitchFamily="65" charset="-120"/>
                      </a:endParaRPr>
                    </a:p>
                  </a:txBody>
                  <a:tcPr marT="45728" marB="45728" anchor="ctr">
                    <a:solidFill>
                      <a:schemeClr val="accent2">
                        <a:lumMod val="40000"/>
                        <a:lumOff val="60000"/>
                      </a:schemeClr>
                    </a:solidFill>
                  </a:tcPr>
                </a:tc>
                <a:tc>
                  <a:txBody>
                    <a:bodyPr/>
                    <a:lstStyle/>
                    <a:p>
                      <a:pPr algn="ctr"/>
                      <a:r>
                        <a:rPr lang="zh-TW" altLang="en-US" sz="1400" b="1" smtClean="0">
                          <a:solidFill>
                            <a:srgbClr val="0000FF"/>
                          </a:solidFill>
                          <a:latin typeface="+mn-lt"/>
                          <a:ea typeface="標楷體" panose="03000509000000000000" pitchFamily="65" charset="-120"/>
                        </a:rPr>
                        <a:t>三明學院</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副教授</a:t>
                      </a:r>
                      <a:endParaRPr lang="zh-TW" altLang="en-US" sz="1400" b="1" dirty="0">
                        <a:solidFill>
                          <a:srgbClr val="0000FF"/>
                        </a:solidFill>
                        <a:latin typeface="+mn-lt"/>
                        <a:ea typeface="標楷體" panose="03000509000000000000" pitchFamily="65" charset="-120"/>
                      </a:endParaRPr>
                    </a:p>
                  </a:txBody>
                  <a:tcPr marT="45728" marB="45728" anchor="ctr">
                    <a:solidFill>
                      <a:srgbClr val="CCFFCC"/>
                    </a:solidFill>
                  </a:tcPr>
                </a:tc>
                <a:tc>
                  <a:txBody>
                    <a:bodyPr/>
                    <a:lstStyle/>
                    <a:p>
                      <a:pPr algn="ctr"/>
                      <a:r>
                        <a:rPr lang="zh-TW" altLang="en-US" sz="1400" b="1" dirty="0" smtClean="0">
                          <a:solidFill>
                            <a:srgbClr val="0000FF"/>
                          </a:solidFill>
                          <a:latin typeface="+mn-lt"/>
                          <a:ea typeface="標楷體" panose="03000509000000000000" pitchFamily="65" charset="-120"/>
                        </a:rPr>
                        <a:t>武夷學院</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土木工程學院</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副教授</a:t>
                      </a:r>
                      <a:endParaRPr lang="zh-TW" altLang="en-US" sz="1400" b="1" dirty="0">
                        <a:solidFill>
                          <a:srgbClr val="0000FF"/>
                        </a:solidFill>
                        <a:latin typeface="+mn-lt"/>
                        <a:ea typeface="標楷體" panose="03000509000000000000" pitchFamily="65" charset="-120"/>
                      </a:endParaRPr>
                    </a:p>
                  </a:txBody>
                  <a:tcPr marT="45728" marB="45728" anchor="ctr">
                    <a:solidFill>
                      <a:srgbClr val="FFFF99"/>
                    </a:solidFill>
                  </a:tcPr>
                </a:tc>
                <a:tc>
                  <a:txBody>
                    <a:bodyPr/>
                    <a:lstStyle/>
                    <a:p>
                      <a:pPr algn="ctr"/>
                      <a:r>
                        <a:rPr lang="zh-TW" altLang="en-US" sz="1400" b="1" dirty="0" smtClean="0">
                          <a:solidFill>
                            <a:srgbClr val="0000FF"/>
                          </a:solidFill>
                          <a:latin typeface="+mn-lt"/>
                          <a:ea typeface="標楷體" panose="03000509000000000000" pitchFamily="65" charset="-120"/>
                        </a:rPr>
                        <a:t>國立台灣大學</a:t>
                      </a:r>
                      <a:endParaRPr lang="en-US" altLang="zh-TW" sz="1400" b="1" dirty="0" smtClean="0">
                        <a:solidFill>
                          <a:srgbClr val="0000FF"/>
                        </a:solidFill>
                        <a:latin typeface="+mn-lt"/>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土木工程學系</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助理教授</a:t>
                      </a:r>
                      <a:endParaRPr lang="zh-TW" altLang="en-US" sz="1400" b="1" dirty="0">
                        <a:solidFill>
                          <a:srgbClr val="0000FF"/>
                        </a:solidFill>
                        <a:latin typeface="+mn-lt"/>
                        <a:ea typeface="標楷體" panose="03000509000000000000" pitchFamily="65" charset="-120"/>
                      </a:endParaRPr>
                    </a:p>
                  </a:txBody>
                  <a:tcPr marT="45728" marB="45728" anchor="ctr">
                    <a:solidFill>
                      <a:srgbClr val="CCECFF"/>
                    </a:solidFill>
                  </a:tcPr>
                </a:tc>
                <a:tc>
                  <a:txBody>
                    <a:bodyPr/>
                    <a:lstStyle/>
                    <a:p>
                      <a:pPr algn="ctr"/>
                      <a:r>
                        <a:rPr lang="zh-TW" altLang="en-US" sz="1400" b="1" dirty="0" smtClean="0">
                          <a:solidFill>
                            <a:srgbClr val="0000FF"/>
                          </a:solidFill>
                          <a:latin typeface="+mn-lt"/>
                          <a:ea typeface="標楷體" panose="03000509000000000000" pitchFamily="65" charset="-120"/>
                        </a:rPr>
                        <a:t>國立宜蘭大學</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土木工程學系</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副教授</a:t>
                      </a:r>
                      <a:endParaRPr lang="zh-TW" altLang="en-US" sz="1400" b="1" dirty="0">
                        <a:solidFill>
                          <a:srgbClr val="0000FF"/>
                        </a:solidFill>
                        <a:latin typeface="+mn-lt"/>
                        <a:ea typeface="標楷體" panose="03000509000000000000" pitchFamily="65" charset="-120"/>
                      </a:endParaRPr>
                    </a:p>
                  </a:txBody>
                  <a:tcPr marT="45728" marB="45728" anchor="ctr">
                    <a:solidFill>
                      <a:srgbClr val="FFCCFF"/>
                    </a:solidFill>
                  </a:tcPr>
                </a:tc>
                <a:tc>
                  <a:txBody>
                    <a:bodyPr/>
                    <a:lstStyle/>
                    <a:p>
                      <a:pPr algn="ctr"/>
                      <a:r>
                        <a:rPr lang="zh-TW" altLang="en-US" sz="1400" b="1" dirty="0" smtClean="0">
                          <a:solidFill>
                            <a:srgbClr val="0000FF"/>
                          </a:solidFill>
                          <a:latin typeface="+mn-lt"/>
                          <a:ea typeface="標楷體" panose="03000509000000000000" pitchFamily="65" charset="-120"/>
                        </a:rPr>
                        <a:t>高雄科技大學</a:t>
                      </a:r>
                      <a:endParaRPr lang="en-US" altLang="zh-TW" sz="1400" b="1" dirty="0" smtClean="0">
                        <a:solidFill>
                          <a:srgbClr val="0000FF"/>
                        </a:solidFill>
                        <a:latin typeface="+mn-lt"/>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smtClean="0">
                          <a:solidFill>
                            <a:srgbClr val="0000FF"/>
                          </a:solidFill>
                          <a:latin typeface="+mn-lt"/>
                          <a:ea typeface="標楷體" panose="03000509000000000000" pitchFamily="65" charset="-120"/>
                        </a:rPr>
                        <a:t>土木工程學系</a:t>
                      </a:r>
                      <a:endParaRPr lang="en-US" altLang="zh-TW" sz="1400" b="1" dirty="0" smtClean="0">
                        <a:solidFill>
                          <a:srgbClr val="0000FF"/>
                        </a:solidFill>
                        <a:latin typeface="+mn-lt"/>
                        <a:ea typeface="標楷體" panose="03000509000000000000" pitchFamily="65" charset="-120"/>
                      </a:endParaRPr>
                    </a:p>
                    <a:p>
                      <a:pPr algn="ctr"/>
                      <a:r>
                        <a:rPr lang="zh-TW" altLang="en-US" sz="1400" b="1" dirty="0" smtClean="0">
                          <a:solidFill>
                            <a:srgbClr val="0000FF"/>
                          </a:solidFill>
                          <a:latin typeface="+mn-lt"/>
                          <a:ea typeface="標楷體" panose="03000509000000000000" pitchFamily="65" charset="-120"/>
                        </a:rPr>
                        <a:t>助理教授</a:t>
                      </a:r>
                      <a:endParaRPr lang="zh-TW" altLang="en-US" sz="1400" b="1" dirty="0">
                        <a:solidFill>
                          <a:srgbClr val="0000FF"/>
                        </a:solidFill>
                        <a:latin typeface="+mn-lt"/>
                        <a:ea typeface="標楷體" panose="03000509000000000000" pitchFamily="65" charset="-120"/>
                      </a:endParaRPr>
                    </a:p>
                  </a:txBody>
                  <a:tcPr marT="45728" marB="45728" anchor="ctr">
                    <a:solidFill>
                      <a:srgbClr val="92D050"/>
                    </a:solidFill>
                  </a:tcPr>
                </a:tc>
                <a:tc>
                  <a:txBody>
                    <a:bodyPr/>
                    <a:lstStyle/>
                    <a:p>
                      <a:pPr algn="ctr"/>
                      <a:r>
                        <a:rPr lang="zh-TW" altLang="en-US" sz="1400" b="1" dirty="0" smtClean="0">
                          <a:solidFill>
                            <a:srgbClr val="0000FF"/>
                          </a:solidFill>
                          <a:latin typeface="+mn-lt"/>
                          <a:ea typeface="標楷體" panose="03000509000000000000" pitchFamily="65" charset="-120"/>
                        </a:rPr>
                        <a:t>核能研究所工程師</a:t>
                      </a:r>
                      <a:r>
                        <a:rPr lang="en-US" altLang="zh-TW" sz="1400" b="1" dirty="0" smtClean="0">
                          <a:solidFill>
                            <a:srgbClr val="0000FF"/>
                          </a:solidFill>
                          <a:latin typeface="+mn-lt"/>
                          <a:ea typeface="標楷體" panose="03000509000000000000" pitchFamily="65" charset="-120"/>
                        </a:rPr>
                        <a:t>/</a:t>
                      </a:r>
                      <a:r>
                        <a:rPr lang="zh-TW" altLang="en-US" sz="1400" b="1" dirty="0" smtClean="0">
                          <a:solidFill>
                            <a:srgbClr val="0000FF"/>
                          </a:solidFill>
                          <a:latin typeface="+mn-lt"/>
                          <a:ea typeface="標楷體" panose="03000509000000000000" pitchFamily="65" charset="-120"/>
                        </a:rPr>
                        <a:t>龍華科大</a:t>
                      </a:r>
                      <a:endParaRPr lang="zh-TW" altLang="en-US" sz="1400" b="1" dirty="0">
                        <a:solidFill>
                          <a:srgbClr val="0000FF"/>
                        </a:solidFill>
                        <a:latin typeface="+mn-lt"/>
                        <a:ea typeface="標楷體" panose="03000509000000000000" pitchFamily="65" charset="-120"/>
                      </a:endParaRPr>
                    </a:p>
                  </a:txBody>
                  <a:tcPr marT="45728" marB="45728" anchor="ctr">
                    <a:solidFill>
                      <a:schemeClr val="accent2">
                        <a:lumMod val="75000"/>
                      </a:schemeClr>
                    </a:solidFill>
                  </a:tcPr>
                </a:tc>
                <a:extLst>
                  <a:ext uri="{0D108BD9-81ED-4DB2-BD59-A6C34878D82A}">
                    <a16:rowId xmlns:a16="http://schemas.microsoft.com/office/drawing/2014/main" val="10005"/>
                  </a:ext>
                </a:extLst>
              </a:tr>
            </a:tbl>
          </a:graphicData>
        </a:graphic>
      </p:graphicFrame>
      <p:pic>
        <p:nvPicPr>
          <p:cNvPr id="2110"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1087438"/>
            <a:ext cx="8858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1"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9075" y="1087438"/>
            <a:ext cx="96678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2" name="圖片 7"/>
          <p:cNvPicPr>
            <a:picLocks noChangeAspect="1"/>
          </p:cNvPicPr>
          <p:nvPr/>
        </p:nvPicPr>
        <p:blipFill>
          <a:blip r:embed="rId5">
            <a:extLst>
              <a:ext uri="{28A0092B-C50C-407E-A947-70E740481C1C}">
                <a14:useLocalDpi xmlns:a14="http://schemas.microsoft.com/office/drawing/2010/main" val="0"/>
              </a:ext>
            </a:extLst>
          </a:blip>
          <a:srcRect l="52420" t="8984" r="12251" b="31065"/>
          <a:stretch>
            <a:fillRect/>
          </a:stretch>
        </p:blipFill>
        <p:spPr bwMode="auto">
          <a:xfrm>
            <a:off x="946150" y="1087438"/>
            <a:ext cx="973138"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3" name="圖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97288" y="1087438"/>
            <a:ext cx="94456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4" name="圖片 9"/>
          <p:cNvPicPr>
            <a:picLocks noChangeAspect="1"/>
          </p:cNvPicPr>
          <p:nvPr/>
        </p:nvPicPr>
        <p:blipFill>
          <a:blip r:embed="rId7">
            <a:extLst>
              <a:ext uri="{28A0092B-C50C-407E-A947-70E740481C1C}">
                <a14:useLocalDpi xmlns:a14="http://schemas.microsoft.com/office/drawing/2010/main" val="0"/>
              </a:ext>
            </a:extLst>
          </a:blip>
          <a:srcRect l="15359" r="10783"/>
          <a:stretch>
            <a:fillRect/>
          </a:stretch>
        </p:blipFill>
        <p:spPr bwMode="auto">
          <a:xfrm>
            <a:off x="6600825" y="1087438"/>
            <a:ext cx="9302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5" name="圖片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35900" y="1087438"/>
            <a:ext cx="1143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7511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557213" indent="-2143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857250" indent="-17145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200150" indent="-17145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1543050" indent="-17145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000250" indent="-17145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457450" indent="-17145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2914650" indent="-17145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371850" indent="-17145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E5791565-4673-4821-99C5-C417046C3672}" type="slidenum">
              <a:rPr lang="zh-TW" altLang="en-US" sz="900" smtClean="0">
                <a:solidFill>
                  <a:srgbClr val="262626"/>
                </a:solidFill>
                <a:latin typeface="Calibri" panose="020F0502020204030204" pitchFamily="34" charset="0"/>
              </a:rPr>
              <a:pPr>
                <a:spcBef>
                  <a:spcPct val="0"/>
                </a:spcBef>
                <a:buClrTx/>
                <a:buSzTx/>
                <a:buFontTx/>
                <a:buNone/>
              </a:pPr>
              <a:t>11</a:t>
            </a:fld>
            <a:endParaRPr lang="zh-TW" altLang="en-US" sz="900" smtClean="0">
              <a:solidFill>
                <a:srgbClr val="262626"/>
              </a:solidFill>
              <a:latin typeface="Calibri" panose="020F0502020204030204" pitchFamily="34" charset="0"/>
            </a:endParaRPr>
          </a:p>
        </p:txBody>
      </p:sp>
      <p:graphicFrame>
        <p:nvGraphicFramePr>
          <p:cNvPr id="17411" name="物件 8"/>
          <p:cNvGraphicFramePr>
            <a:graphicFrameLocks noChangeAspect="1"/>
          </p:cNvGraphicFramePr>
          <p:nvPr/>
        </p:nvGraphicFramePr>
        <p:xfrm>
          <a:off x="5753100" y="3371850"/>
          <a:ext cx="685800" cy="149225"/>
        </p:xfrm>
        <a:graphic>
          <a:graphicData uri="http://schemas.openxmlformats.org/presentationml/2006/ole">
            <mc:AlternateContent xmlns:mc="http://schemas.openxmlformats.org/markup-compatibility/2006">
              <mc:Choice xmlns:v="urn:schemas-microsoft-com:vml" Requires="v">
                <p:oleObj spid="_x0000_s17479" name="Equation" r:id="rId4" imgW="435285" imgH="677109" progId="Equation.DSMT4">
                  <p:embed/>
                </p:oleObj>
              </mc:Choice>
              <mc:Fallback>
                <p:oleObj name="Equation" r:id="rId4" imgW="435285" imgH="677109" progId="Equation.DSMT4">
                  <p:embed/>
                  <p:pic>
                    <p:nvPicPr>
                      <p:cNvPr id="0" name="物件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3371850"/>
                        <a:ext cx="6858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52" name="Rectangle 8"/>
          <p:cNvSpPr>
            <a:spLocks noChangeArrowheads="1"/>
          </p:cNvSpPr>
          <p:nvPr/>
        </p:nvSpPr>
        <p:spPr bwMode="auto">
          <a:xfrm>
            <a:off x="1143000" y="706438"/>
            <a:ext cx="18415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defRPr/>
            </a:pPr>
            <a:endParaRPr lang="zh-TW" altLang="en-US" sz="1350">
              <a:solidFill>
                <a:srgbClr val="000000"/>
              </a:solidFill>
            </a:endParaRPr>
          </a:p>
        </p:txBody>
      </p:sp>
      <p:sp>
        <p:nvSpPr>
          <p:cNvPr id="17413" name="標題 15"/>
          <p:cNvSpPr>
            <a:spLocks noGrp="1"/>
          </p:cNvSpPr>
          <p:nvPr>
            <p:ph type="title"/>
          </p:nvPr>
        </p:nvSpPr>
        <p:spPr>
          <a:xfrm>
            <a:off x="1614488" y="935038"/>
            <a:ext cx="5915025" cy="993775"/>
          </a:xfrm>
        </p:spPr>
        <p:txBody>
          <a:bodyPr/>
          <a:lstStyle/>
          <a:p>
            <a:r>
              <a:rPr lang="en-US" altLang="zh-TW" u="sng" smtClean="0"/>
              <a:t>Global  MSV  Family</a:t>
            </a:r>
            <a:endParaRPr lang="zh-TW" altLang="en-US" u="sng" smtClean="0"/>
          </a:p>
        </p:txBody>
      </p:sp>
      <p:grpSp>
        <p:nvGrpSpPr>
          <p:cNvPr id="17414" name="群組 45"/>
          <p:cNvGrpSpPr>
            <a:grpSpLocks/>
          </p:cNvGrpSpPr>
          <p:nvPr/>
        </p:nvGrpSpPr>
        <p:grpSpPr bwMode="auto">
          <a:xfrm>
            <a:off x="3698875" y="1755775"/>
            <a:ext cx="1803400" cy="1076325"/>
            <a:chOff x="6245511" y="1535503"/>
            <a:chExt cx="2404451" cy="1434916"/>
          </a:xfrm>
        </p:grpSpPr>
        <p:pic>
          <p:nvPicPr>
            <p:cNvPr id="17455" name="圖片 2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9416" y="1578941"/>
              <a:ext cx="686963" cy="694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6" name="文字方塊 17"/>
            <p:cNvSpPr txBox="1">
              <a:spLocks noChangeArrowheads="1"/>
            </p:cNvSpPr>
            <p:nvPr/>
          </p:nvSpPr>
          <p:spPr bwMode="auto">
            <a:xfrm>
              <a:off x="6245511" y="1739679"/>
              <a:ext cx="2404451" cy="12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     NTOU</a:t>
              </a:r>
            </a:p>
            <a:p>
              <a:pPr>
                <a:spcBef>
                  <a:spcPct val="0"/>
                </a:spcBef>
                <a:buClrTx/>
                <a:buSzTx/>
                <a:buFontTx/>
                <a:buNone/>
              </a:pPr>
              <a:r>
                <a:rPr lang="en-US" altLang="zh-TW" sz="1800">
                  <a:solidFill>
                    <a:srgbClr val="000000"/>
                  </a:solidFill>
                  <a:latin typeface="Calibri" panose="020F0502020204030204" pitchFamily="34" charset="0"/>
                </a:rPr>
                <a:t>Chen, Jeng-Tzong</a:t>
              </a:r>
            </a:p>
            <a:p>
              <a:pPr>
                <a:spcBef>
                  <a:spcPct val="0"/>
                </a:spcBef>
                <a:buClrTx/>
                <a:buSzTx/>
                <a:buFontTx/>
                <a:buNone/>
              </a:pPr>
              <a:r>
                <a:rPr lang="en-US" altLang="zh-TW" sz="1800">
                  <a:solidFill>
                    <a:srgbClr val="000000"/>
                  </a:solidFill>
                  <a:latin typeface="Calibri" panose="020F0502020204030204" pitchFamily="34" charset="0"/>
                </a:rPr>
                <a:t>Lee, Ying-Te</a:t>
              </a:r>
              <a:endParaRPr lang="zh-TW" altLang="en-US" sz="1800">
                <a:solidFill>
                  <a:srgbClr val="000000"/>
                </a:solidFill>
                <a:latin typeface="Calibri" panose="020F0502020204030204" pitchFamily="34" charset="0"/>
              </a:endParaRPr>
            </a:p>
          </p:txBody>
        </p:sp>
        <p:sp>
          <p:nvSpPr>
            <p:cNvPr id="29" name="矩形 28"/>
            <p:cNvSpPr/>
            <p:nvPr/>
          </p:nvSpPr>
          <p:spPr>
            <a:xfrm>
              <a:off x="6245511" y="1535503"/>
              <a:ext cx="2249940" cy="1405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black"/>
                </a:solidFill>
              </a:endParaRPr>
            </a:p>
          </p:txBody>
        </p:sp>
      </p:grpSp>
      <p:grpSp>
        <p:nvGrpSpPr>
          <p:cNvPr id="17415" name="群組 32"/>
          <p:cNvGrpSpPr>
            <a:grpSpLocks/>
          </p:cNvGrpSpPr>
          <p:nvPr/>
        </p:nvGrpSpPr>
        <p:grpSpPr bwMode="auto">
          <a:xfrm>
            <a:off x="5975350" y="1720850"/>
            <a:ext cx="1797050" cy="1543050"/>
            <a:chOff x="6303331" y="3286676"/>
            <a:chExt cx="2395568" cy="2057297"/>
          </a:xfrm>
        </p:grpSpPr>
        <p:pic>
          <p:nvPicPr>
            <p:cNvPr id="17452" name="圖片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94473" y="3286676"/>
              <a:ext cx="1404426" cy="112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53" name="文字方塊 18"/>
            <p:cNvSpPr txBox="1">
              <a:spLocks noChangeArrowheads="1"/>
            </p:cNvSpPr>
            <p:nvPr/>
          </p:nvSpPr>
          <p:spPr bwMode="auto">
            <a:xfrm>
              <a:off x="6303331" y="3743851"/>
              <a:ext cx="2265521" cy="16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    NIU</a:t>
              </a:r>
            </a:p>
            <a:p>
              <a:pPr>
                <a:spcBef>
                  <a:spcPct val="0"/>
                </a:spcBef>
                <a:buClrTx/>
                <a:buSzTx/>
                <a:buFontTx/>
                <a:buNone/>
              </a:pPr>
              <a:r>
                <a:rPr lang="en-US" altLang="zh-TW" sz="1800">
                  <a:solidFill>
                    <a:srgbClr val="000000"/>
                  </a:solidFill>
                  <a:latin typeface="Calibri" panose="020F0502020204030204" pitchFamily="34" charset="0"/>
                </a:rPr>
                <a:t>Chen, Kue-Hong</a:t>
              </a:r>
            </a:p>
            <a:p>
              <a:pPr>
                <a:spcBef>
                  <a:spcPct val="0"/>
                </a:spcBef>
                <a:buClrTx/>
                <a:buSzTx/>
                <a:buFontTx/>
                <a:buNone/>
              </a:pPr>
              <a:r>
                <a:rPr lang="en-US" altLang="zh-TW" sz="1800">
                  <a:solidFill>
                    <a:srgbClr val="000000"/>
                  </a:solidFill>
                  <a:latin typeface="Calibri" panose="020F0502020204030204" pitchFamily="34" charset="0"/>
                </a:rPr>
                <a:t>Kao, Jeng-Hong</a:t>
              </a:r>
            </a:p>
            <a:p>
              <a:pPr>
                <a:spcBef>
                  <a:spcPct val="0"/>
                </a:spcBef>
                <a:buClrTx/>
                <a:buSzTx/>
                <a:buFontTx/>
                <a:buNone/>
              </a:pPr>
              <a:r>
                <a:rPr lang="en-US" altLang="zh-TW" sz="1800">
                  <a:solidFill>
                    <a:srgbClr val="000000"/>
                  </a:solidFill>
                  <a:latin typeface="Calibri" panose="020F0502020204030204" pitchFamily="34" charset="0"/>
                </a:rPr>
                <a:t>Wu, Ching-Sen</a:t>
              </a:r>
              <a:endParaRPr lang="zh-TW" altLang="en-US" sz="1800">
                <a:solidFill>
                  <a:srgbClr val="000000"/>
                </a:solidFill>
                <a:latin typeface="Calibri" panose="020F0502020204030204" pitchFamily="34" charset="0"/>
              </a:endParaRPr>
            </a:p>
          </p:txBody>
        </p:sp>
        <p:sp>
          <p:nvSpPr>
            <p:cNvPr id="32" name="矩形 31"/>
            <p:cNvSpPr/>
            <p:nvPr/>
          </p:nvSpPr>
          <p:spPr>
            <a:xfrm>
              <a:off x="6303331" y="3320541"/>
              <a:ext cx="2277059" cy="1993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grpSp>
      <p:grpSp>
        <p:nvGrpSpPr>
          <p:cNvPr id="17416" name="群組 35"/>
          <p:cNvGrpSpPr>
            <a:grpSpLocks/>
          </p:cNvGrpSpPr>
          <p:nvPr/>
        </p:nvGrpSpPr>
        <p:grpSpPr bwMode="auto">
          <a:xfrm>
            <a:off x="6000750" y="4568825"/>
            <a:ext cx="1346200" cy="900113"/>
            <a:chOff x="3700023" y="4481312"/>
            <a:chExt cx="1795015" cy="1201193"/>
          </a:xfrm>
        </p:grpSpPr>
        <p:sp>
          <p:nvSpPr>
            <p:cNvPr id="17449" name="文字方塊 19"/>
            <p:cNvSpPr txBox="1">
              <a:spLocks noChangeArrowheads="1"/>
            </p:cNvSpPr>
            <p:nvPr/>
          </p:nvSpPr>
          <p:spPr bwMode="auto">
            <a:xfrm>
              <a:off x="3725901" y="4820549"/>
              <a:ext cx="1755428" cy="86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LHSTU</a:t>
              </a:r>
            </a:p>
            <a:p>
              <a:pPr>
                <a:spcBef>
                  <a:spcPct val="0"/>
                </a:spcBef>
                <a:buClrTx/>
                <a:buSzTx/>
                <a:buFontTx/>
                <a:buNone/>
              </a:pPr>
              <a:r>
                <a:rPr lang="en-US" altLang="zh-TW" sz="1800">
                  <a:solidFill>
                    <a:srgbClr val="000000"/>
                  </a:solidFill>
                  <a:latin typeface="Calibri" panose="020F0502020204030204" pitchFamily="34" charset="0"/>
                </a:rPr>
                <a:t>Lin, Sue-Ray</a:t>
              </a:r>
            </a:p>
          </p:txBody>
        </p:sp>
        <p:pic>
          <p:nvPicPr>
            <p:cNvPr id="17450" name="圖片 3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66904" y="4533068"/>
              <a:ext cx="776378" cy="76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3700023" y="4481312"/>
              <a:ext cx="1795015" cy="11270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grpSp>
      <p:grpSp>
        <p:nvGrpSpPr>
          <p:cNvPr id="17417" name="群組 38"/>
          <p:cNvGrpSpPr>
            <a:grpSpLocks/>
          </p:cNvGrpSpPr>
          <p:nvPr/>
        </p:nvGrpSpPr>
        <p:grpSpPr bwMode="auto">
          <a:xfrm>
            <a:off x="1719263" y="1773238"/>
            <a:ext cx="1360487" cy="847725"/>
            <a:chOff x="1394517" y="4400576"/>
            <a:chExt cx="1814512" cy="1128188"/>
          </a:xfrm>
        </p:grpSpPr>
        <p:sp>
          <p:nvSpPr>
            <p:cNvPr id="17446" name="文字方塊 20"/>
            <p:cNvSpPr txBox="1">
              <a:spLocks noChangeArrowheads="1"/>
            </p:cNvSpPr>
            <p:nvPr/>
          </p:nvSpPr>
          <p:spPr bwMode="auto">
            <a:xfrm>
              <a:off x="1437644" y="4668148"/>
              <a:ext cx="1727468" cy="86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NKUST</a:t>
              </a:r>
            </a:p>
            <a:p>
              <a:pPr>
                <a:spcBef>
                  <a:spcPct val="0"/>
                </a:spcBef>
                <a:buClrTx/>
                <a:buSzTx/>
                <a:buFontTx/>
                <a:buNone/>
              </a:pPr>
              <a:r>
                <a:rPr lang="en-US" altLang="zh-TW" sz="1800">
                  <a:solidFill>
                    <a:srgbClr val="000000"/>
                  </a:solidFill>
                  <a:latin typeface="Calibri" panose="020F0502020204030204" pitchFamily="34" charset="0"/>
                </a:rPr>
                <a:t>Chen, I-Lin</a:t>
              </a:r>
            </a:p>
          </p:txBody>
        </p:sp>
        <p:pic>
          <p:nvPicPr>
            <p:cNvPr id="17447" name="圖片 3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96568" y="4435080"/>
              <a:ext cx="726200" cy="7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p:cNvSpPr/>
            <p:nvPr/>
          </p:nvSpPr>
          <p:spPr>
            <a:xfrm>
              <a:off x="1394517" y="4400576"/>
              <a:ext cx="1814512" cy="10352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grpSp>
      <p:grpSp>
        <p:nvGrpSpPr>
          <p:cNvPr id="17418" name="群組 41"/>
          <p:cNvGrpSpPr>
            <a:grpSpLocks/>
          </p:cNvGrpSpPr>
          <p:nvPr/>
        </p:nvGrpSpPr>
        <p:grpSpPr bwMode="auto">
          <a:xfrm>
            <a:off x="6002338" y="3494088"/>
            <a:ext cx="1306512" cy="852487"/>
            <a:chOff x="112149" y="3180891"/>
            <a:chExt cx="1741500" cy="1139404"/>
          </a:xfrm>
        </p:grpSpPr>
        <p:sp>
          <p:nvSpPr>
            <p:cNvPr id="17443" name="文字方塊 22"/>
            <p:cNvSpPr txBox="1">
              <a:spLocks noChangeArrowheads="1"/>
            </p:cNvSpPr>
            <p:nvPr/>
          </p:nvSpPr>
          <p:spPr bwMode="auto">
            <a:xfrm>
              <a:off x="149434" y="3456922"/>
              <a:ext cx="1704215" cy="86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NCKU</a:t>
              </a:r>
            </a:p>
            <a:p>
              <a:pPr>
                <a:spcBef>
                  <a:spcPct val="0"/>
                </a:spcBef>
                <a:buClrTx/>
                <a:buSzTx/>
                <a:buFontTx/>
                <a:buNone/>
              </a:pPr>
              <a:r>
                <a:rPr lang="en-US" altLang="zh-TW" sz="1800">
                  <a:solidFill>
                    <a:srgbClr val="000000"/>
                  </a:solidFill>
                  <a:latin typeface="Calibri" panose="020F0502020204030204" pitchFamily="34" charset="0"/>
                </a:rPr>
                <a:t>Liu, Li-Wei</a:t>
              </a:r>
            </a:p>
          </p:txBody>
        </p:sp>
        <p:pic>
          <p:nvPicPr>
            <p:cNvPr id="17444" name="圖片 3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9561" y="3183402"/>
              <a:ext cx="724730" cy="72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40"/>
            <p:cNvSpPr/>
            <p:nvPr/>
          </p:nvSpPr>
          <p:spPr>
            <a:xfrm>
              <a:off x="112149" y="3180891"/>
              <a:ext cx="1627234" cy="10736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grpSp>
      <p:grpSp>
        <p:nvGrpSpPr>
          <p:cNvPr id="17419" name="群組 44"/>
          <p:cNvGrpSpPr>
            <a:grpSpLocks/>
          </p:cNvGrpSpPr>
          <p:nvPr/>
        </p:nvGrpSpPr>
        <p:grpSpPr bwMode="auto">
          <a:xfrm>
            <a:off x="1708150" y="3033713"/>
            <a:ext cx="1366838" cy="917575"/>
            <a:chOff x="327801" y="1362972"/>
            <a:chExt cx="1820842" cy="1222067"/>
          </a:xfrm>
        </p:grpSpPr>
        <p:sp>
          <p:nvSpPr>
            <p:cNvPr id="17440" name="文字方塊 23"/>
            <p:cNvSpPr txBox="1">
              <a:spLocks noChangeArrowheads="1"/>
            </p:cNvSpPr>
            <p:nvPr/>
          </p:nvSpPr>
          <p:spPr bwMode="auto">
            <a:xfrm>
              <a:off x="414641" y="1719538"/>
              <a:ext cx="1734002" cy="86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 TKU</a:t>
              </a:r>
            </a:p>
            <a:p>
              <a:pPr>
                <a:spcBef>
                  <a:spcPct val="0"/>
                </a:spcBef>
                <a:buClrTx/>
                <a:buSzTx/>
                <a:buFontTx/>
                <a:buNone/>
              </a:pPr>
              <a:r>
                <a:rPr lang="en-US" altLang="zh-TW" sz="1800">
                  <a:solidFill>
                    <a:srgbClr val="000000"/>
                  </a:solidFill>
                  <a:latin typeface="Calibri" panose="020F0502020204030204" pitchFamily="34" charset="0"/>
                </a:rPr>
                <a:t>Lee, Jia-Wei</a:t>
              </a:r>
            </a:p>
          </p:txBody>
        </p:sp>
        <p:pic>
          <p:nvPicPr>
            <p:cNvPr id="17441" name="圖片 4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00880" y="1487631"/>
              <a:ext cx="649830" cy="64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矩形 43"/>
            <p:cNvSpPr/>
            <p:nvPr/>
          </p:nvSpPr>
          <p:spPr>
            <a:xfrm>
              <a:off x="327801" y="1362972"/>
              <a:ext cx="1784890" cy="12220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grpSp>
      <p:grpSp>
        <p:nvGrpSpPr>
          <p:cNvPr id="17420" name="群組 2"/>
          <p:cNvGrpSpPr>
            <a:grpSpLocks/>
          </p:cNvGrpSpPr>
          <p:nvPr/>
        </p:nvGrpSpPr>
        <p:grpSpPr bwMode="auto">
          <a:xfrm>
            <a:off x="1493838" y="4537075"/>
            <a:ext cx="2070100" cy="673100"/>
            <a:chOff x="898155" y="4999578"/>
            <a:chExt cx="2759742" cy="897787"/>
          </a:xfrm>
        </p:grpSpPr>
        <p:sp>
          <p:nvSpPr>
            <p:cNvPr id="17437" name="文字方塊 49"/>
            <p:cNvSpPr txBox="1">
              <a:spLocks noChangeArrowheads="1"/>
            </p:cNvSpPr>
            <p:nvPr/>
          </p:nvSpPr>
          <p:spPr bwMode="auto">
            <a:xfrm>
              <a:off x="898155" y="5032590"/>
              <a:ext cx="2759742" cy="86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 YCIT</a:t>
              </a:r>
            </a:p>
            <a:p>
              <a:pPr>
                <a:spcBef>
                  <a:spcPct val="0"/>
                </a:spcBef>
                <a:buClrTx/>
                <a:buSzTx/>
                <a:buFontTx/>
                <a:buNone/>
              </a:pPr>
              <a:r>
                <a:rPr lang="en-US" altLang="zh-TW" sz="1800">
                  <a:solidFill>
                    <a:srgbClr val="000000"/>
                  </a:solidFill>
                  <a:latin typeface="Calibri" panose="020F0502020204030204" pitchFamily="34" charset="0"/>
                </a:rPr>
                <a:t>Chen, Cheng-Tzong</a:t>
              </a:r>
            </a:p>
          </p:txBody>
        </p:sp>
        <p:pic>
          <p:nvPicPr>
            <p:cNvPr id="17438" name="圖片 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17718" y="5050047"/>
              <a:ext cx="1772458" cy="46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矩形 53"/>
            <p:cNvSpPr/>
            <p:nvPr/>
          </p:nvSpPr>
          <p:spPr>
            <a:xfrm>
              <a:off x="906620" y="4999578"/>
              <a:ext cx="2499428" cy="8977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grpSp>
      <p:grpSp>
        <p:nvGrpSpPr>
          <p:cNvPr id="17421" name="群組 4"/>
          <p:cNvGrpSpPr>
            <a:grpSpLocks/>
          </p:cNvGrpSpPr>
          <p:nvPr/>
        </p:nvGrpSpPr>
        <p:grpSpPr bwMode="auto">
          <a:xfrm>
            <a:off x="3757613" y="4573588"/>
            <a:ext cx="1744662" cy="904875"/>
            <a:chOff x="3676169" y="4956448"/>
            <a:chExt cx="2326951" cy="1207347"/>
          </a:xfrm>
        </p:grpSpPr>
        <p:sp>
          <p:nvSpPr>
            <p:cNvPr id="17434" name="文字方塊 55"/>
            <p:cNvSpPr txBox="1">
              <a:spLocks noChangeArrowheads="1"/>
            </p:cNvSpPr>
            <p:nvPr/>
          </p:nvSpPr>
          <p:spPr bwMode="auto">
            <a:xfrm>
              <a:off x="3685377" y="5302019"/>
              <a:ext cx="2317743" cy="86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    WUYI</a:t>
              </a:r>
            </a:p>
            <a:p>
              <a:pPr>
                <a:spcBef>
                  <a:spcPct val="0"/>
                </a:spcBef>
                <a:buClrTx/>
                <a:buSzTx/>
                <a:buFontTx/>
                <a:buNone/>
              </a:pPr>
              <a:r>
                <a:rPr lang="en-US" altLang="zh-TW" sz="1800">
                  <a:solidFill>
                    <a:srgbClr val="000000"/>
                  </a:solidFill>
                  <a:latin typeface="Calibri" panose="020F0502020204030204" pitchFamily="34" charset="0"/>
                </a:rPr>
                <a:t>Chung, Yu-Long</a:t>
              </a:r>
            </a:p>
          </p:txBody>
        </p:sp>
        <p:sp>
          <p:nvSpPr>
            <p:cNvPr id="58" name="矩形 57"/>
            <p:cNvSpPr/>
            <p:nvPr/>
          </p:nvSpPr>
          <p:spPr>
            <a:xfrm>
              <a:off x="3676169" y="4956448"/>
              <a:ext cx="2163917" cy="1152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pic>
          <p:nvPicPr>
            <p:cNvPr id="17436" name="圖片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941334" y="5044237"/>
              <a:ext cx="741645" cy="72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直線接點 7"/>
          <p:cNvCxnSpPr>
            <a:stCxn id="29" idx="2"/>
            <a:endCxn id="17" idx="0"/>
          </p:cNvCxnSpPr>
          <p:nvPr/>
        </p:nvCxnSpPr>
        <p:spPr>
          <a:xfrm flipH="1">
            <a:off x="4511675" y="2811463"/>
            <a:ext cx="30163" cy="1825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線接點 10"/>
          <p:cNvCxnSpPr>
            <a:stCxn id="38" idx="3"/>
            <a:endCxn id="17" idx="1"/>
          </p:cNvCxnSpPr>
          <p:nvPr/>
        </p:nvCxnSpPr>
        <p:spPr>
          <a:xfrm>
            <a:off x="3079750" y="2162175"/>
            <a:ext cx="925513" cy="1041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線接點 13"/>
          <p:cNvCxnSpPr>
            <a:stCxn id="44" idx="3"/>
            <a:endCxn id="17" idx="2"/>
          </p:cNvCxnSpPr>
          <p:nvPr/>
        </p:nvCxnSpPr>
        <p:spPr>
          <a:xfrm>
            <a:off x="3048000" y="3492500"/>
            <a:ext cx="747713" cy="2174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直線接點 25"/>
          <p:cNvCxnSpPr>
            <a:stCxn id="17437" idx="3"/>
            <a:endCxn id="17" idx="3"/>
          </p:cNvCxnSpPr>
          <p:nvPr/>
        </p:nvCxnSpPr>
        <p:spPr>
          <a:xfrm flipV="1">
            <a:off x="3563938" y="4216400"/>
            <a:ext cx="441325" cy="6683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直線接點 29"/>
          <p:cNvCxnSpPr>
            <a:stCxn id="58" idx="0"/>
            <a:endCxn id="17" idx="4"/>
          </p:cNvCxnSpPr>
          <p:nvPr/>
        </p:nvCxnSpPr>
        <p:spPr>
          <a:xfrm flipH="1" flipV="1">
            <a:off x="4511675" y="4425950"/>
            <a:ext cx="58738" cy="149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直線接點 60"/>
          <p:cNvCxnSpPr>
            <a:stCxn id="35" idx="1"/>
            <a:endCxn id="17" idx="5"/>
          </p:cNvCxnSpPr>
          <p:nvPr/>
        </p:nvCxnSpPr>
        <p:spPr>
          <a:xfrm flipH="1" flipV="1">
            <a:off x="5018088" y="4216400"/>
            <a:ext cx="982662" cy="7747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7428" name="群組 65"/>
          <p:cNvGrpSpPr>
            <a:grpSpLocks/>
          </p:cNvGrpSpPr>
          <p:nvPr/>
        </p:nvGrpSpPr>
        <p:grpSpPr bwMode="auto">
          <a:xfrm>
            <a:off x="3665538" y="2994025"/>
            <a:ext cx="2006600" cy="1466850"/>
            <a:chOff x="3362747" y="2849229"/>
            <a:chExt cx="2675859" cy="1954927"/>
          </a:xfrm>
        </p:grpSpPr>
        <p:pic>
          <p:nvPicPr>
            <p:cNvPr id="17431" name="圖片 2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312375" y="3057463"/>
              <a:ext cx="886842" cy="88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3536339" y="2849229"/>
              <a:ext cx="1909513" cy="1908381"/>
            </a:xfrm>
            <a:prstGeom prst="ellipse">
              <a:avLst/>
            </a:prstGeom>
            <a:noFill/>
            <a:ln w="19050">
              <a:solidFill>
                <a:srgbClr val="E7801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solidFill>
                  <a:prstClr val="white"/>
                </a:solidFill>
              </a:endParaRPr>
            </a:p>
          </p:txBody>
        </p:sp>
        <p:sp>
          <p:nvSpPr>
            <p:cNvPr id="17433" name="文字方塊 24"/>
            <p:cNvSpPr txBox="1">
              <a:spLocks noChangeArrowheads="1"/>
            </p:cNvSpPr>
            <p:nvPr/>
          </p:nvSpPr>
          <p:spPr bwMode="auto">
            <a:xfrm>
              <a:off x="3362747" y="3450035"/>
              <a:ext cx="2675859" cy="135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solidFill>
                    <a:srgbClr val="000000"/>
                  </a:solidFill>
                  <a:latin typeface="Calibri" panose="020F0502020204030204" pitchFamily="34" charset="0"/>
                </a:rPr>
                <a:t>NTU</a:t>
              </a:r>
            </a:p>
            <a:p>
              <a:pPr>
                <a:spcBef>
                  <a:spcPct val="0"/>
                </a:spcBef>
                <a:buClrTx/>
                <a:buSzTx/>
                <a:buFontTx/>
                <a:buNone/>
              </a:pPr>
              <a:r>
                <a:rPr lang="en-US" altLang="zh-TW" sz="1400">
                  <a:solidFill>
                    <a:srgbClr val="000000"/>
                  </a:solidFill>
                  <a:latin typeface="Calibri" panose="020F0502020204030204" pitchFamily="34" charset="0"/>
                </a:rPr>
                <a:t>Hong, Hong-Ki</a:t>
              </a:r>
            </a:p>
            <a:p>
              <a:pPr>
                <a:spcBef>
                  <a:spcPct val="0"/>
                </a:spcBef>
                <a:buClrTx/>
                <a:buSzTx/>
                <a:buFont typeface="Wingdings" panose="05000000000000000000" pitchFamily="2" charset="2"/>
                <a:buNone/>
              </a:pPr>
              <a:r>
                <a:rPr lang="en-US" altLang="zh-TW" sz="1400">
                  <a:solidFill>
                    <a:srgbClr val="000000"/>
                  </a:solidFill>
                  <a:latin typeface="Calibri" panose="020F0502020204030204" pitchFamily="34" charset="0"/>
                </a:rPr>
                <a:t>Liu, Li-Wei</a:t>
              </a:r>
            </a:p>
            <a:p>
              <a:pPr>
                <a:spcBef>
                  <a:spcPct val="0"/>
                </a:spcBef>
                <a:buClrTx/>
                <a:buSzTx/>
                <a:buFont typeface="Wingdings" panose="05000000000000000000" pitchFamily="2" charset="2"/>
                <a:buNone/>
              </a:pPr>
              <a:r>
                <a:rPr lang="en-US" altLang="zh-TW" sz="1400">
                  <a:solidFill>
                    <a:srgbClr val="000000"/>
                  </a:solidFill>
                  <a:latin typeface="Calibri" panose="020F0502020204030204" pitchFamily="34" charset="0"/>
                </a:rPr>
                <a:t>Chen, Jeng-Tzong (</a:t>
              </a:r>
              <a:r>
                <a:rPr lang="zh-TW" altLang="en-US" sz="1400">
                  <a:solidFill>
                    <a:srgbClr val="000000"/>
                  </a:solidFill>
                  <a:latin typeface="Calibri" panose="020F0502020204030204" pitchFamily="34" charset="0"/>
                </a:rPr>
                <a:t>客座</a:t>
              </a:r>
              <a:r>
                <a:rPr lang="en-US" altLang="zh-TW" sz="1400">
                  <a:solidFill>
                    <a:srgbClr val="000000"/>
                  </a:solidFill>
                  <a:latin typeface="Calibri" panose="020F0502020204030204" pitchFamily="34" charset="0"/>
                </a:rPr>
                <a:t>)</a:t>
              </a:r>
            </a:p>
          </p:txBody>
        </p:sp>
      </p:grpSp>
      <p:cxnSp>
        <p:nvCxnSpPr>
          <p:cNvPr id="68" name="直線接點 67"/>
          <p:cNvCxnSpPr>
            <a:stCxn id="41" idx="1"/>
            <a:endCxn id="17" idx="6"/>
          </p:cNvCxnSpPr>
          <p:nvPr/>
        </p:nvCxnSpPr>
        <p:spPr>
          <a:xfrm flipH="1" flipV="1">
            <a:off x="5227638" y="3709988"/>
            <a:ext cx="776287" cy="1841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直線接點 69"/>
          <p:cNvCxnSpPr>
            <a:stCxn id="32" idx="1"/>
            <a:endCxn id="17" idx="7"/>
          </p:cNvCxnSpPr>
          <p:nvPr/>
        </p:nvCxnSpPr>
        <p:spPr>
          <a:xfrm flipH="1">
            <a:off x="5018088" y="2493963"/>
            <a:ext cx="957262" cy="709612"/>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ChangeArrowheads="1"/>
          </p:cNvSpPr>
          <p:nvPr/>
        </p:nvSpPr>
        <p:spPr bwMode="auto">
          <a:xfrm>
            <a:off x="1549400" y="4670425"/>
            <a:ext cx="6154738"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3000" b="1">
                <a:solidFill>
                  <a:schemeClr val="hlink"/>
                </a:solidFill>
                <a:latin typeface="Times New Roman" panose="02020603050405020304" pitchFamily="18" charset="0"/>
                <a:ea typeface="標楷體" panose="03000509000000000000" pitchFamily="65" charset="-120"/>
              </a:rPr>
              <a:t>                      </a:t>
            </a:r>
            <a:endParaRPr lang="en-US" altLang="zh-TW" sz="2400" b="1">
              <a:solidFill>
                <a:schemeClr val="tx2"/>
              </a:solidFill>
              <a:latin typeface="Times New Roman" panose="02020603050405020304" pitchFamily="18" charset="0"/>
              <a:ea typeface="標楷體" panose="03000509000000000000" pitchFamily="65" charset="-120"/>
            </a:endParaRPr>
          </a:p>
        </p:txBody>
      </p:sp>
      <p:sp>
        <p:nvSpPr>
          <p:cNvPr id="19459" name="Text Box 7"/>
          <p:cNvSpPr txBox="1">
            <a:spLocks noChangeArrowheads="1"/>
          </p:cNvSpPr>
          <p:nvPr/>
        </p:nvSpPr>
        <p:spPr bwMode="auto">
          <a:xfrm>
            <a:off x="277813" y="1027113"/>
            <a:ext cx="586263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3000">
                <a:solidFill>
                  <a:srgbClr val="FF0000"/>
                </a:solidFill>
                <a:latin typeface="Times New Roman" panose="02020603050405020304" pitchFamily="18" charset="0"/>
                <a:ea typeface="細明體" panose="02020509000000000000" pitchFamily="49" charset="-120"/>
              </a:rPr>
              <a:t>溫故</a:t>
            </a:r>
            <a:r>
              <a:rPr lang="zh-TW" altLang="en-US" sz="3000">
                <a:latin typeface="Times New Roman" panose="02020603050405020304" pitchFamily="18" charset="0"/>
                <a:ea typeface="細明體" panose="02020509000000000000" pitchFamily="49" charset="-120"/>
              </a:rPr>
              <a:t>知新</a:t>
            </a:r>
            <a:r>
              <a:rPr lang="en-US" altLang="zh-TW" sz="3000">
                <a:latin typeface="Times New Roman" panose="02020603050405020304" pitchFamily="18" charset="0"/>
                <a:ea typeface="細明體" panose="02020509000000000000" pitchFamily="49" charset="-120"/>
              </a:rPr>
              <a:t>(1986)-no money no credit</a:t>
            </a:r>
          </a:p>
        </p:txBody>
      </p:sp>
      <p:pic>
        <p:nvPicPr>
          <p:cNvPr id="19460" name="Picture 2" descr="C:\Users\0605CKI\Desktop\pi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388" y="1538288"/>
            <a:ext cx="37290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矩形 1"/>
          <p:cNvSpPr>
            <a:spLocks noChangeArrowheads="1"/>
          </p:cNvSpPr>
          <p:nvPr/>
        </p:nvSpPr>
        <p:spPr bwMode="auto">
          <a:xfrm>
            <a:off x="6246813" y="512763"/>
            <a:ext cx="3429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600">
                <a:solidFill>
                  <a:schemeClr val="tx1"/>
                </a:solidFill>
                <a:latin typeface="Times New Roman" panose="02020603050405020304" pitchFamily="18" charset="0"/>
                <a:ea typeface="細明體" panose="02020509000000000000" pitchFamily="49" charset="-120"/>
              </a:defRPr>
            </a:lvl1pPr>
            <a:lvl2pPr marL="742950" indent="-285750">
              <a:defRPr kumimoji="1" sz="2600">
                <a:solidFill>
                  <a:schemeClr val="tx1"/>
                </a:solidFill>
                <a:latin typeface="Times New Roman" panose="02020603050405020304" pitchFamily="18" charset="0"/>
                <a:ea typeface="細明體" panose="02020509000000000000" pitchFamily="49" charset="-120"/>
              </a:defRPr>
            </a:lvl2pPr>
            <a:lvl3pPr marL="1143000" indent="-228600">
              <a:defRPr kumimoji="1" sz="2600">
                <a:solidFill>
                  <a:schemeClr val="tx1"/>
                </a:solidFill>
                <a:latin typeface="Times New Roman" panose="02020603050405020304" pitchFamily="18" charset="0"/>
                <a:ea typeface="細明體" panose="02020509000000000000" pitchFamily="49" charset="-120"/>
              </a:defRPr>
            </a:lvl3pPr>
            <a:lvl4pPr marL="1600200" indent="-228600">
              <a:defRPr kumimoji="1" sz="2600">
                <a:solidFill>
                  <a:schemeClr val="tx1"/>
                </a:solidFill>
                <a:latin typeface="Times New Roman" panose="02020603050405020304" pitchFamily="18" charset="0"/>
                <a:ea typeface="細明體" panose="02020509000000000000" pitchFamily="49" charset="-120"/>
              </a:defRPr>
            </a:lvl4pPr>
            <a:lvl5pPr marL="2057400" indent="-228600">
              <a:defRPr kumimoji="1" sz="2600">
                <a:solidFill>
                  <a:schemeClr val="tx1"/>
                </a:solidFill>
                <a:latin typeface="Times New Roman" panose="02020603050405020304" pitchFamily="18" charset="0"/>
                <a:ea typeface="細明體" panose="02020509000000000000" pitchFamily="49" charset="-120"/>
              </a:defRPr>
            </a:lvl5pPr>
            <a:lvl6pPr marL="2514600" indent="-228600" eaLnBrk="0" fontAlgn="base" hangingPunct="0">
              <a:spcBef>
                <a:spcPct val="0"/>
              </a:spcBef>
              <a:spcAft>
                <a:spcPct val="0"/>
              </a:spcAft>
              <a:defRPr kumimoji="1" sz="2600">
                <a:solidFill>
                  <a:schemeClr val="tx1"/>
                </a:solidFill>
                <a:latin typeface="Times New Roman" panose="02020603050405020304" pitchFamily="18" charset="0"/>
                <a:ea typeface="細明體" panose="02020509000000000000" pitchFamily="49" charset="-120"/>
              </a:defRPr>
            </a:lvl6pPr>
            <a:lvl7pPr marL="2971800" indent="-228600" eaLnBrk="0" fontAlgn="base" hangingPunct="0">
              <a:spcBef>
                <a:spcPct val="0"/>
              </a:spcBef>
              <a:spcAft>
                <a:spcPct val="0"/>
              </a:spcAft>
              <a:defRPr kumimoji="1" sz="2600">
                <a:solidFill>
                  <a:schemeClr val="tx1"/>
                </a:solidFill>
                <a:latin typeface="Times New Roman" panose="02020603050405020304" pitchFamily="18" charset="0"/>
                <a:ea typeface="細明體" panose="02020509000000000000" pitchFamily="49" charset="-120"/>
              </a:defRPr>
            </a:lvl7pPr>
            <a:lvl8pPr marL="3429000" indent="-228600" eaLnBrk="0" fontAlgn="base" hangingPunct="0">
              <a:spcBef>
                <a:spcPct val="0"/>
              </a:spcBef>
              <a:spcAft>
                <a:spcPct val="0"/>
              </a:spcAft>
              <a:defRPr kumimoji="1" sz="2600">
                <a:solidFill>
                  <a:schemeClr val="tx1"/>
                </a:solidFill>
                <a:latin typeface="Times New Roman" panose="02020603050405020304" pitchFamily="18" charset="0"/>
                <a:ea typeface="細明體" panose="02020509000000000000" pitchFamily="49" charset="-120"/>
              </a:defRPr>
            </a:lvl8pPr>
            <a:lvl9pPr marL="3886200" indent="-228600" eaLnBrk="0" fontAlgn="base" hangingPunct="0">
              <a:spcBef>
                <a:spcPct val="0"/>
              </a:spcBef>
              <a:spcAft>
                <a:spcPct val="0"/>
              </a:spcAft>
              <a:defRPr kumimoji="1" sz="2600">
                <a:solidFill>
                  <a:schemeClr val="tx1"/>
                </a:solidFill>
                <a:latin typeface="Times New Roman" panose="02020603050405020304" pitchFamily="18" charset="0"/>
                <a:ea typeface="細明體" panose="02020509000000000000" pitchFamily="49" charset="-120"/>
              </a:defRPr>
            </a:lvl9pPr>
          </a:lstStyle>
          <a:p>
            <a:pPr>
              <a:defRPr/>
            </a:pPr>
            <a:endParaRPr lang="en-US" altLang="zh-TW" sz="1950" b="1" dirty="0"/>
          </a:p>
          <a:p>
            <a:pPr>
              <a:defRPr/>
            </a:pPr>
            <a:r>
              <a:rPr lang="zh-TW" altLang="en-US" sz="1950" b="1" dirty="0"/>
              <a:t>洪宏基</a:t>
            </a:r>
            <a:r>
              <a:rPr lang="zh-TW" altLang="zh-TW" sz="1950" b="1" dirty="0"/>
              <a:t>陳正宗 </a:t>
            </a:r>
            <a:endParaRPr lang="en-US" altLang="zh-TW" sz="1950" b="1" dirty="0"/>
          </a:p>
          <a:p>
            <a:pPr>
              <a:defRPr/>
            </a:pPr>
            <a:endParaRPr lang="en-US" altLang="zh-TW" sz="1950" b="1" dirty="0"/>
          </a:p>
          <a:p>
            <a:pPr>
              <a:defRPr/>
            </a:pPr>
            <a:r>
              <a:rPr lang="zh-TW" altLang="zh-TW" sz="1950" b="1" dirty="0">
                <a:solidFill>
                  <a:srgbClr val="FF0000"/>
                </a:solidFill>
              </a:rPr>
              <a:t>王淑娟呂學育</a:t>
            </a:r>
            <a:endParaRPr lang="en-US" altLang="zh-TW" sz="1950" b="1" dirty="0"/>
          </a:p>
          <a:p>
            <a:pPr>
              <a:defRPr/>
            </a:pPr>
            <a:r>
              <a:rPr lang="zh-TW" altLang="zh-TW" sz="1950" b="1" dirty="0"/>
              <a:t>陳瑞宏葛德治</a:t>
            </a:r>
            <a:endParaRPr lang="en-US" altLang="zh-TW" sz="1950" b="1" dirty="0"/>
          </a:p>
          <a:p>
            <a:pPr>
              <a:defRPr/>
            </a:pPr>
            <a:r>
              <a:rPr lang="zh-TW" altLang="zh-TW" sz="1950" b="1" dirty="0"/>
              <a:t>邱佑宗 陳國慶 </a:t>
            </a:r>
            <a:endParaRPr lang="en-US" altLang="zh-TW" sz="1950" b="1" dirty="0"/>
          </a:p>
          <a:p>
            <a:pPr>
              <a:defRPr/>
            </a:pPr>
            <a:r>
              <a:rPr lang="zh-TW" altLang="zh-TW" sz="1950" b="1" dirty="0"/>
              <a:t>曹永德 吳重成 </a:t>
            </a:r>
            <a:endParaRPr lang="en-US" altLang="zh-TW" sz="1950" b="1" dirty="0"/>
          </a:p>
          <a:p>
            <a:pPr>
              <a:defRPr/>
            </a:pPr>
            <a:r>
              <a:rPr lang="zh-TW" altLang="zh-TW" sz="1950" b="1" dirty="0"/>
              <a:t>彭伯峰 朱坤煌 </a:t>
            </a:r>
            <a:endParaRPr lang="en-US" altLang="zh-TW" sz="1950" b="1" dirty="0"/>
          </a:p>
          <a:p>
            <a:pPr>
              <a:defRPr/>
            </a:pPr>
            <a:r>
              <a:rPr lang="zh-TW" altLang="zh-TW" sz="1950" b="1" dirty="0"/>
              <a:t>吳文華</a:t>
            </a:r>
            <a:r>
              <a:rPr lang="zh-TW" altLang="en-US" sz="1950" b="1" dirty="0"/>
              <a:t> </a:t>
            </a:r>
            <a:r>
              <a:rPr lang="zh-TW" altLang="zh-TW" sz="1950" b="1" dirty="0"/>
              <a:t> </a:t>
            </a:r>
            <a:endParaRPr lang="zh-TW" altLang="en-US" sz="1950" dirty="0"/>
          </a:p>
        </p:txBody>
      </p:sp>
      <p:pic>
        <p:nvPicPr>
          <p:cNvPr id="19462" name="Picture 2" descr="C:\Users\0605CKI\Desktop\林聰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713" y="3213100"/>
            <a:ext cx="105568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descr="C:\Users\0605CKI\Desktop\胡錦標.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363" y="2025650"/>
            <a:ext cx="12160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descr="C:\Users\0605CKI\Desktop\李世光.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0" y="3524250"/>
            <a:ext cx="9604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 descr="C:\Users\0605CKI\Desktop\張善政.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9850" y="4565650"/>
            <a:ext cx="1393825"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1196975" y="2093913"/>
            <a:ext cx="2087563" cy="164623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pic>
        <p:nvPicPr>
          <p:cNvPr id="20483"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636588"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167313"/>
            <a:ext cx="892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圖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8975" y="876300"/>
            <a:ext cx="8350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圖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48663" y="5360988"/>
            <a:ext cx="7953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文字方塊 4"/>
          <p:cNvSpPr txBox="1">
            <a:spLocks noChangeArrowheads="1"/>
          </p:cNvSpPr>
          <p:nvPr/>
        </p:nvSpPr>
        <p:spPr bwMode="auto">
          <a:xfrm>
            <a:off x="1196975" y="949325"/>
            <a:ext cx="6334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3600">
                <a:latin typeface="標楷體" panose="03000509000000000000" pitchFamily="65" charset="-120"/>
                <a:ea typeface="標楷體" panose="03000509000000000000" pitchFamily="65" charset="-120"/>
              </a:rPr>
              <a:t>研究人才培育往下紮根</a:t>
            </a:r>
          </a:p>
        </p:txBody>
      </p:sp>
      <p:sp>
        <p:nvSpPr>
          <p:cNvPr id="20488" name="文字方塊 14"/>
          <p:cNvSpPr txBox="1">
            <a:spLocks noChangeArrowheads="1"/>
          </p:cNvSpPr>
          <p:nvPr/>
        </p:nvSpPr>
        <p:spPr bwMode="auto">
          <a:xfrm>
            <a:off x="1144588" y="2676525"/>
            <a:ext cx="2139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RCAS</a:t>
            </a:r>
          </a:p>
          <a:p>
            <a:pPr algn="ctr">
              <a:spcBef>
                <a:spcPct val="0"/>
              </a:spcBef>
              <a:buClrTx/>
              <a:buSzTx/>
              <a:buFontTx/>
              <a:buNone/>
            </a:pPr>
            <a:r>
              <a:rPr lang="zh-TW" altLang="en-US" sz="1500">
                <a:latin typeface="標楷體" panose="03000509000000000000" pitchFamily="65" charset="-120"/>
                <a:ea typeface="標楷體" panose="03000509000000000000" pitchFamily="65" charset="-120"/>
              </a:rPr>
              <a:t>中研院應科中心大暑案</a:t>
            </a:r>
            <a:endParaRPr lang="en-US" altLang="zh-TW" sz="1500">
              <a:latin typeface="標楷體" panose="03000509000000000000" pitchFamily="65" charset="-120"/>
              <a:ea typeface="標楷體" panose="03000509000000000000" pitchFamily="65" charset="-120"/>
            </a:endParaRP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NT$16,000</a:t>
            </a: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07/01-08/31</a:t>
            </a:r>
            <a:endParaRPr lang="zh-TW" altLang="en-US" sz="1500">
              <a:latin typeface="標楷體" panose="03000509000000000000" pitchFamily="65" charset="-120"/>
              <a:ea typeface="標楷體" panose="03000509000000000000" pitchFamily="65" charset="-120"/>
            </a:endParaRPr>
          </a:p>
        </p:txBody>
      </p:sp>
      <p:sp>
        <p:nvSpPr>
          <p:cNvPr id="20489" name="文字方塊 15"/>
          <p:cNvSpPr txBox="1">
            <a:spLocks noChangeArrowheads="1"/>
          </p:cNvSpPr>
          <p:nvPr/>
        </p:nvSpPr>
        <p:spPr bwMode="auto">
          <a:xfrm>
            <a:off x="1176338" y="4621213"/>
            <a:ext cx="21288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NCTS</a:t>
            </a:r>
          </a:p>
          <a:p>
            <a:pPr algn="ctr">
              <a:spcBef>
                <a:spcPct val="0"/>
              </a:spcBef>
              <a:buClrTx/>
              <a:buSzTx/>
              <a:buFontTx/>
              <a:buNone/>
            </a:pPr>
            <a:r>
              <a:rPr lang="zh-TW" altLang="en-US" sz="1500">
                <a:latin typeface="標楷體" panose="03000509000000000000" pitchFamily="65" charset="-120"/>
                <a:ea typeface="標楷體" panose="03000509000000000000" pitchFamily="65" charset="-120"/>
              </a:rPr>
              <a:t>理論中心人才培育計畫</a:t>
            </a:r>
            <a:endParaRPr lang="en-US" altLang="zh-TW" sz="1500">
              <a:latin typeface="標楷體" panose="03000509000000000000" pitchFamily="65" charset="-120"/>
              <a:ea typeface="標楷體" panose="03000509000000000000" pitchFamily="65" charset="-120"/>
            </a:endParaRP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NT$48,000</a:t>
            </a: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10/01-06/30</a:t>
            </a:r>
            <a:endParaRPr lang="zh-TW" altLang="en-US" sz="1500">
              <a:latin typeface="標楷體" panose="03000509000000000000" pitchFamily="65" charset="-120"/>
              <a:ea typeface="標楷體" panose="03000509000000000000" pitchFamily="65" charset="-120"/>
            </a:endParaRPr>
          </a:p>
        </p:txBody>
      </p:sp>
      <p:sp>
        <p:nvSpPr>
          <p:cNvPr id="20490" name="文字方塊 16"/>
          <p:cNvSpPr txBox="1">
            <a:spLocks noChangeArrowheads="1"/>
          </p:cNvSpPr>
          <p:nvPr/>
        </p:nvSpPr>
        <p:spPr bwMode="auto">
          <a:xfrm>
            <a:off x="6078538" y="4535488"/>
            <a:ext cx="15271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OAC</a:t>
            </a:r>
          </a:p>
          <a:p>
            <a:pPr algn="ctr">
              <a:spcBef>
                <a:spcPct val="0"/>
              </a:spcBef>
              <a:buClrTx/>
              <a:buSzTx/>
              <a:buFontTx/>
              <a:buNone/>
            </a:pPr>
            <a:r>
              <a:rPr lang="zh-TW" altLang="en-US" sz="1500">
                <a:latin typeface="標楷體" panose="03000509000000000000" pitchFamily="65" charset="-120"/>
                <a:ea typeface="標楷體" panose="03000509000000000000" pitchFamily="65" charset="-120"/>
              </a:rPr>
              <a:t>海委會大專案</a:t>
            </a:r>
            <a:endParaRPr lang="en-US" altLang="zh-TW" sz="1500">
              <a:latin typeface="標楷體" panose="03000509000000000000" pitchFamily="65" charset="-120"/>
              <a:ea typeface="標楷體" panose="03000509000000000000" pitchFamily="65" charset="-120"/>
            </a:endParaRP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NT$50,000</a:t>
            </a: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04/01-11/30</a:t>
            </a:r>
            <a:endParaRPr lang="zh-TW" altLang="en-US" sz="1500">
              <a:latin typeface="標楷體" panose="03000509000000000000" pitchFamily="65" charset="-120"/>
              <a:ea typeface="標楷體" panose="03000509000000000000" pitchFamily="65" charset="-120"/>
            </a:endParaRPr>
          </a:p>
        </p:txBody>
      </p:sp>
      <p:sp>
        <p:nvSpPr>
          <p:cNvPr id="20491" name="文字方塊 17"/>
          <p:cNvSpPr txBox="1">
            <a:spLocks noChangeArrowheads="1"/>
          </p:cNvSpPr>
          <p:nvPr/>
        </p:nvSpPr>
        <p:spPr bwMode="auto">
          <a:xfrm>
            <a:off x="6078538" y="2643188"/>
            <a:ext cx="1527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NSTC</a:t>
            </a:r>
          </a:p>
          <a:p>
            <a:pPr algn="ctr">
              <a:spcBef>
                <a:spcPct val="0"/>
              </a:spcBef>
              <a:buClrTx/>
              <a:buSzTx/>
              <a:buFontTx/>
              <a:buNone/>
            </a:pPr>
            <a:r>
              <a:rPr lang="zh-TW" altLang="en-US" sz="1500">
                <a:latin typeface="標楷體" panose="03000509000000000000" pitchFamily="65" charset="-120"/>
                <a:ea typeface="標楷體" panose="03000509000000000000" pitchFamily="65" charset="-120"/>
              </a:rPr>
              <a:t>國科會大專案</a:t>
            </a:r>
            <a:endParaRPr lang="en-US" altLang="zh-TW" sz="1500">
              <a:latin typeface="標楷體" panose="03000509000000000000" pitchFamily="65" charset="-120"/>
              <a:ea typeface="標楷體" panose="03000509000000000000" pitchFamily="65" charset="-120"/>
            </a:endParaRP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NT$48,000</a:t>
            </a: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07/01-02/28</a:t>
            </a:r>
            <a:endParaRPr lang="zh-TW" altLang="en-US" sz="1500">
              <a:latin typeface="標楷體" panose="03000509000000000000" pitchFamily="65" charset="-120"/>
              <a:ea typeface="標楷體" panose="03000509000000000000" pitchFamily="65" charset="-120"/>
            </a:endParaRPr>
          </a:p>
        </p:txBody>
      </p:sp>
      <p:pic>
        <p:nvPicPr>
          <p:cNvPr id="20492" name="圖片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54688" y="2257425"/>
            <a:ext cx="2084387"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圖片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08138" y="4133850"/>
            <a:ext cx="1212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圖片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60563" y="2181225"/>
            <a:ext cx="508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圖片 2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350000" y="3878263"/>
            <a:ext cx="9842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文字方塊 26"/>
          <p:cNvSpPr txBox="1">
            <a:spLocks noChangeArrowheads="1"/>
          </p:cNvSpPr>
          <p:nvPr/>
        </p:nvSpPr>
        <p:spPr bwMode="auto">
          <a:xfrm>
            <a:off x="4364038" y="6935788"/>
            <a:ext cx="47799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400">
                <a:latin typeface="標楷體" panose="03000509000000000000" pitchFamily="65" charset="-120"/>
                <a:ea typeface="標楷體" panose="03000509000000000000" pitchFamily="65" charset="-120"/>
              </a:rPr>
              <a:t>File name:</a:t>
            </a:r>
            <a:r>
              <a:rPr lang="zh-TW" altLang="en-US" sz="2400">
                <a:latin typeface="標楷體" panose="03000509000000000000" pitchFamily="65" charset="-120"/>
                <a:ea typeface="標楷體" panose="03000509000000000000" pitchFamily="65" charset="-120"/>
              </a:rPr>
              <a:t>研究人才培育向下紮根</a:t>
            </a:r>
            <a:r>
              <a:rPr lang="en-US" altLang="zh-TW" sz="2400">
                <a:latin typeface="標楷體" panose="03000509000000000000" pitchFamily="65" charset="-120"/>
                <a:ea typeface="標楷體" panose="03000509000000000000" pitchFamily="65" charset="-120"/>
              </a:rPr>
              <a:t>2024.ppt</a:t>
            </a:r>
            <a:r>
              <a:rPr lang="zh-TW" altLang="en-US" sz="2400">
                <a:latin typeface="標楷體" panose="03000509000000000000" pitchFamily="65" charset="-120"/>
                <a:ea typeface="標楷體" panose="03000509000000000000" pitchFamily="65" charset="-120"/>
              </a:rPr>
              <a:t> </a:t>
            </a:r>
            <a:r>
              <a:rPr lang="en-US" altLang="zh-TW" sz="2400">
                <a:latin typeface="標楷體" panose="03000509000000000000" pitchFamily="65" charset="-120"/>
                <a:ea typeface="標楷體" panose="03000509000000000000" pitchFamily="65" charset="-120"/>
              </a:rPr>
              <a:t>made by PH JH</a:t>
            </a:r>
          </a:p>
        </p:txBody>
      </p:sp>
      <p:sp>
        <p:nvSpPr>
          <p:cNvPr id="20" name="圓角矩形 19"/>
          <p:cNvSpPr/>
          <p:nvPr/>
        </p:nvSpPr>
        <p:spPr>
          <a:xfrm>
            <a:off x="1196975" y="4014788"/>
            <a:ext cx="2087563" cy="16446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22" name="圓角矩形 21"/>
          <p:cNvSpPr/>
          <p:nvPr/>
        </p:nvSpPr>
        <p:spPr>
          <a:xfrm>
            <a:off x="5791200" y="2111375"/>
            <a:ext cx="2089150" cy="16446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23" name="圓角矩形 22"/>
          <p:cNvSpPr/>
          <p:nvPr/>
        </p:nvSpPr>
        <p:spPr>
          <a:xfrm>
            <a:off x="5751513" y="3902075"/>
            <a:ext cx="2087562" cy="164623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grpSp>
        <p:nvGrpSpPr>
          <p:cNvPr id="20500" name="群組 34"/>
          <p:cNvGrpSpPr>
            <a:grpSpLocks/>
          </p:cNvGrpSpPr>
          <p:nvPr/>
        </p:nvGrpSpPr>
        <p:grpSpPr bwMode="auto">
          <a:xfrm>
            <a:off x="3770313" y="2162175"/>
            <a:ext cx="1527175" cy="1871663"/>
            <a:chOff x="5026428" y="1499700"/>
            <a:chExt cx="2036618" cy="2494645"/>
          </a:xfrm>
        </p:grpSpPr>
        <p:sp>
          <p:nvSpPr>
            <p:cNvPr id="20510" name="文字方塊 13"/>
            <p:cNvSpPr txBox="1">
              <a:spLocks noChangeArrowheads="1"/>
            </p:cNvSpPr>
            <p:nvPr/>
          </p:nvSpPr>
          <p:spPr bwMode="auto">
            <a:xfrm>
              <a:off x="5026428" y="2538853"/>
              <a:ext cx="2036618"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NTOU</a:t>
              </a:r>
            </a:p>
            <a:p>
              <a:pPr algn="ctr">
                <a:spcBef>
                  <a:spcPct val="0"/>
                </a:spcBef>
                <a:buClrTx/>
                <a:buSzTx/>
                <a:buFontTx/>
                <a:buNone/>
              </a:pPr>
              <a:r>
                <a:rPr lang="zh-TW" altLang="en-US" sz="1500">
                  <a:latin typeface="標楷體" panose="03000509000000000000" pitchFamily="65" charset="-120"/>
                  <a:ea typeface="標楷體" panose="03000509000000000000" pitchFamily="65" charset="-120"/>
                </a:rPr>
                <a:t>海大大暑案</a:t>
              </a:r>
              <a:endParaRPr lang="en-US" altLang="zh-TW" sz="1500">
                <a:latin typeface="標楷體" panose="03000509000000000000" pitchFamily="65" charset="-120"/>
                <a:ea typeface="標楷體" panose="03000509000000000000" pitchFamily="65" charset="-120"/>
              </a:endParaRP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NT$10,000</a:t>
              </a: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07/01-08/31</a:t>
              </a:r>
              <a:endParaRPr lang="zh-TW" altLang="en-US" sz="1500">
                <a:latin typeface="標楷體" panose="03000509000000000000" pitchFamily="65" charset="-120"/>
                <a:ea typeface="標楷體" panose="03000509000000000000" pitchFamily="65" charset="-120"/>
              </a:endParaRPr>
            </a:p>
          </p:txBody>
        </p:sp>
        <p:pic>
          <p:nvPicPr>
            <p:cNvPr id="20511" name="圖片 2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21028" y="1673146"/>
              <a:ext cx="847417" cy="865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角矩形 2"/>
            <p:cNvSpPr/>
            <p:nvPr/>
          </p:nvSpPr>
          <p:spPr>
            <a:xfrm>
              <a:off x="5026428" y="1499700"/>
              <a:ext cx="2036618" cy="249464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grpSp>
      <p:cxnSp>
        <p:nvCxnSpPr>
          <p:cNvPr id="6" name="直線單箭頭接點 5"/>
          <p:cNvCxnSpPr/>
          <p:nvPr/>
        </p:nvCxnSpPr>
        <p:spPr>
          <a:xfrm flipH="1" flipV="1">
            <a:off x="3287713" y="3119438"/>
            <a:ext cx="482600" cy="539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3278188" y="3902075"/>
            <a:ext cx="539750" cy="40005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5310188" y="3062288"/>
            <a:ext cx="455612" cy="762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a:off x="5297488" y="3878263"/>
            <a:ext cx="457200" cy="423862"/>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505" name="文字方塊 30"/>
          <p:cNvSpPr txBox="1">
            <a:spLocks noChangeArrowheads="1"/>
          </p:cNvSpPr>
          <p:nvPr/>
        </p:nvSpPr>
        <p:spPr bwMode="auto">
          <a:xfrm>
            <a:off x="3825875" y="4933950"/>
            <a:ext cx="15271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NCU</a:t>
            </a:r>
          </a:p>
          <a:p>
            <a:pPr algn="ctr">
              <a:spcBef>
                <a:spcPct val="0"/>
              </a:spcBef>
              <a:buClrTx/>
              <a:buSzTx/>
              <a:buFontTx/>
              <a:buNone/>
            </a:pPr>
            <a:r>
              <a:rPr lang="zh-TW" altLang="en-US" sz="1500">
                <a:latin typeface="標楷體" panose="03000509000000000000" pitchFamily="65" charset="-120"/>
                <a:ea typeface="標楷體" panose="03000509000000000000" pitchFamily="65" charset="-120"/>
              </a:rPr>
              <a:t>中央大學大暑案</a:t>
            </a:r>
            <a:endParaRPr lang="en-US" altLang="zh-TW" sz="1500">
              <a:latin typeface="標楷體" panose="03000509000000000000" pitchFamily="65" charset="-120"/>
              <a:ea typeface="標楷體" panose="03000509000000000000" pitchFamily="65" charset="-120"/>
            </a:endParaRP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NT$16,000</a:t>
            </a:r>
          </a:p>
          <a:p>
            <a:pPr algn="ctr">
              <a:spcBef>
                <a:spcPct val="0"/>
              </a:spcBef>
              <a:buClrTx/>
              <a:buSzTx/>
              <a:buFontTx/>
              <a:buNone/>
            </a:pPr>
            <a:r>
              <a:rPr lang="en-US" altLang="zh-TW" sz="1500">
                <a:latin typeface="標楷體" panose="03000509000000000000" pitchFamily="65" charset="-120"/>
                <a:ea typeface="標楷體" panose="03000509000000000000" pitchFamily="65" charset="-120"/>
              </a:rPr>
              <a:t>07/01-08/31</a:t>
            </a:r>
            <a:endParaRPr lang="zh-TW" altLang="en-US" sz="1500">
              <a:latin typeface="標楷體" panose="03000509000000000000" pitchFamily="65" charset="-120"/>
              <a:ea typeface="標楷體" panose="03000509000000000000" pitchFamily="65" charset="-120"/>
            </a:endParaRPr>
          </a:p>
        </p:txBody>
      </p:sp>
      <p:sp>
        <p:nvSpPr>
          <p:cNvPr id="33" name="圓角矩形 32"/>
          <p:cNvSpPr/>
          <p:nvPr/>
        </p:nvSpPr>
        <p:spPr>
          <a:xfrm>
            <a:off x="3498850" y="4302125"/>
            <a:ext cx="2087563" cy="16446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pic>
        <p:nvPicPr>
          <p:cNvPr id="20507" name="圖片 3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79900" y="4368800"/>
            <a:ext cx="52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線單箭頭接點 41"/>
          <p:cNvCxnSpPr/>
          <p:nvPr/>
        </p:nvCxnSpPr>
        <p:spPr>
          <a:xfrm>
            <a:off x="4554538" y="4033838"/>
            <a:ext cx="0" cy="268287"/>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509" name="Text Box 7"/>
          <p:cNvSpPr txBox="1">
            <a:spLocks noChangeArrowheads="1"/>
          </p:cNvSpPr>
          <p:nvPr/>
        </p:nvSpPr>
        <p:spPr bwMode="auto">
          <a:xfrm>
            <a:off x="1806575" y="1520825"/>
            <a:ext cx="4868863"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3000">
                <a:latin typeface="Times New Roman" panose="02020603050405020304" pitchFamily="18" charset="0"/>
                <a:ea typeface="細明體" panose="02020509000000000000" pitchFamily="49" charset="-120"/>
              </a:rPr>
              <a:t>溫故</a:t>
            </a:r>
            <a:r>
              <a:rPr lang="zh-TW" altLang="en-US" sz="3000">
                <a:solidFill>
                  <a:srgbClr val="C00000"/>
                </a:solidFill>
                <a:latin typeface="Times New Roman" panose="02020603050405020304" pitchFamily="18" charset="0"/>
                <a:ea typeface="細明體" panose="02020509000000000000" pitchFamily="49" charset="-120"/>
              </a:rPr>
              <a:t>知新</a:t>
            </a:r>
            <a:r>
              <a:rPr lang="en-US" altLang="zh-TW" sz="3000">
                <a:latin typeface="Times New Roman" panose="02020603050405020304" pitchFamily="18" charset="0"/>
                <a:ea typeface="細明體" panose="02020509000000000000" pitchFamily="49" charset="-120"/>
              </a:rPr>
              <a:t>(2024) money credit</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編號版面配置區 3"/>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8161358B-4EB2-44A2-82F8-B0E3B3FCA301}" type="slidenum">
              <a:rPr lang="en-US" altLang="zh-TW" sz="1400" smtClean="0"/>
              <a:pPr>
                <a:spcBef>
                  <a:spcPct val="0"/>
                </a:spcBef>
                <a:buClrTx/>
                <a:buSzTx/>
                <a:buFontTx/>
                <a:buNone/>
              </a:pPr>
              <a:t>14</a:t>
            </a:fld>
            <a:endParaRPr lang="en-US" altLang="zh-TW" sz="1400" smtClean="0"/>
          </a:p>
        </p:txBody>
      </p:sp>
      <p:pic>
        <p:nvPicPr>
          <p:cNvPr id="53251"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 y="1131888"/>
            <a:ext cx="9096375"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81362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72"/>
          <p:cNvSpPr>
            <a:spLocks noChangeArrowheads="1"/>
          </p:cNvSpPr>
          <p:nvPr/>
        </p:nvSpPr>
        <p:spPr bwMode="auto">
          <a:xfrm>
            <a:off x="2000250" y="2057400"/>
            <a:ext cx="1157288" cy="85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eaLnBrk="1" hangingPunct="1">
              <a:spcBef>
                <a:spcPct val="0"/>
              </a:spcBef>
              <a:buClrTx/>
              <a:buSzTx/>
              <a:buFontTx/>
              <a:buNone/>
              <a:defRPr/>
            </a:pPr>
            <a:endParaRPr lang="zh-TW" altLang="en-US" sz="1013">
              <a:solidFill>
                <a:schemeClr val="tx1"/>
              </a:solidFill>
              <a:latin typeface="Tahoma" panose="020B0604030504040204" pitchFamily="34" charset="0"/>
            </a:endParaRPr>
          </a:p>
        </p:txBody>
      </p:sp>
      <p:sp>
        <p:nvSpPr>
          <p:cNvPr id="5125" name="Rectangle 4"/>
          <p:cNvSpPr>
            <a:spLocks noChangeArrowheads="1"/>
          </p:cNvSpPr>
          <p:nvPr/>
        </p:nvSpPr>
        <p:spPr bwMode="auto">
          <a:xfrm>
            <a:off x="2073275" y="1493838"/>
            <a:ext cx="5038725" cy="171450"/>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7322" tIns="24107" rIns="47322" bIns="24107"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eaLnBrk="1" hangingPunct="1">
              <a:lnSpc>
                <a:spcPct val="110000"/>
              </a:lnSpc>
              <a:spcBef>
                <a:spcPct val="0"/>
              </a:spcBef>
              <a:buClrTx/>
              <a:buSzTx/>
              <a:buFontTx/>
              <a:buNone/>
              <a:defRPr/>
            </a:pPr>
            <a:endParaRPr lang="zh-TW" altLang="en-US" sz="1125" dirty="0">
              <a:solidFill>
                <a:srgbClr val="0000CC"/>
              </a:solidFill>
            </a:endParaRPr>
          </a:p>
        </p:txBody>
      </p:sp>
      <p:graphicFrame>
        <p:nvGraphicFramePr>
          <p:cNvPr id="365706" name="Group 138"/>
          <p:cNvGraphicFramePr>
            <a:graphicFrameLocks noGrp="1"/>
          </p:cNvGraphicFramePr>
          <p:nvPr/>
        </p:nvGraphicFramePr>
        <p:xfrm>
          <a:off x="1479550" y="1406525"/>
          <a:ext cx="5062538" cy="3932237"/>
        </p:xfrm>
        <a:graphic>
          <a:graphicData uri="http://schemas.openxmlformats.org/drawingml/2006/table">
            <a:tbl>
              <a:tblPr/>
              <a:tblGrid>
                <a:gridCol w="859941">
                  <a:extLst>
                    <a:ext uri="{9D8B030D-6E8A-4147-A177-3AD203B41FA5}">
                      <a16:colId xmlns:a16="http://schemas.microsoft.com/office/drawing/2014/main" val="20000"/>
                    </a:ext>
                  </a:extLst>
                </a:gridCol>
                <a:gridCol w="3725808">
                  <a:extLst>
                    <a:ext uri="{9D8B030D-6E8A-4147-A177-3AD203B41FA5}">
                      <a16:colId xmlns:a16="http://schemas.microsoft.com/office/drawing/2014/main" val="20001"/>
                    </a:ext>
                  </a:extLst>
                </a:gridCol>
                <a:gridCol w="476789">
                  <a:extLst>
                    <a:ext uri="{9D8B030D-6E8A-4147-A177-3AD203B41FA5}">
                      <a16:colId xmlns:a16="http://schemas.microsoft.com/office/drawing/2014/main" val="20002"/>
                    </a:ext>
                  </a:extLst>
                </a:gridCol>
              </a:tblGrid>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鄭</a:t>
                      </a: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岳世</a:t>
                      </a:r>
                      <a:endParaRPr kumimoji="1" lang="zh-TW" altLang="en-US" sz="600" b="0" i="0" u="none" strike="noStrike" cap="none" normalizeH="0" baseline="0" dirty="0">
                        <a:ln>
                          <a:noFill/>
                        </a:ln>
                        <a:solidFill>
                          <a:srgbClr val="0000CC"/>
                        </a:solidFill>
                        <a:effectLst/>
                        <a:latin typeface="新細明體" pitchFamily="18" charset="-12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Dual series representation and its applications to a string subjected  to support motions </a:t>
                      </a:r>
                      <a:r>
                        <a:rPr kumimoji="1" lang="en-US" altLang="zh-TW" sz="600" b="0" i="0" u="none" strike="noStrike" cap="none" normalizeH="0" baseline="0" dirty="0">
                          <a:ln>
                            <a:noFill/>
                          </a:ln>
                          <a:solidFill>
                            <a:srgbClr val="0000CC"/>
                          </a:solidFill>
                          <a:effectLst/>
                          <a:latin typeface="Times New Roman" pitchFamily="18" charset="0"/>
                          <a:ea typeface="新細明體" pitchFamily="18" charset="-120"/>
                          <a:cs typeface="Tahoma" pitchFamily="34" charset="0"/>
                        </a:rPr>
                        <a:t>(1996)</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ADV </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陳桂鴻*</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Analytical study and numerical experiments for Laplace equation with </a:t>
                      </a: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overspecified</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BCs </a:t>
                      </a:r>
                      <a:r>
                        <a:rPr kumimoji="1" lang="en-US" altLang="zh-TW" sz="600" b="0" i="0" u="none" strike="noStrike" cap="none" normalizeH="0" baseline="0" dirty="0">
                          <a:ln>
                            <a:noFill/>
                          </a:ln>
                          <a:solidFill>
                            <a:srgbClr val="0000CC"/>
                          </a:solidFill>
                          <a:effectLst/>
                          <a:latin typeface="Times New Roman" pitchFamily="18" charset="0"/>
                          <a:ea typeface="新細明體" pitchFamily="18" charset="-120"/>
                          <a:cs typeface="Tahoma" pitchFamily="34" charset="0"/>
                        </a:rPr>
                        <a:t>(1998)</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AMM</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劉立偉**</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On the free terms of the dual BEM for the two and three- dimensional Laplace problems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(2000)</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JMST</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林盛益</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 new point of view for the polar decomposition using singular value decomposition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(2002)</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IJCN</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34383">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李應德***</a:t>
                      </a:r>
                      <a:r>
                        <a:rPr kumimoji="1" lang="zh-TW" altLang="en-US" sz="600" b="1"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、葉雅婷</a:t>
                      </a:r>
                      <a:r>
                        <a:rPr kumimoji="1" lang="zh-TW" altLang="en-US" sz="600" b="0"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 </a:t>
                      </a:r>
                      <a:endParaRPr kumimoji="1" lang="zh-TW" altLang="en-US" sz="600" b="0" i="0" u="none" strike="noStrike" cap="none" normalizeH="0" baseline="0" dirty="0">
                        <a:ln>
                          <a:noFill/>
                        </a:ln>
                        <a:solidFill>
                          <a:srgbClr val="0000CC"/>
                        </a:solidFill>
                        <a:effectLst/>
                        <a:latin typeface="新細明體" pitchFamily="18" charset="-12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 meshless method for free vibration analysis of circular and rectangular clamped plates using radial basis function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(2004)</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EABE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蔡明宏</a:t>
                      </a:r>
                      <a:r>
                        <a:rPr kumimoji="1" lang="zh-TW" altLang="en-US" sz="600" b="0"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Conformal mapping and bipolar coordinate for eccentric problems </a:t>
                      </a:r>
                      <a:r>
                        <a:rPr kumimoji="1" lang="en-US" altLang="zh-TW" sz="600" b="0" i="0" u="none" strike="noStrike" cap="none" normalizeH="0" baseline="0" dirty="0">
                          <a:ln>
                            <a:noFill/>
                          </a:ln>
                          <a:solidFill>
                            <a:srgbClr val="0000CC"/>
                          </a:solidFill>
                          <a:effectLst/>
                          <a:latin typeface="Times New Roman" pitchFamily="18" charset="0"/>
                          <a:ea typeface="新細明體" pitchFamily="18" charset="-120"/>
                          <a:cs typeface="Tahoma" pitchFamily="34" charset="0"/>
                        </a:rPr>
                        <a:t>(2008)</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CAEE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高聖凱</a:t>
                      </a:r>
                      <a:r>
                        <a:rPr kumimoji="1" lang="zh-TW" altLang="en-US" sz="600" b="0"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Waves in string using diamond rule and Mathematica software </a:t>
                      </a:r>
                      <a:r>
                        <a:rPr kumimoji="1" lang="en-US" altLang="zh-TW" sz="600" b="0" i="0" u="none" strike="noStrike" cap="none" normalizeH="0" baseline="0" dirty="0">
                          <a:ln>
                            <a:noFill/>
                          </a:ln>
                          <a:solidFill>
                            <a:srgbClr val="0000CC"/>
                          </a:solidFill>
                          <a:effectLst/>
                          <a:latin typeface="Times New Roman" pitchFamily="18" charset="0"/>
                          <a:ea typeface="新細明體" pitchFamily="18" charset="-120"/>
                          <a:cs typeface="Tahoma" pitchFamily="34" charset="0"/>
                        </a:rPr>
                        <a:t>(2008)</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CAEE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謝正昌</a:t>
                      </a:r>
                      <a:r>
                        <a:rPr kumimoji="1" lang="zh-TW" altLang="en-US" sz="600" b="0"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Derivation of stiffness and flexibility for rods and beams by using dual integral equations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(2008)</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EABE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吳國綸</a:t>
                      </a:r>
                      <a:r>
                        <a:rPr kumimoji="1" lang="zh-TW" altLang="en-US" sz="600" b="0"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Regularized meshless </a:t>
                      </a: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mathod</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for Cauchy problems </a:t>
                      </a:r>
                      <a:r>
                        <a:rPr kumimoji="1" lang="en-US" altLang="zh-TW" sz="600" b="0" i="0" u="none" strike="noStrike" cap="none" normalizeH="0" baseline="0" dirty="0">
                          <a:ln>
                            <a:noFill/>
                          </a:ln>
                          <a:solidFill>
                            <a:srgbClr val="0000CC"/>
                          </a:solidFill>
                          <a:effectLst/>
                          <a:latin typeface="Times New Roman" pitchFamily="18" charset="0"/>
                          <a:ea typeface="新細明體" pitchFamily="18" charset="-120"/>
                          <a:cs typeface="Tahoma" pitchFamily="34" charset="0"/>
                        </a:rPr>
                        <a:t>(2008)</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CM</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李家瑋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On the spurious </a:t>
                      </a: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eigensolutions</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for the real-part boundary element method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(2008)</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EABE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余尚儒 </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Equivalence between </a:t>
                      </a: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Trefftz</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method and method of fundamental  solution for the  annular Green’s function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(2008)</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EABE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34383">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a:ln>
                            <a:noFill/>
                          </a:ln>
                          <a:solidFill>
                            <a:srgbClr val="0000CC"/>
                          </a:solidFill>
                          <a:effectLst/>
                          <a:latin typeface="新細明體" pitchFamily="18" charset="-120"/>
                          <a:ea typeface="新細明體" pitchFamily="18" charset="-120"/>
                          <a:cs typeface="Tahoma" pitchFamily="34" charset="0"/>
                        </a:rPr>
                        <a:t>蕭宇志</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Analysis </a:t>
                      </a:r>
                      <a:r>
                        <a:rPr kumimoji="1" lang="en-US" altLang="zh-TW" sz="600" b="0" i="0" u="none" strike="noStrike" cap="none" normalizeH="0" baseline="0" dirty="0" smtClean="0">
                          <a:ln>
                            <a:noFill/>
                          </a:ln>
                          <a:solidFill>
                            <a:srgbClr val="FF0000"/>
                          </a:solidFill>
                          <a:effectLst/>
                          <a:latin typeface="Times New Roman" pitchFamily="18" charset="0"/>
                          <a:ea typeface="新細明體" pitchFamily="18" charset="-120"/>
                          <a:cs typeface="Tahoma" pitchFamily="34" charset="0"/>
                        </a:rPr>
                        <a:t>of water wave problems containing </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single and multiple cylinders by using the degenerate kernel method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(2010)</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ISOPE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34383">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高怡絹</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Eigenanalysis</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for a confocal </a:t>
                      </a: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prolate</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spheroidal resonator using the null-field BIEM in conjunction with degenerate kernels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(2014)</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Acta</a:t>
                      </a: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cap="none" normalizeH="0" baseline="0" dirty="0" err="1">
                          <a:ln>
                            <a:noFill/>
                          </a:ln>
                          <a:solidFill>
                            <a:srgbClr val="FF0000"/>
                          </a:solidFill>
                          <a:effectLst/>
                          <a:latin typeface="Times New Roman" pitchFamily="18" charset="0"/>
                          <a:ea typeface="新細明體" pitchFamily="18" charset="-120"/>
                          <a:cs typeface="Tahoma" pitchFamily="34" charset="0"/>
                        </a:rPr>
                        <a:t>Mechanica</a:t>
                      </a:r>
                      <a:endPar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endParaRP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42912">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827088"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235075"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43063"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a:ln>
                            <a:noFill/>
                          </a:ln>
                          <a:solidFill>
                            <a:srgbClr val="0000CC"/>
                          </a:solidFill>
                          <a:effectLst/>
                          <a:latin typeface="新細明體" pitchFamily="18" charset="-120"/>
                          <a:ea typeface="新細明體" pitchFamily="18" charset="-120"/>
                          <a:cs typeface="Tahoma" pitchFamily="34" charset="0"/>
                        </a:rPr>
                        <a:t>凃雅瀞</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 self-regularized approach for deriving the free-free flexibility and stiffness matrices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(2014)</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buClr>
                          <a:schemeClr val="hlink"/>
                        </a:buClr>
                        <a:buSzPct val="90000"/>
                        <a:defRPr kumimoji="1" sz="2800">
                          <a:solidFill>
                            <a:srgbClr val="0000FF"/>
                          </a:solidFill>
                          <a:latin typeface="Times New Roman" pitchFamily="18" charset="0"/>
                          <a:ea typeface="新細明體" pitchFamily="18" charset="-120"/>
                          <a:cs typeface="Tahoma" pitchFamily="34" charset="0"/>
                        </a:defRPr>
                      </a:lvl1pPr>
                      <a:lvl2pPr marL="742950" indent="-285750">
                        <a:spcBef>
                          <a:spcPct val="20000"/>
                        </a:spcBef>
                        <a:buClr>
                          <a:schemeClr val="hlink"/>
                        </a:buClr>
                        <a:defRPr kumimoji="1" sz="2400">
                          <a:solidFill>
                            <a:srgbClr val="0000FF"/>
                          </a:solidFill>
                          <a:latin typeface="Times New Roman" pitchFamily="18" charset="0"/>
                          <a:ea typeface="新細明體" pitchFamily="18" charset="-120"/>
                          <a:cs typeface="Tahoma" pitchFamily="34" charset="0"/>
                        </a:defRPr>
                      </a:lvl2pPr>
                      <a:lvl3pPr marL="1143000" indent="-228600">
                        <a:spcBef>
                          <a:spcPct val="20000"/>
                        </a:spcBef>
                        <a:buClr>
                          <a:schemeClr val="accent1"/>
                        </a:buClr>
                        <a:defRPr kumimoji="1" sz="2000">
                          <a:solidFill>
                            <a:srgbClr val="0000FF"/>
                          </a:solidFill>
                          <a:latin typeface="Times New Roman" pitchFamily="18" charset="0"/>
                          <a:ea typeface="新細明體" pitchFamily="18" charset="-120"/>
                          <a:cs typeface="Tahoma" pitchFamily="34" charset="0"/>
                        </a:defRPr>
                      </a:lvl3pPr>
                      <a:lvl4pPr marL="1600200" indent="-228600">
                        <a:spcBef>
                          <a:spcPct val="20000"/>
                        </a:spcBef>
                        <a:buClr>
                          <a:schemeClr val="hlink"/>
                        </a:buClr>
                        <a:defRPr kumimoji="1">
                          <a:solidFill>
                            <a:srgbClr val="0000FF"/>
                          </a:solidFill>
                          <a:latin typeface="Times New Roman" pitchFamily="18" charset="0"/>
                          <a:ea typeface="新細明體" pitchFamily="18" charset="-120"/>
                          <a:cs typeface="Tahoma" pitchFamily="34" charset="0"/>
                        </a:defRPr>
                      </a:lvl4pPr>
                      <a:lvl5pPr marL="2057400" indent="-228600">
                        <a:spcBef>
                          <a:spcPct val="20000"/>
                        </a:spcBef>
                        <a:defRPr kumimoji="1">
                          <a:solidFill>
                            <a:srgbClr val="0000FF"/>
                          </a:solidFill>
                          <a:latin typeface="Times New Roman" pitchFamily="18" charset="0"/>
                          <a:ea typeface="新細明體" pitchFamily="18" charset="-120"/>
                          <a:cs typeface="Tahoma" pitchFamily="34" charset="0"/>
                        </a:defRPr>
                      </a:lvl5pPr>
                      <a:lvl6pPr marL="25146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6pPr>
                      <a:lvl7pPr marL="29718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7pPr>
                      <a:lvl8pPr marL="34290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8pPr>
                      <a:lvl9pPr marL="3886200" indent="-228600" fontAlgn="base">
                        <a:spcBef>
                          <a:spcPct val="20000"/>
                        </a:spcBef>
                        <a:spcAft>
                          <a:spcPct val="0"/>
                        </a:spcAft>
                        <a:defRPr kumimoji="1">
                          <a:solidFill>
                            <a:srgbClr val="0000FF"/>
                          </a:solidFill>
                          <a:latin typeface="Times New Roman" pitchFamily="18" charset="0"/>
                          <a:ea typeface="新細明體" pitchFamily="18" charset="-120"/>
                          <a:cs typeface="Tahoma" pitchFamily="34" charset="0"/>
                        </a:defRPr>
                      </a:lvl9p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CS</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343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黃乙玲</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lang="en-US" altLang="zh-TW" sz="600" b="0" kern="1200" dirty="0">
                          <a:solidFill>
                            <a:srgbClr val="FF0000"/>
                          </a:solidFill>
                          <a:effectLst/>
                          <a:latin typeface="+mn-lt"/>
                          <a:ea typeface="+mn-ea"/>
                          <a:cs typeface="+mn-cs"/>
                        </a:rPr>
                        <a:t>Revisit of the degenerate scale for an infinite plane problem containing two circular holes using conformal mapping </a:t>
                      </a:r>
                      <a:r>
                        <a:rPr lang="en-US" altLang="zh-TW" sz="600" b="0" kern="1200" dirty="0">
                          <a:solidFill>
                            <a:srgbClr val="0000FF"/>
                          </a:solidFill>
                          <a:effectLst/>
                          <a:latin typeface="+mn-lt"/>
                          <a:ea typeface="+mn-ea"/>
                          <a:cs typeface="+mn-cs"/>
                        </a:rPr>
                        <a:t>(2019)</a:t>
                      </a:r>
                      <a:endPar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AML</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8662178"/>
                  </a:ext>
                </a:extLst>
              </a:tr>
              <a:tr h="14787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邵程祥、呂政軒</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On the linkage between influence matrices in the BIEM and BEM to explain the mechanism of degenerate scale</a:t>
                      </a:r>
                      <a:r>
                        <a:rPr kumimoji="1" lang="zh-TW" altLang="en-US"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(2021)</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JOM</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343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周彥廷</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On the path independence and invariant of the J-integral for a slant crack and rigid-line inclusion using degenerate kernels and the dual BEM</a:t>
                      </a:r>
                      <a:r>
                        <a:rPr kumimoji="1" lang="zh-TW" altLang="en-US"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(2021)</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EABE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14291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戴暐宸</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defRPr/>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An indirect BIE free of degenerate scales</a:t>
                      </a:r>
                      <a:r>
                        <a:rPr kumimoji="1" lang="zh-TW" altLang="en-US"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(2021)</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CPAA</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543567568"/>
                  </a:ext>
                </a:extLst>
              </a:tr>
              <a:tr h="14291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rPr>
                        <a:t>邵程祥、戴暐宸</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defRPr/>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On the role of singular and hypersingular BIEs for the BVPs containing a degenerate boundary </a:t>
                      </a:r>
                      <a:r>
                        <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rPr>
                        <a:t>(2021)</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rPr>
                        <a:t>EABE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236989192"/>
                  </a:ext>
                </a:extLst>
              </a:tr>
              <a:tr h="14291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zh-TW" altLang="en-US" sz="600" b="1"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高浩真</a:t>
                      </a:r>
                      <a:endPar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defRPr/>
                      </a:pPr>
                      <a:r>
                        <a:rPr kumimoji="1" lang="en-US" altLang="zh-TW" sz="600" b="0" i="0" u="none" strike="noStrike" cap="none" normalizeH="0" baseline="0" dirty="0" smtClean="0">
                          <a:ln>
                            <a:noFill/>
                          </a:ln>
                          <a:solidFill>
                            <a:srgbClr val="FF0000"/>
                          </a:solidFill>
                          <a:effectLst/>
                          <a:latin typeface="Times New Roman" pitchFamily="18" charset="0"/>
                          <a:ea typeface="新細明體" pitchFamily="18" charset="-120"/>
                          <a:cs typeface="Tahoma" pitchFamily="34" charset="0"/>
                        </a:rPr>
                        <a:t>Support motion </a:t>
                      </a:r>
                      <a:r>
                        <a:rPr kumimoji="1" lang="en-US" altLang="zh-TW"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of a finite bar with </a:t>
                      </a:r>
                      <a:r>
                        <a:rPr kumimoji="1" lang="en-US" altLang="zh-TW" sz="600" b="0" i="0" u="none" strike="noStrike" cap="none" normalizeH="0" baseline="0" dirty="0" smtClean="0">
                          <a:ln>
                            <a:noFill/>
                          </a:ln>
                          <a:solidFill>
                            <a:srgbClr val="FF0000"/>
                          </a:solidFill>
                          <a:effectLst/>
                          <a:latin typeface="Times New Roman" pitchFamily="18" charset="0"/>
                          <a:ea typeface="新細明體" pitchFamily="18" charset="-120"/>
                          <a:cs typeface="Tahoma" pitchFamily="34" charset="0"/>
                        </a:rPr>
                        <a:t>an external spring </a:t>
                      </a:r>
                      <a:r>
                        <a:rPr kumimoji="1" lang="en-US" altLang="zh-TW" sz="600" b="0" i="0" u="none" strike="noStrike" cap="none" normalizeH="0" baseline="0" dirty="0" smtClean="0">
                          <a:ln>
                            <a:noFill/>
                          </a:ln>
                          <a:solidFill>
                            <a:srgbClr val="0000FF"/>
                          </a:solidFill>
                          <a:effectLst/>
                          <a:latin typeface="Times New Roman" pitchFamily="18" charset="0"/>
                          <a:ea typeface="新細明體" pitchFamily="18" charset="-120"/>
                          <a:cs typeface="Tahoma" pitchFamily="34" charset="0"/>
                        </a:rPr>
                        <a:t>(2022)</a:t>
                      </a:r>
                      <a:endParaRPr kumimoji="1" lang="en-US" altLang="zh-TW" sz="600" b="0" i="0" u="none" strike="noStrike" cap="none" normalizeH="0" baseline="0" dirty="0">
                        <a:ln>
                          <a:noFill/>
                        </a:ln>
                        <a:solidFill>
                          <a:srgbClr val="0000FF"/>
                        </a:solidFill>
                        <a:effectLst/>
                        <a:latin typeface="Times New Roman" pitchFamily="18" charset="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smtClean="0">
                          <a:ln>
                            <a:noFill/>
                          </a:ln>
                          <a:solidFill>
                            <a:srgbClr val="FF0000"/>
                          </a:solidFill>
                          <a:effectLst/>
                          <a:latin typeface="Times New Roman" pitchFamily="18" charset="0"/>
                          <a:ea typeface="新細明體" pitchFamily="18" charset="-120"/>
                          <a:cs typeface="Tahoma" pitchFamily="34" charset="0"/>
                        </a:rPr>
                        <a:t>JLFNVAC</a:t>
                      </a:r>
                      <a:endPar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endParaRP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027661471"/>
                  </a:ext>
                </a:extLst>
              </a:tr>
              <a:tr h="14291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zh-TW" altLang="en-US" sz="600" b="1"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曹美娜</a:t>
                      </a:r>
                      <a:endPar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Tx/>
                        <a:buNone/>
                        <a:tabLst/>
                        <a:defRPr/>
                      </a:pPr>
                      <a:r>
                        <a:rPr kumimoji="1" lang="en-US" altLang="zh-TW"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Analytical solutions for the Laplace problem of an eccentric annular domain</a:t>
                      </a:r>
                      <a:r>
                        <a:rPr kumimoji="1" lang="zh-TW" altLang="en-US"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cap="none" normalizeH="0" baseline="0" dirty="0" smtClean="0">
                          <a:ln>
                            <a:noFill/>
                          </a:ln>
                          <a:solidFill>
                            <a:srgbClr val="0000FF"/>
                          </a:solidFill>
                          <a:effectLst/>
                          <a:latin typeface="Times New Roman" pitchFamily="18" charset="0"/>
                          <a:ea typeface="新細明體" pitchFamily="18" charset="-120"/>
                          <a:cs typeface="Tahoma" pitchFamily="34" charset="0"/>
                        </a:rPr>
                        <a:t>(2022)</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pPr>
                      <a:r>
                        <a:rPr kumimoji="1" lang="en-US" altLang="zh-TW" sz="600" b="0" i="0" u="none" strike="noStrike" cap="none" normalizeH="0" baseline="0" dirty="0" smtClean="0">
                          <a:ln>
                            <a:noFill/>
                          </a:ln>
                          <a:solidFill>
                            <a:srgbClr val="FF0000"/>
                          </a:solidFill>
                          <a:effectLst/>
                          <a:latin typeface="Times New Roman" pitchFamily="18" charset="0"/>
                          <a:ea typeface="新細明體" pitchFamily="18" charset="-120"/>
                          <a:cs typeface="Tahoma" pitchFamily="34" charset="0"/>
                        </a:rPr>
                        <a:t>MRC</a:t>
                      </a:r>
                      <a:endParaRPr kumimoji="1" lang="en-US" altLang="zh-TW" sz="600" b="0" i="0" u="none" strike="noStrike" cap="none" normalizeH="0" baseline="0" dirty="0">
                        <a:ln>
                          <a:noFill/>
                        </a:ln>
                        <a:solidFill>
                          <a:srgbClr val="FF0000"/>
                        </a:solidFill>
                        <a:effectLst/>
                        <a:latin typeface="Times New Roman" pitchFamily="18" charset="0"/>
                        <a:ea typeface="新細明體" pitchFamily="18" charset="-120"/>
                        <a:cs typeface="Tahoma" pitchFamily="34" charset="0"/>
                      </a:endParaRP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889342515"/>
                  </a:ext>
                </a:extLst>
              </a:tr>
              <a:tr h="2343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zh-TW" altLang="en-US" sz="600" b="1"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楊佳穎 臧紀甯</a:t>
                      </a:r>
                      <a:endPar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r>
                        <a:rPr kumimoji="1" lang="en-US" altLang="zh-TW"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Animation of cycloid and spiral curves in companion with instantaneous center</a:t>
                      </a:r>
                      <a:r>
                        <a:rPr kumimoji="1" lang="zh-TW" altLang="en-US"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2 of rotation and radius of curvature</a:t>
                      </a:r>
                      <a:r>
                        <a:rPr kumimoji="1" lang="zh-TW" altLang="en-US"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 </a:t>
                      </a:r>
                      <a:r>
                        <a:rPr kumimoji="1" lang="en-US" altLang="zh-TW" sz="600" b="0" i="0" u="none" strike="noStrike" cap="none" normalizeH="0" baseline="0" dirty="0" smtClean="0">
                          <a:ln>
                            <a:noFill/>
                          </a:ln>
                          <a:solidFill>
                            <a:srgbClr val="0000FF"/>
                          </a:solidFill>
                          <a:effectLst/>
                          <a:latin typeface="Times New Roman" pitchFamily="18" charset="0"/>
                          <a:ea typeface="新細明體" pitchFamily="18" charset="-120"/>
                          <a:cs typeface="Tahoma" pitchFamily="34" charset="0"/>
                        </a:rPr>
                        <a:t>(2023)</a:t>
                      </a:r>
                      <a:endParaRPr kumimoji="1" lang="en-US" altLang="zh-TW"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en-US" altLang="zh-TW" sz="600" b="0" i="0" u="none" strike="noStrike" cap="none" normalizeH="0" baseline="0" dirty="0" smtClean="0">
                          <a:ln>
                            <a:noFill/>
                          </a:ln>
                          <a:solidFill>
                            <a:srgbClr val="FF0000"/>
                          </a:solidFill>
                          <a:effectLst/>
                          <a:latin typeface="Times New Roman" pitchFamily="18" charset="0"/>
                          <a:ea typeface="+mn-ea"/>
                          <a:cs typeface="Tahoma" pitchFamily="34" charset="0"/>
                        </a:rPr>
                        <a:t>JCIE</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589464641"/>
                  </a:ext>
                </a:extLst>
              </a:tr>
              <a:tr h="23438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zh-TW" altLang="en-US" sz="600" b="1" i="0" u="none" strike="noStrike" cap="none" normalizeH="0" baseline="0" dirty="0" smtClean="0">
                          <a:ln>
                            <a:noFill/>
                          </a:ln>
                          <a:solidFill>
                            <a:srgbClr val="0000CC"/>
                          </a:solidFill>
                          <a:effectLst/>
                          <a:latin typeface="新細明體" pitchFamily="18" charset="-120"/>
                          <a:ea typeface="新細明體" pitchFamily="18" charset="-120"/>
                          <a:cs typeface="Tahoma" pitchFamily="34" charset="0"/>
                        </a:rPr>
                        <a:t>楊佳穎</a:t>
                      </a:r>
                      <a:endParaRPr kumimoji="1" lang="zh-TW" altLang="en-US" sz="600" b="1" i="0" u="none" strike="noStrike" cap="none" normalizeH="0" baseline="0" dirty="0">
                        <a:ln>
                          <a:noFill/>
                        </a:ln>
                        <a:solidFill>
                          <a:srgbClr val="0000CC"/>
                        </a:solidFill>
                        <a:effectLst/>
                        <a:latin typeface="新細明體" pitchFamily="18" charset="-120"/>
                        <a:ea typeface="新細明體" pitchFamily="18" charset="-120"/>
                        <a:cs typeface="Tahoma" pitchFamily="34" charset="0"/>
                      </a:endParaRP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r>
                        <a:rPr kumimoji="1" lang="en-US" altLang="zh-TW" sz="600" b="0" i="0" u="none" strike="noStrike" kern="1200" cap="none" normalizeH="0" baseline="0" dirty="0" smtClean="0">
                          <a:ln>
                            <a:noFill/>
                          </a:ln>
                          <a:solidFill>
                            <a:srgbClr val="FF0000"/>
                          </a:solidFill>
                          <a:effectLst/>
                          <a:latin typeface="Times New Roman" pitchFamily="18" charset="0"/>
                          <a:ea typeface="新細明體" pitchFamily="18" charset="-120"/>
                          <a:cs typeface="Tahoma" pitchFamily="34" charset="0"/>
                        </a:rPr>
                        <a:t>Numerical instability and its treatment for steady state heat conduction problems in exchanger tubes using the dual boundary element method(2023)</a:t>
                      </a:r>
                    </a:p>
                  </a:txBody>
                  <a:tcPr marL="51428" marR="51428" marT="25721" marB="25721" anchor="ctr" horzOverflow="overflow">
                    <a:lnL w="12700" cap="flat" cmpd="sng" algn="ctr">
                      <a:solidFill>
                        <a:srgbClr val="000000"/>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20000"/>
                        </a:spcBef>
                        <a:spcAft>
                          <a:spcPct val="0"/>
                        </a:spcAft>
                        <a:buClr>
                          <a:schemeClr val="hlink"/>
                        </a:buClr>
                        <a:buSzPct val="90000"/>
                        <a:buFontTx/>
                        <a:buNone/>
                        <a:tabLst/>
                        <a:defRPr/>
                      </a:pPr>
                      <a:r>
                        <a:rPr kumimoji="1" lang="en-US" altLang="zh-TW" sz="600" b="0" i="0" u="none" strike="noStrike" cap="none" normalizeH="0" baseline="0" dirty="0" smtClean="0">
                          <a:ln>
                            <a:noFill/>
                          </a:ln>
                          <a:solidFill>
                            <a:srgbClr val="FF0000"/>
                          </a:solidFill>
                          <a:effectLst/>
                          <a:latin typeface="Times New Roman" pitchFamily="18" charset="0"/>
                          <a:ea typeface="+mn-ea"/>
                          <a:cs typeface="Tahoma" pitchFamily="34" charset="0"/>
                        </a:rPr>
                        <a:t>NHT</a:t>
                      </a:r>
                    </a:p>
                  </a:txBody>
                  <a:tcPr marL="51428" marR="51428" marT="25721" marB="2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389228269"/>
                  </a:ext>
                </a:extLst>
              </a:tr>
            </a:tbl>
          </a:graphicData>
        </a:graphic>
      </p:graphicFrame>
      <p:sp>
        <p:nvSpPr>
          <p:cNvPr id="2" name="文字方塊 1"/>
          <p:cNvSpPr txBox="1"/>
          <p:nvPr/>
        </p:nvSpPr>
        <p:spPr>
          <a:xfrm>
            <a:off x="2211388" y="5346700"/>
            <a:ext cx="2871787" cy="547688"/>
          </a:xfrm>
          <a:prstGeom prst="rect">
            <a:avLst/>
          </a:prstGeom>
          <a:noFill/>
        </p:spPr>
        <p:txBody>
          <a:bodyPr>
            <a:spAutoFit/>
          </a:bodyPr>
          <a:lstStyle/>
          <a:p>
            <a:pPr>
              <a:defRPr/>
            </a:pPr>
            <a:r>
              <a:rPr lang="en-US" altLang="zh-TW" sz="591" dirty="0">
                <a:ea typeface="標楷體" panose="03000509000000000000" pitchFamily="65" charset="-120"/>
              </a:rPr>
              <a:t>* : </a:t>
            </a:r>
            <a:r>
              <a:rPr lang="zh-TW" altLang="zh-TW" sz="591" dirty="0">
                <a:ea typeface="標楷體" panose="03000509000000000000" pitchFamily="65" charset="-120"/>
              </a:rPr>
              <a:t>陳桂鴻現任於國立宜蘭大學土木工程學系副教授</a:t>
            </a:r>
          </a:p>
          <a:p>
            <a:pPr>
              <a:defRPr/>
            </a:pPr>
            <a:r>
              <a:rPr lang="en-US" altLang="zh-TW" sz="591" dirty="0">
                <a:ea typeface="標楷體" panose="03000509000000000000" pitchFamily="65" charset="-120"/>
              </a:rPr>
              <a:t>** : </a:t>
            </a:r>
            <a:r>
              <a:rPr lang="zh-TW" altLang="zh-TW" sz="591" dirty="0">
                <a:ea typeface="標楷體" panose="03000509000000000000" pitchFamily="65" charset="-120"/>
              </a:rPr>
              <a:t>劉立偉現任於國立</a:t>
            </a:r>
            <a:r>
              <a:rPr lang="zh-TW" altLang="en-US" sz="591" dirty="0">
                <a:ea typeface="標楷體" panose="03000509000000000000" pitchFamily="65" charset="-120"/>
              </a:rPr>
              <a:t>台灣</a:t>
            </a:r>
            <a:r>
              <a:rPr lang="zh-TW" altLang="zh-TW" sz="591" dirty="0">
                <a:ea typeface="標楷體" panose="03000509000000000000" pitchFamily="65" charset="-120"/>
              </a:rPr>
              <a:t>大學</a:t>
            </a:r>
            <a:r>
              <a:rPr lang="zh-TW" altLang="en-US" sz="591" dirty="0">
                <a:ea typeface="標楷體" panose="03000509000000000000" pitchFamily="65" charset="-120"/>
              </a:rPr>
              <a:t>土木系</a:t>
            </a:r>
            <a:r>
              <a:rPr lang="zh-TW" altLang="zh-TW" sz="591" dirty="0">
                <a:ea typeface="標楷體" panose="03000509000000000000" pitchFamily="65" charset="-120"/>
              </a:rPr>
              <a:t>助理教授</a:t>
            </a:r>
            <a:r>
              <a:rPr lang="en-US" altLang="zh-TW" sz="591" dirty="0">
                <a:ea typeface="標楷體" panose="03000509000000000000" pitchFamily="65" charset="-120"/>
              </a:rPr>
              <a:t>(</a:t>
            </a:r>
            <a:r>
              <a:rPr lang="zh-TW" altLang="zh-TW" sz="591" dirty="0">
                <a:ea typeface="標楷體" panose="03000509000000000000" pitchFamily="65" charset="-120"/>
              </a:rPr>
              <a:t>國立成功大學工程科學系助理教授</a:t>
            </a:r>
            <a:r>
              <a:rPr lang="en-US" altLang="zh-TW" sz="591" dirty="0">
                <a:ea typeface="標楷體" panose="03000509000000000000" pitchFamily="65" charset="-120"/>
              </a:rPr>
              <a:t>)</a:t>
            </a:r>
            <a:endParaRPr lang="zh-TW" altLang="zh-TW" sz="591" dirty="0">
              <a:ea typeface="標楷體" panose="03000509000000000000" pitchFamily="65" charset="-120"/>
            </a:endParaRPr>
          </a:p>
          <a:p>
            <a:pPr>
              <a:defRPr/>
            </a:pPr>
            <a:r>
              <a:rPr lang="en-US" altLang="zh-TW" sz="591" dirty="0">
                <a:ea typeface="標楷體" panose="03000509000000000000" pitchFamily="65" charset="-120"/>
              </a:rPr>
              <a:t>*** : </a:t>
            </a:r>
            <a:r>
              <a:rPr lang="zh-TW" altLang="zh-TW" sz="591" dirty="0">
                <a:ea typeface="標楷體" panose="03000509000000000000" pitchFamily="65" charset="-120"/>
              </a:rPr>
              <a:t>李應德現任於國立台灣海洋大學河海工程學系</a:t>
            </a:r>
            <a:r>
              <a:rPr lang="zh-TW" altLang="en-US" sz="591" dirty="0">
                <a:ea typeface="標楷體" panose="03000509000000000000" pitchFamily="65" charset="-120"/>
              </a:rPr>
              <a:t>副</a:t>
            </a:r>
            <a:r>
              <a:rPr lang="zh-TW" altLang="zh-TW" sz="591" dirty="0">
                <a:ea typeface="標楷體" panose="03000509000000000000" pitchFamily="65" charset="-120"/>
              </a:rPr>
              <a:t>教授</a:t>
            </a:r>
          </a:p>
          <a:p>
            <a:pPr>
              <a:defRPr/>
            </a:pPr>
            <a:r>
              <a:rPr lang="en-US" altLang="zh-TW" sz="591" dirty="0">
                <a:ea typeface="標楷體" panose="03000509000000000000" pitchFamily="65" charset="-120"/>
              </a:rPr>
              <a:t>**** : </a:t>
            </a:r>
            <a:r>
              <a:rPr lang="zh-TW" altLang="zh-TW" sz="591" dirty="0">
                <a:ea typeface="標楷體" panose="03000509000000000000" pitchFamily="65" charset="-120"/>
              </a:rPr>
              <a:t>李家瑋現任於淡江大學土木工程學系</a:t>
            </a:r>
            <a:r>
              <a:rPr lang="zh-TW" altLang="en-US" sz="591" dirty="0">
                <a:ea typeface="標楷體" panose="03000509000000000000" pitchFamily="65" charset="-120"/>
              </a:rPr>
              <a:t>副</a:t>
            </a:r>
            <a:r>
              <a:rPr lang="zh-TW" altLang="zh-TW" sz="591" dirty="0">
                <a:ea typeface="標楷體" panose="03000509000000000000" pitchFamily="65" charset="-120"/>
              </a:rPr>
              <a:t>教授</a:t>
            </a:r>
          </a:p>
        </p:txBody>
      </p:sp>
      <p:sp>
        <p:nvSpPr>
          <p:cNvPr id="3" name="向右箭號 2"/>
          <p:cNvSpPr/>
          <p:nvPr/>
        </p:nvSpPr>
        <p:spPr>
          <a:xfrm>
            <a:off x="4879975" y="5564188"/>
            <a:ext cx="214313" cy="1285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4" name="文字方塊 3"/>
          <p:cNvSpPr txBox="1"/>
          <p:nvPr/>
        </p:nvSpPr>
        <p:spPr>
          <a:xfrm>
            <a:off x="5267325" y="5535613"/>
            <a:ext cx="2709863" cy="196850"/>
          </a:xfrm>
          <a:prstGeom prst="rect">
            <a:avLst/>
          </a:prstGeom>
          <a:noFill/>
        </p:spPr>
        <p:txBody>
          <a:bodyPr>
            <a:spAutoFit/>
          </a:bodyPr>
          <a:lstStyle/>
          <a:p>
            <a:pPr>
              <a:defRPr/>
            </a:pPr>
            <a:r>
              <a:rPr lang="zh-TW" altLang="zh-TW" sz="675" dirty="0">
                <a:latin typeface="標楷體" panose="03000509000000000000" pitchFamily="65" charset="-120"/>
                <a:ea typeface="標楷體" panose="03000509000000000000" pitchFamily="65" charset="-120"/>
              </a:rPr>
              <a:t>一個教授的養成教育都是從大學部就一點一滴的栽培方能奏功</a:t>
            </a:r>
            <a:endParaRPr lang="zh-TW" altLang="en-US" sz="675" dirty="0">
              <a:latin typeface="標楷體" panose="03000509000000000000" pitchFamily="65" charset="-120"/>
              <a:ea typeface="標楷體" panose="03000509000000000000" pitchFamily="65" charset="-120"/>
            </a:endParaRPr>
          </a:p>
        </p:txBody>
      </p:sp>
      <p:sp>
        <p:nvSpPr>
          <p:cNvPr id="21609" name="矩形 4"/>
          <p:cNvSpPr>
            <a:spLocks noChangeArrowheads="1"/>
          </p:cNvSpPr>
          <p:nvPr/>
        </p:nvSpPr>
        <p:spPr bwMode="auto">
          <a:xfrm>
            <a:off x="1155700" y="260350"/>
            <a:ext cx="5014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110000"/>
              </a:lnSpc>
              <a:spcBef>
                <a:spcPct val="0"/>
              </a:spcBef>
              <a:buClrTx/>
              <a:buSzTx/>
              <a:buFontTx/>
              <a:buNone/>
            </a:pPr>
            <a:r>
              <a:rPr lang="en-US" altLang="zh-TW" sz="2400">
                <a:solidFill>
                  <a:srgbClr val="0000CC"/>
                </a:solidFill>
                <a:latin typeface="Times New Roman" panose="02020603050405020304" pitchFamily="18" charset="0"/>
              </a:rPr>
              <a:t>NTOU/MSV </a:t>
            </a:r>
            <a:r>
              <a:rPr lang="zh-TW" altLang="en-US" sz="2400">
                <a:solidFill>
                  <a:srgbClr val="0000CC"/>
                </a:solidFill>
                <a:latin typeface="Times New Roman" panose="02020603050405020304" pitchFamily="18" charset="0"/>
              </a:rPr>
              <a:t>大學生</a:t>
            </a:r>
            <a:r>
              <a:rPr lang="en-US" altLang="zh-TW" sz="2400">
                <a:solidFill>
                  <a:srgbClr val="0000CC"/>
                </a:solidFill>
                <a:latin typeface="Times New Roman" panose="02020603050405020304" pitchFamily="18" charset="0"/>
              </a:rPr>
              <a:t>SCI</a:t>
            </a:r>
            <a:r>
              <a:rPr lang="zh-TW" altLang="en-US" sz="2400">
                <a:solidFill>
                  <a:srgbClr val="0000CC"/>
                </a:solidFill>
                <a:latin typeface="Times New Roman" panose="02020603050405020304" pitchFamily="18" charset="0"/>
              </a:rPr>
              <a:t>論文成功案例</a:t>
            </a:r>
            <a:r>
              <a:rPr lang="en-US" altLang="zh-TW" sz="2400">
                <a:solidFill>
                  <a:srgbClr val="0000CC"/>
                </a:solidFill>
                <a:latin typeface="Times New Roman" panose="02020603050405020304" pitchFamily="18" charset="0"/>
              </a:rPr>
              <a:t>(1994-2024) </a:t>
            </a:r>
            <a:r>
              <a:rPr lang="zh-TW" altLang="en-US" sz="2400">
                <a:solidFill>
                  <a:srgbClr val="0000CC"/>
                </a:solidFill>
                <a:latin typeface="Times New Roman" panose="02020603050405020304" pitchFamily="18" charset="0"/>
              </a:rPr>
              <a:t>小兵立大功</a:t>
            </a:r>
          </a:p>
        </p:txBody>
      </p:sp>
      <p:pic>
        <p:nvPicPr>
          <p:cNvPr id="21610"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7513" y="2282825"/>
            <a:ext cx="155257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ChangeArrowheads="1"/>
          </p:cNvSpPr>
          <p:nvPr/>
        </p:nvSpPr>
        <p:spPr bwMode="auto">
          <a:xfrm>
            <a:off x="2060575" y="1757363"/>
            <a:ext cx="502285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1792" tIns="25897" rIns="51792" bIns="25897" anchor="ct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eaLnBrk="1" hangingPunct="1">
              <a:spcBef>
                <a:spcPct val="0"/>
              </a:spcBef>
              <a:buClrTx/>
              <a:buSzTx/>
              <a:buFontTx/>
              <a:buNone/>
              <a:defRPr/>
            </a:pPr>
            <a:r>
              <a:rPr lang="en-US" altLang="zh-TW" sz="2025" dirty="0">
                <a:solidFill>
                  <a:schemeClr val="tx2"/>
                </a:solidFill>
              </a:rPr>
              <a:t>NTOU/MSV </a:t>
            </a:r>
            <a:r>
              <a:rPr lang="zh-TW" altLang="en-US" sz="2025" dirty="0">
                <a:solidFill>
                  <a:schemeClr val="tx2"/>
                </a:solidFill>
              </a:rPr>
              <a:t>大學部 </a:t>
            </a:r>
            <a:r>
              <a:rPr lang="en-US" altLang="zh-TW" sz="2025" dirty="0">
                <a:solidFill>
                  <a:schemeClr val="tx2"/>
                </a:solidFill>
              </a:rPr>
              <a:t>SCI </a:t>
            </a:r>
            <a:r>
              <a:rPr lang="zh-TW" altLang="en-US" sz="2025" dirty="0">
                <a:solidFill>
                  <a:schemeClr val="tx2"/>
                </a:solidFill>
              </a:rPr>
              <a:t>論文發表榮譽榜</a:t>
            </a:r>
          </a:p>
        </p:txBody>
      </p:sp>
      <p:grpSp>
        <p:nvGrpSpPr>
          <p:cNvPr id="23555" name="Group 3"/>
          <p:cNvGrpSpPr>
            <a:grpSpLocks noChangeAspect="1"/>
          </p:cNvGrpSpPr>
          <p:nvPr/>
        </p:nvGrpSpPr>
        <p:grpSpPr bwMode="auto">
          <a:xfrm>
            <a:off x="2700338" y="2249488"/>
            <a:ext cx="755650" cy="1054100"/>
            <a:chOff x="943" y="935"/>
            <a:chExt cx="898" cy="1157"/>
          </a:xfrm>
        </p:grpSpPr>
        <p:pic>
          <p:nvPicPr>
            <p:cNvPr id="23615" name="Picture 4" descr="h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 y="935"/>
              <a:ext cx="898"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3" name="Text Box 5"/>
            <p:cNvSpPr txBox="1">
              <a:spLocks noChangeAspect="1" noChangeArrowheads="1"/>
            </p:cNvSpPr>
            <p:nvPr/>
          </p:nvSpPr>
          <p:spPr bwMode="auto">
            <a:xfrm>
              <a:off x="943" y="1705"/>
              <a:ext cx="862" cy="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陳桂鴻</a:t>
              </a:r>
            </a:p>
            <a:p>
              <a:pPr algn="ctr">
                <a:spcBef>
                  <a:spcPct val="50000"/>
                </a:spcBef>
                <a:buClrTx/>
                <a:buSzTx/>
                <a:buFontTx/>
                <a:buNone/>
                <a:defRPr/>
              </a:pPr>
              <a:r>
                <a:rPr lang="en-US" altLang="zh-TW" sz="675">
                  <a:solidFill>
                    <a:srgbClr val="CC3300"/>
                  </a:solidFill>
                  <a:ea typeface="細明體" panose="02020509000000000000" pitchFamily="49" charset="-120"/>
                </a:rPr>
                <a:t>(AMM, 1998)</a:t>
              </a:r>
            </a:p>
          </p:txBody>
        </p:sp>
      </p:grpSp>
      <p:grpSp>
        <p:nvGrpSpPr>
          <p:cNvPr id="23556" name="Group 6"/>
          <p:cNvGrpSpPr>
            <a:grpSpLocks noChangeAspect="1"/>
          </p:cNvGrpSpPr>
          <p:nvPr/>
        </p:nvGrpSpPr>
        <p:grpSpPr bwMode="auto">
          <a:xfrm>
            <a:off x="2060575" y="2171700"/>
            <a:ext cx="709613" cy="1000125"/>
            <a:chOff x="2031" y="933"/>
            <a:chExt cx="902" cy="1173"/>
          </a:xfrm>
        </p:grpSpPr>
        <p:pic>
          <p:nvPicPr>
            <p:cNvPr id="23613" name="Picture 7" descr="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 y="933"/>
              <a:ext cx="902"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1" name="Text Box 8"/>
            <p:cNvSpPr txBox="1">
              <a:spLocks noChangeAspect="1" noChangeArrowheads="1"/>
            </p:cNvSpPr>
            <p:nvPr/>
          </p:nvSpPr>
          <p:spPr bwMode="auto">
            <a:xfrm>
              <a:off x="2053" y="1693"/>
              <a:ext cx="862"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鄭岳世</a:t>
              </a:r>
            </a:p>
            <a:p>
              <a:pPr algn="ctr">
                <a:spcBef>
                  <a:spcPct val="50000"/>
                </a:spcBef>
                <a:buClrTx/>
                <a:buSzTx/>
                <a:buFontTx/>
                <a:buNone/>
                <a:defRPr/>
              </a:pPr>
              <a:r>
                <a:rPr lang="en-US" altLang="zh-TW" sz="675">
                  <a:solidFill>
                    <a:srgbClr val="CC3300"/>
                  </a:solidFill>
                  <a:ea typeface="細明體" panose="02020509000000000000" pitchFamily="49" charset="-120"/>
                </a:rPr>
                <a:t>(ADV, 1996)</a:t>
              </a:r>
            </a:p>
          </p:txBody>
        </p:sp>
      </p:grpSp>
      <p:grpSp>
        <p:nvGrpSpPr>
          <p:cNvPr id="23557" name="Group 9"/>
          <p:cNvGrpSpPr>
            <a:grpSpLocks noChangeAspect="1"/>
          </p:cNvGrpSpPr>
          <p:nvPr/>
        </p:nvGrpSpPr>
        <p:grpSpPr bwMode="auto">
          <a:xfrm>
            <a:off x="4130675" y="2324100"/>
            <a:ext cx="719138" cy="993775"/>
            <a:chOff x="3120" y="935"/>
            <a:chExt cx="902" cy="1149"/>
          </a:xfrm>
        </p:grpSpPr>
        <p:pic>
          <p:nvPicPr>
            <p:cNvPr id="23611" name="Picture 10" descr="sh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935"/>
              <a:ext cx="902"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9" name="Text Box 11"/>
            <p:cNvSpPr txBox="1">
              <a:spLocks noChangeAspect="1" noChangeArrowheads="1"/>
            </p:cNvSpPr>
            <p:nvPr/>
          </p:nvSpPr>
          <p:spPr bwMode="auto">
            <a:xfrm>
              <a:off x="3128" y="1677"/>
              <a:ext cx="86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林盛益</a:t>
              </a:r>
            </a:p>
            <a:p>
              <a:pPr algn="ctr">
                <a:spcBef>
                  <a:spcPct val="50000"/>
                </a:spcBef>
                <a:buClrTx/>
                <a:buSzTx/>
                <a:buFontTx/>
                <a:buNone/>
                <a:defRPr/>
              </a:pPr>
              <a:r>
                <a:rPr lang="en-US" altLang="zh-TW" sz="675">
                  <a:solidFill>
                    <a:srgbClr val="CC3300"/>
                  </a:solidFill>
                  <a:ea typeface="細明體" panose="02020509000000000000" pitchFamily="49" charset="-120"/>
                </a:rPr>
                <a:t>(IJCN, 2002)</a:t>
              </a:r>
            </a:p>
          </p:txBody>
        </p:sp>
      </p:grpSp>
      <p:grpSp>
        <p:nvGrpSpPr>
          <p:cNvPr id="23558" name="Group 12"/>
          <p:cNvGrpSpPr>
            <a:grpSpLocks noChangeAspect="1"/>
          </p:cNvGrpSpPr>
          <p:nvPr/>
        </p:nvGrpSpPr>
        <p:grpSpPr bwMode="auto">
          <a:xfrm>
            <a:off x="3409950" y="2128838"/>
            <a:ext cx="800100" cy="1044575"/>
            <a:chOff x="4102" y="935"/>
            <a:chExt cx="918" cy="1107"/>
          </a:xfrm>
        </p:grpSpPr>
        <p:pic>
          <p:nvPicPr>
            <p:cNvPr id="23609" name="Picture 13" descr="li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 y="935"/>
              <a:ext cx="902" cy="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7" name="Text Box 14"/>
            <p:cNvSpPr txBox="1">
              <a:spLocks noChangeAspect="1" noChangeArrowheads="1"/>
            </p:cNvSpPr>
            <p:nvPr/>
          </p:nvSpPr>
          <p:spPr bwMode="auto">
            <a:xfrm>
              <a:off x="4102" y="1669"/>
              <a:ext cx="907"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劉立偉</a:t>
              </a:r>
            </a:p>
            <a:p>
              <a:pPr algn="ctr">
                <a:spcBef>
                  <a:spcPct val="50000"/>
                </a:spcBef>
                <a:buClrTx/>
                <a:buSzTx/>
                <a:buFontTx/>
                <a:buNone/>
                <a:defRPr/>
              </a:pPr>
              <a:r>
                <a:rPr lang="en-US" altLang="zh-TW" sz="675">
                  <a:solidFill>
                    <a:srgbClr val="CC3300"/>
                  </a:solidFill>
                  <a:ea typeface="細明體" panose="02020509000000000000" pitchFamily="49" charset="-120"/>
                </a:rPr>
                <a:t>(JMST, 2000)</a:t>
              </a:r>
            </a:p>
          </p:txBody>
        </p:sp>
      </p:grpSp>
      <p:grpSp>
        <p:nvGrpSpPr>
          <p:cNvPr id="23559" name="Group 15"/>
          <p:cNvGrpSpPr>
            <a:grpSpLocks noChangeAspect="1"/>
          </p:cNvGrpSpPr>
          <p:nvPr/>
        </p:nvGrpSpPr>
        <p:grpSpPr bwMode="auto">
          <a:xfrm>
            <a:off x="5427663" y="2349500"/>
            <a:ext cx="711200" cy="938213"/>
            <a:chOff x="4572" y="935"/>
            <a:chExt cx="954" cy="1162"/>
          </a:xfrm>
        </p:grpSpPr>
        <p:pic>
          <p:nvPicPr>
            <p:cNvPr id="23607" name="Picture 16" descr="untitl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 y="935"/>
              <a:ext cx="954" cy="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 name="Text Box 17"/>
            <p:cNvSpPr txBox="1">
              <a:spLocks noChangeAspect="1" noChangeArrowheads="1"/>
            </p:cNvSpPr>
            <p:nvPr/>
          </p:nvSpPr>
          <p:spPr bwMode="auto">
            <a:xfrm>
              <a:off x="4572" y="1661"/>
              <a:ext cx="952" cy="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蔡明宏</a:t>
              </a:r>
            </a:p>
            <a:p>
              <a:pPr algn="ctr">
                <a:spcBef>
                  <a:spcPct val="50000"/>
                </a:spcBef>
                <a:buClrTx/>
                <a:buSzTx/>
                <a:buFontTx/>
                <a:buNone/>
                <a:defRPr/>
              </a:pPr>
              <a:r>
                <a:rPr lang="en-US" altLang="zh-TW" sz="675">
                  <a:solidFill>
                    <a:srgbClr val="CC3300"/>
                  </a:solidFill>
                  <a:ea typeface="細明體" panose="02020509000000000000" pitchFamily="49" charset="-120"/>
                </a:rPr>
                <a:t>(CAEE, 2008)</a:t>
              </a:r>
            </a:p>
          </p:txBody>
        </p:sp>
      </p:grpSp>
      <p:grpSp>
        <p:nvGrpSpPr>
          <p:cNvPr id="23560" name="Group 18"/>
          <p:cNvGrpSpPr>
            <a:grpSpLocks noChangeAspect="1"/>
          </p:cNvGrpSpPr>
          <p:nvPr/>
        </p:nvGrpSpPr>
        <p:grpSpPr bwMode="auto">
          <a:xfrm>
            <a:off x="3060700" y="3267075"/>
            <a:ext cx="746125" cy="960438"/>
            <a:chOff x="593" y="2296"/>
            <a:chExt cx="953" cy="1134"/>
          </a:xfrm>
        </p:grpSpPr>
        <p:pic>
          <p:nvPicPr>
            <p:cNvPr id="23605" name="Picture 19" descr="S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 y="2296"/>
              <a:ext cx="9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3" name="Text Box 20"/>
            <p:cNvSpPr txBox="1">
              <a:spLocks noChangeAspect="1" noChangeArrowheads="1"/>
            </p:cNvSpPr>
            <p:nvPr/>
          </p:nvSpPr>
          <p:spPr bwMode="auto">
            <a:xfrm>
              <a:off x="593" y="3014"/>
              <a:ext cx="953"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高聖凱</a:t>
              </a:r>
            </a:p>
            <a:p>
              <a:pPr algn="ctr">
                <a:spcBef>
                  <a:spcPct val="50000"/>
                </a:spcBef>
                <a:buClrTx/>
                <a:buSzTx/>
                <a:buFontTx/>
                <a:buNone/>
                <a:defRPr/>
              </a:pPr>
              <a:r>
                <a:rPr lang="en-US" altLang="zh-TW" sz="675">
                  <a:solidFill>
                    <a:srgbClr val="CC3300"/>
                  </a:solidFill>
                  <a:ea typeface="細明體" panose="02020509000000000000" pitchFamily="49" charset="-120"/>
                </a:rPr>
                <a:t>(CAEE, 2008)</a:t>
              </a:r>
            </a:p>
          </p:txBody>
        </p:sp>
      </p:grpSp>
      <p:grpSp>
        <p:nvGrpSpPr>
          <p:cNvPr id="23561" name="Group 21"/>
          <p:cNvGrpSpPr>
            <a:grpSpLocks noChangeAspect="1"/>
          </p:cNvGrpSpPr>
          <p:nvPr/>
        </p:nvGrpSpPr>
        <p:grpSpPr bwMode="auto">
          <a:xfrm>
            <a:off x="6061075" y="2263775"/>
            <a:ext cx="747713" cy="973138"/>
            <a:chOff x="1615" y="2296"/>
            <a:chExt cx="915" cy="1099"/>
          </a:xfrm>
        </p:grpSpPr>
        <p:pic>
          <p:nvPicPr>
            <p:cNvPr id="23603" name="Picture 22" descr="C_C_Hsie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23" y="2296"/>
              <a:ext cx="9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1" name="Text Box 23"/>
            <p:cNvSpPr txBox="1">
              <a:spLocks noChangeAspect="1" noChangeArrowheads="1"/>
            </p:cNvSpPr>
            <p:nvPr/>
          </p:nvSpPr>
          <p:spPr bwMode="auto">
            <a:xfrm>
              <a:off x="1615" y="2999"/>
              <a:ext cx="863" cy="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謝正昌</a:t>
              </a:r>
            </a:p>
            <a:p>
              <a:pPr algn="ctr">
                <a:spcBef>
                  <a:spcPct val="50000"/>
                </a:spcBef>
                <a:buClrTx/>
                <a:buSzTx/>
                <a:buFontTx/>
                <a:buNone/>
                <a:defRPr/>
              </a:pPr>
              <a:r>
                <a:rPr lang="en-US" altLang="zh-TW" sz="675">
                  <a:solidFill>
                    <a:srgbClr val="CC3300"/>
                  </a:solidFill>
                  <a:ea typeface="細明體" panose="02020509000000000000" pitchFamily="49" charset="-120"/>
                </a:rPr>
                <a:t>(EABE, 2008)</a:t>
              </a:r>
            </a:p>
          </p:txBody>
        </p:sp>
      </p:grpSp>
      <p:grpSp>
        <p:nvGrpSpPr>
          <p:cNvPr id="23562" name="Group 30"/>
          <p:cNvGrpSpPr>
            <a:grpSpLocks noChangeAspect="1"/>
          </p:cNvGrpSpPr>
          <p:nvPr/>
        </p:nvGrpSpPr>
        <p:grpSpPr bwMode="auto">
          <a:xfrm>
            <a:off x="2024063" y="3257550"/>
            <a:ext cx="590550" cy="974725"/>
            <a:chOff x="2680" y="2523"/>
            <a:chExt cx="771" cy="1177"/>
          </a:xfrm>
        </p:grpSpPr>
        <p:pic>
          <p:nvPicPr>
            <p:cNvPr id="23601" name="Picture 31" descr="w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2" y="2523"/>
              <a:ext cx="726" cy="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9" name="Text Box 32"/>
            <p:cNvSpPr txBox="1">
              <a:spLocks noChangeAspect="1" noChangeArrowheads="1"/>
            </p:cNvSpPr>
            <p:nvPr/>
          </p:nvSpPr>
          <p:spPr bwMode="auto">
            <a:xfrm>
              <a:off x="2680" y="3274"/>
              <a:ext cx="771" cy="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吳國綸</a:t>
              </a:r>
            </a:p>
            <a:p>
              <a:pPr algn="ctr">
                <a:spcBef>
                  <a:spcPct val="50000"/>
                </a:spcBef>
                <a:buClrTx/>
                <a:buSzTx/>
                <a:buFontTx/>
                <a:buNone/>
                <a:defRPr/>
              </a:pPr>
              <a:r>
                <a:rPr lang="en-US" altLang="zh-TW" sz="675">
                  <a:solidFill>
                    <a:srgbClr val="CC3300"/>
                  </a:solidFill>
                  <a:ea typeface="細明體" panose="02020509000000000000" pitchFamily="49" charset="-120"/>
                </a:rPr>
                <a:t>(CM, 2008)</a:t>
              </a:r>
            </a:p>
          </p:txBody>
        </p:sp>
      </p:grpSp>
      <p:sp>
        <p:nvSpPr>
          <p:cNvPr id="23563" name="Rectangle 33"/>
          <p:cNvSpPr>
            <a:spLocks noChangeArrowheads="1"/>
          </p:cNvSpPr>
          <p:nvPr/>
        </p:nvSpPr>
        <p:spPr bwMode="auto">
          <a:xfrm>
            <a:off x="-561975" y="333375"/>
            <a:ext cx="100996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1792" tIns="25897" rIns="51792" bIns="25897"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2400">
                <a:solidFill>
                  <a:srgbClr val="0000FF"/>
                </a:solidFill>
                <a:latin typeface="Times New Roman" panose="02020603050405020304" pitchFamily="18" charset="0"/>
                <a:cs typeface="Tahoma" panose="020B0604030504040204" pitchFamily="34" charset="0"/>
              </a:rPr>
              <a:t>以前海洋大學部學長姊</a:t>
            </a:r>
            <a:r>
              <a:rPr lang="en-US" altLang="zh-TW" sz="2400">
                <a:solidFill>
                  <a:srgbClr val="0000FF"/>
                </a:solidFill>
                <a:latin typeface="Times New Roman" panose="02020603050405020304" pitchFamily="18" charset="0"/>
                <a:cs typeface="Tahoma" panose="020B0604030504040204" pitchFamily="34" charset="0"/>
              </a:rPr>
              <a:t>(</a:t>
            </a:r>
            <a:r>
              <a:rPr lang="zh-TW" altLang="en-US" sz="2400">
                <a:solidFill>
                  <a:srgbClr val="0000FF"/>
                </a:solidFill>
                <a:latin typeface="Times New Roman" panose="02020603050405020304" pitchFamily="18" charset="0"/>
                <a:cs typeface="Tahoma" panose="020B0604030504040204" pitchFamily="34" charset="0"/>
              </a:rPr>
              <a:t>帥哥美女</a:t>
            </a:r>
            <a:r>
              <a:rPr lang="en-US" altLang="zh-TW" sz="2400">
                <a:solidFill>
                  <a:srgbClr val="0000FF"/>
                </a:solidFill>
                <a:latin typeface="Times New Roman" panose="02020603050405020304" pitchFamily="18" charset="0"/>
                <a:cs typeface="Tahoma" panose="020B0604030504040204" pitchFamily="34" charset="0"/>
              </a:rPr>
              <a:t>)</a:t>
            </a:r>
            <a:r>
              <a:rPr lang="zh-TW" altLang="en-US" sz="2400">
                <a:solidFill>
                  <a:srgbClr val="0000FF"/>
                </a:solidFill>
                <a:latin typeface="Times New Roman" panose="02020603050405020304" pitchFamily="18" charset="0"/>
                <a:cs typeface="Tahoma" panose="020B0604030504040204" pitchFamily="34" charset="0"/>
              </a:rPr>
              <a:t>做的到，台成清交更能做的到</a:t>
            </a:r>
          </a:p>
        </p:txBody>
      </p:sp>
      <p:grpSp>
        <p:nvGrpSpPr>
          <p:cNvPr id="23564" name="Group 42"/>
          <p:cNvGrpSpPr>
            <a:grpSpLocks/>
          </p:cNvGrpSpPr>
          <p:nvPr/>
        </p:nvGrpSpPr>
        <p:grpSpPr bwMode="auto">
          <a:xfrm>
            <a:off x="4241800" y="3267075"/>
            <a:ext cx="619125" cy="1254125"/>
            <a:chOff x="4944" y="816"/>
            <a:chExt cx="933" cy="1844"/>
          </a:xfrm>
        </p:grpSpPr>
        <p:pic>
          <p:nvPicPr>
            <p:cNvPr id="23599" name="Picture 35" descr="CIMG060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0" y="816"/>
              <a:ext cx="753" cy="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7" name="Text Box 36"/>
            <p:cNvSpPr txBox="1">
              <a:spLocks noChangeAspect="1" noChangeArrowheads="1"/>
            </p:cNvSpPr>
            <p:nvPr/>
          </p:nvSpPr>
          <p:spPr bwMode="auto">
            <a:xfrm>
              <a:off x="4944" y="1990"/>
              <a:ext cx="933" cy="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蕭宇志</a:t>
              </a:r>
            </a:p>
            <a:p>
              <a:pPr algn="ctr">
                <a:spcBef>
                  <a:spcPct val="50000"/>
                </a:spcBef>
                <a:buClrTx/>
                <a:buSzTx/>
                <a:buFontTx/>
                <a:buNone/>
                <a:defRPr/>
              </a:pPr>
              <a:r>
                <a:rPr lang="en-US" altLang="zh-TW" sz="675">
                  <a:solidFill>
                    <a:srgbClr val="CC3300"/>
                  </a:solidFill>
                  <a:ea typeface="細明體" panose="02020509000000000000" pitchFamily="49" charset="-120"/>
                </a:rPr>
                <a:t>(ISOPE, 2010)</a:t>
              </a:r>
            </a:p>
          </p:txBody>
        </p:sp>
      </p:grpSp>
      <p:grpSp>
        <p:nvGrpSpPr>
          <p:cNvPr id="23565" name="Group 37"/>
          <p:cNvGrpSpPr>
            <a:grpSpLocks/>
          </p:cNvGrpSpPr>
          <p:nvPr/>
        </p:nvGrpSpPr>
        <p:grpSpPr bwMode="auto">
          <a:xfrm>
            <a:off x="4792663" y="2260600"/>
            <a:ext cx="693737" cy="892175"/>
            <a:chOff x="5388" y="1430"/>
            <a:chExt cx="856" cy="1055"/>
          </a:xfrm>
        </p:grpSpPr>
        <p:pic>
          <p:nvPicPr>
            <p:cNvPr id="23597" name="Picture 38" descr="yei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8" y="1430"/>
              <a:ext cx="856" cy="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5" name="Text Box 39"/>
            <p:cNvSpPr txBox="1">
              <a:spLocks noChangeArrowheads="1"/>
            </p:cNvSpPr>
            <p:nvPr/>
          </p:nvSpPr>
          <p:spPr bwMode="auto">
            <a:xfrm>
              <a:off x="5388" y="2115"/>
              <a:ext cx="852"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0625" tIns="26325" rIns="50625" bIns="26325">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ea typeface="細明體" panose="02020509000000000000" pitchFamily="49" charset="-120"/>
                </a:rPr>
                <a:t>葉雅婷</a:t>
              </a:r>
            </a:p>
            <a:p>
              <a:pPr algn="ctr">
                <a:spcBef>
                  <a:spcPct val="50000"/>
                </a:spcBef>
                <a:buClrTx/>
                <a:buSzTx/>
                <a:buFontTx/>
                <a:buNone/>
                <a:defRPr/>
              </a:pPr>
              <a:r>
                <a:rPr lang="en-US" altLang="zh-TW" sz="675">
                  <a:solidFill>
                    <a:srgbClr val="CC3300"/>
                  </a:solidFill>
                  <a:ea typeface="細明體" panose="02020509000000000000" pitchFamily="49" charset="-120"/>
                </a:rPr>
                <a:t>(EABE, 2004)</a:t>
              </a:r>
            </a:p>
          </p:txBody>
        </p:sp>
      </p:grpSp>
      <p:grpSp>
        <p:nvGrpSpPr>
          <p:cNvPr id="23566" name="Group 24"/>
          <p:cNvGrpSpPr>
            <a:grpSpLocks noChangeAspect="1"/>
          </p:cNvGrpSpPr>
          <p:nvPr/>
        </p:nvGrpSpPr>
        <p:grpSpPr bwMode="auto">
          <a:xfrm>
            <a:off x="2535238" y="3497263"/>
            <a:ext cx="622300" cy="946150"/>
            <a:chOff x="2618" y="2296"/>
            <a:chExt cx="955" cy="1336"/>
          </a:xfrm>
        </p:grpSpPr>
        <p:pic>
          <p:nvPicPr>
            <p:cNvPr id="23595" name="Picture 25" descr="untitled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66" y="2296"/>
              <a:ext cx="9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Text Box 26"/>
            <p:cNvSpPr txBox="1">
              <a:spLocks noChangeAspect="1" noChangeArrowheads="1"/>
            </p:cNvSpPr>
            <p:nvPr/>
          </p:nvSpPr>
          <p:spPr bwMode="auto">
            <a:xfrm>
              <a:off x="2618" y="2986"/>
              <a:ext cx="909" cy="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solidFill>
                    <a:srgbClr val="0000CC"/>
                  </a:solidFill>
                  <a:ea typeface="細明體" panose="02020509000000000000" pitchFamily="49" charset="-120"/>
                </a:rPr>
                <a:t>余尚儒</a:t>
              </a:r>
            </a:p>
            <a:p>
              <a:pPr algn="ctr">
                <a:spcBef>
                  <a:spcPct val="50000"/>
                </a:spcBef>
                <a:buClrTx/>
                <a:buSzTx/>
                <a:buFontTx/>
                <a:buNone/>
                <a:defRPr/>
              </a:pPr>
              <a:r>
                <a:rPr lang="en-US" altLang="zh-TW" sz="675" dirty="0">
                  <a:solidFill>
                    <a:srgbClr val="CC3300"/>
                  </a:solidFill>
                  <a:ea typeface="細明體" panose="02020509000000000000" pitchFamily="49" charset="-120"/>
                </a:rPr>
                <a:t>(EABE, 2008)</a:t>
              </a:r>
            </a:p>
          </p:txBody>
        </p:sp>
      </p:grpSp>
      <p:grpSp>
        <p:nvGrpSpPr>
          <p:cNvPr id="23567" name="Group 49"/>
          <p:cNvGrpSpPr>
            <a:grpSpLocks/>
          </p:cNvGrpSpPr>
          <p:nvPr/>
        </p:nvGrpSpPr>
        <p:grpSpPr bwMode="auto">
          <a:xfrm>
            <a:off x="4549775" y="3462338"/>
            <a:ext cx="919163" cy="1179512"/>
            <a:chOff x="3798" y="2256"/>
            <a:chExt cx="1404" cy="1833"/>
          </a:xfrm>
        </p:grpSpPr>
        <p:pic>
          <p:nvPicPr>
            <p:cNvPr id="23593" name="Picture 40" descr="10403653_774519522581735_6166930572900708054_n (1)"/>
            <p:cNvPicPr>
              <a:picLocks noChangeAspect="1" noChangeArrowheads="1"/>
            </p:cNvPicPr>
            <p:nvPr/>
          </p:nvPicPr>
          <p:blipFill>
            <a:blip r:embed="rId14">
              <a:extLst>
                <a:ext uri="{28A0092B-C50C-407E-A947-70E740481C1C}">
                  <a14:useLocalDpi xmlns:a14="http://schemas.microsoft.com/office/drawing/2010/main" val="0"/>
                </a:ext>
              </a:extLst>
            </a:blip>
            <a:srcRect l="19908" t="4291" r="22226" b="46811"/>
            <a:stretch>
              <a:fillRect/>
            </a:stretch>
          </p:blipFill>
          <p:spPr bwMode="auto">
            <a:xfrm>
              <a:off x="4128" y="2256"/>
              <a:ext cx="901"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Text Box 41"/>
            <p:cNvSpPr txBox="1">
              <a:spLocks noChangeAspect="1" noChangeArrowheads="1"/>
            </p:cNvSpPr>
            <p:nvPr/>
          </p:nvSpPr>
          <p:spPr bwMode="auto">
            <a:xfrm>
              <a:off x="3798" y="3381"/>
              <a:ext cx="1404" cy="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高怡絹</a:t>
              </a:r>
              <a:endParaRPr lang="en-US" altLang="zh-TW" sz="675">
                <a:solidFill>
                  <a:srgbClr val="0000CC"/>
                </a:solidFill>
                <a:ea typeface="細明體" panose="02020509000000000000" pitchFamily="49" charset="-120"/>
              </a:endParaRPr>
            </a:p>
            <a:p>
              <a:pPr algn="ctr">
                <a:spcBef>
                  <a:spcPct val="50000"/>
                </a:spcBef>
                <a:buClrTx/>
                <a:buSzTx/>
                <a:buFontTx/>
                <a:buNone/>
                <a:defRPr/>
              </a:pPr>
              <a:r>
                <a:rPr lang="en-US" altLang="zh-TW" sz="675">
                  <a:solidFill>
                    <a:srgbClr val="CC3300"/>
                  </a:solidFill>
                  <a:ea typeface="細明體" panose="02020509000000000000" pitchFamily="49" charset="-120"/>
                </a:rPr>
                <a:t>(Acta Mechanica, 2014)</a:t>
              </a:r>
            </a:p>
          </p:txBody>
        </p:sp>
      </p:grpSp>
      <p:grpSp>
        <p:nvGrpSpPr>
          <p:cNvPr id="23568" name="Group 46"/>
          <p:cNvGrpSpPr>
            <a:grpSpLocks/>
          </p:cNvGrpSpPr>
          <p:nvPr/>
        </p:nvGrpSpPr>
        <p:grpSpPr bwMode="auto">
          <a:xfrm>
            <a:off x="3657600" y="3544888"/>
            <a:ext cx="685800" cy="1065212"/>
            <a:chOff x="3216" y="2256"/>
            <a:chExt cx="933" cy="1432"/>
          </a:xfrm>
        </p:grpSpPr>
        <p:sp>
          <p:nvSpPr>
            <p:cNvPr id="6168" name="Text Box 29"/>
            <p:cNvSpPr txBox="1">
              <a:spLocks noChangeAspect="1" noChangeArrowheads="1"/>
            </p:cNvSpPr>
            <p:nvPr/>
          </p:nvSpPr>
          <p:spPr bwMode="auto">
            <a:xfrm>
              <a:off x="3216" y="3214"/>
              <a:ext cx="933" cy="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a:solidFill>
                    <a:srgbClr val="0000CC"/>
                  </a:solidFill>
                  <a:ea typeface="細明體" panose="02020509000000000000" pitchFamily="49" charset="-120"/>
                </a:rPr>
                <a:t>李家瑋</a:t>
              </a:r>
            </a:p>
            <a:p>
              <a:pPr algn="ctr">
                <a:spcBef>
                  <a:spcPct val="50000"/>
                </a:spcBef>
                <a:buClrTx/>
                <a:buSzTx/>
                <a:buFontTx/>
                <a:buNone/>
                <a:defRPr/>
              </a:pPr>
              <a:r>
                <a:rPr lang="en-US" altLang="zh-TW" sz="675">
                  <a:solidFill>
                    <a:srgbClr val="CC3300"/>
                  </a:solidFill>
                  <a:ea typeface="細明體" panose="02020509000000000000" pitchFamily="49" charset="-120"/>
                </a:rPr>
                <a:t>(EABE, 2008)</a:t>
              </a:r>
            </a:p>
          </p:txBody>
        </p:sp>
        <p:pic>
          <p:nvPicPr>
            <p:cNvPr id="23592" name="Picture 4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12" y="2256"/>
              <a:ext cx="803"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9" name="Group 48"/>
          <p:cNvGrpSpPr>
            <a:grpSpLocks/>
          </p:cNvGrpSpPr>
          <p:nvPr/>
        </p:nvGrpSpPr>
        <p:grpSpPr bwMode="auto">
          <a:xfrm>
            <a:off x="5332413" y="3376613"/>
            <a:ext cx="546100" cy="987425"/>
            <a:chOff x="4971" y="2400"/>
            <a:chExt cx="933" cy="1694"/>
          </a:xfrm>
        </p:grpSpPr>
        <p:sp>
          <p:nvSpPr>
            <p:cNvPr id="6166" name="Text Box 43"/>
            <p:cNvSpPr txBox="1">
              <a:spLocks noChangeAspect="1" noChangeArrowheads="1"/>
            </p:cNvSpPr>
            <p:nvPr/>
          </p:nvSpPr>
          <p:spPr bwMode="auto">
            <a:xfrm>
              <a:off x="4971" y="3312"/>
              <a:ext cx="933" cy="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solidFill>
                    <a:srgbClr val="0000CC"/>
                  </a:solidFill>
                  <a:ea typeface="細明體" panose="02020509000000000000" pitchFamily="49" charset="-120"/>
                </a:rPr>
                <a:t>凃雅瀞</a:t>
              </a:r>
            </a:p>
            <a:p>
              <a:pPr algn="ctr">
                <a:spcBef>
                  <a:spcPct val="50000"/>
                </a:spcBef>
                <a:buClrTx/>
                <a:buSzTx/>
                <a:buFontTx/>
                <a:buNone/>
                <a:defRPr/>
              </a:pPr>
              <a:r>
                <a:rPr lang="en-US" altLang="zh-TW" sz="675" dirty="0">
                  <a:solidFill>
                    <a:srgbClr val="CC3300"/>
                  </a:solidFill>
                  <a:ea typeface="細明體" panose="02020509000000000000" pitchFamily="49" charset="-120"/>
                </a:rPr>
                <a:t>(CS, 2014)</a:t>
              </a:r>
            </a:p>
          </p:txBody>
        </p:sp>
        <p:pic>
          <p:nvPicPr>
            <p:cNvPr id="23590" name="Picture 47" descr="10752_872806576067527_650411578918296867_n"/>
            <p:cNvPicPr>
              <a:picLocks noChangeAspect="1" noChangeArrowheads="1"/>
            </p:cNvPicPr>
            <p:nvPr/>
          </p:nvPicPr>
          <p:blipFill>
            <a:blip r:embed="rId16">
              <a:extLst>
                <a:ext uri="{28A0092B-C50C-407E-A947-70E740481C1C}">
                  <a14:useLocalDpi xmlns:a14="http://schemas.microsoft.com/office/drawing/2010/main" val="0"/>
                </a:ext>
              </a:extLst>
            </a:blip>
            <a:srcRect l="8806" t="14999" r="49686" b="48137"/>
            <a:stretch>
              <a:fillRect/>
            </a:stretch>
          </p:blipFill>
          <p:spPr bwMode="auto">
            <a:xfrm>
              <a:off x="5040" y="2400"/>
              <a:ext cx="68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70" name="圖片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986463" y="3338513"/>
            <a:ext cx="5492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 Box 43"/>
          <p:cNvSpPr txBox="1">
            <a:spLocks noChangeAspect="1" noChangeArrowheads="1"/>
          </p:cNvSpPr>
          <p:nvPr/>
        </p:nvSpPr>
        <p:spPr bwMode="auto">
          <a:xfrm>
            <a:off x="6297613" y="3927475"/>
            <a:ext cx="747712"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solidFill>
                  <a:srgbClr val="0000CC"/>
                </a:solidFill>
                <a:ea typeface="細明體" panose="02020509000000000000" pitchFamily="49" charset="-120"/>
              </a:rPr>
              <a:t>黃乙玲</a:t>
            </a:r>
          </a:p>
          <a:p>
            <a:pPr algn="ctr">
              <a:spcBef>
                <a:spcPct val="50000"/>
              </a:spcBef>
              <a:buClrTx/>
              <a:buSzTx/>
              <a:buFontTx/>
              <a:buNone/>
              <a:defRPr/>
            </a:pPr>
            <a:r>
              <a:rPr lang="en-US" altLang="zh-TW" sz="675" dirty="0">
                <a:solidFill>
                  <a:srgbClr val="CC3300"/>
                </a:solidFill>
                <a:ea typeface="細明體" panose="02020509000000000000" pitchFamily="49" charset="-120"/>
              </a:rPr>
              <a:t>(AML, 2019)</a:t>
            </a:r>
          </a:p>
        </p:txBody>
      </p:sp>
      <p:pic>
        <p:nvPicPr>
          <p:cNvPr id="23572" name="圖片 3"/>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580188" y="4208463"/>
            <a:ext cx="3762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圖片 4"/>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829300" y="4214813"/>
            <a:ext cx="42068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圖片 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238875" y="4208463"/>
            <a:ext cx="3429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圖片 6"/>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472113" y="4217988"/>
            <a:ext cx="3714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43"/>
          <p:cNvSpPr txBox="1">
            <a:spLocks noChangeAspect="1" noChangeArrowheads="1"/>
          </p:cNvSpPr>
          <p:nvPr/>
        </p:nvSpPr>
        <p:spPr bwMode="auto">
          <a:xfrm>
            <a:off x="5214938" y="4714875"/>
            <a:ext cx="2054225" cy="3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lnSpc>
                <a:spcPts val="675"/>
              </a:lnSpc>
              <a:spcBef>
                <a:spcPct val="50000"/>
              </a:spcBef>
              <a:buClrTx/>
              <a:buSzTx/>
              <a:buFontTx/>
              <a:buNone/>
              <a:defRPr/>
            </a:pPr>
            <a:r>
              <a:rPr lang="zh-TW" altLang="en-US" sz="675" dirty="0">
                <a:solidFill>
                  <a:srgbClr val="0000CC"/>
                </a:solidFill>
                <a:ea typeface="細明體" panose="02020509000000000000" pitchFamily="49" charset="-120"/>
              </a:rPr>
              <a:t>邵程祥</a:t>
            </a:r>
            <a:r>
              <a:rPr lang="en-US" altLang="zh-TW" sz="675" dirty="0">
                <a:solidFill>
                  <a:srgbClr val="0000CC"/>
                </a:solidFill>
                <a:ea typeface="細明體" panose="02020509000000000000" pitchFamily="49" charset="-120"/>
              </a:rPr>
              <a:t>&amp;</a:t>
            </a:r>
            <a:r>
              <a:rPr lang="zh-TW" altLang="en-US" sz="675" dirty="0">
                <a:solidFill>
                  <a:srgbClr val="0000CC"/>
                </a:solidFill>
                <a:ea typeface="細明體" panose="02020509000000000000" pitchFamily="49" charset="-120"/>
              </a:rPr>
              <a:t>呂政軒        戴暐宸     周彥廷</a:t>
            </a:r>
          </a:p>
          <a:p>
            <a:pPr>
              <a:lnSpc>
                <a:spcPts val="675"/>
              </a:lnSpc>
              <a:spcBef>
                <a:spcPct val="50000"/>
              </a:spcBef>
              <a:buClrTx/>
              <a:buSzTx/>
              <a:buFontTx/>
              <a:buNone/>
              <a:defRPr/>
            </a:pPr>
            <a:r>
              <a:rPr lang="zh-TW" altLang="en-US" sz="619" dirty="0">
                <a:solidFill>
                  <a:srgbClr val="CC3300"/>
                </a:solidFill>
                <a:ea typeface="細明體" panose="02020509000000000000" pitchFamily="49" charset="-120"/>
              </a:rPr>
              <a:t>                   </a:t>
            </a:r>
            <a:r>
              <a:rPr lang="en-US" altLang="zh-TW" sz="619" dirty="0">
                <a:solidFill>
                  <a:srgbClr val="CC3300"/>
                </a:solidFill>
                <a:ea typeface="細明體" panose="02020509000000000000" pitchFamily="49" charset="-120"/>
              </a:rPr>
              <a:t>(JOM, 2021)</a:t>
            </a:r>
            <a:r>
              <a:rPr lang="zh-TW" altLang="en-US" sz="619" dirty="0">
                <a:solidFill>
                  <a:srgbClr val="CC3300"/>
                </a:solidFill>
                <a:ea typeface="細明體" panose="02020509000000000000" pitchFamily="49" charset="-120"/>
              </a:rPr>
              <a:t>     </a:t>
            </a:r>
            <a:r>
              <a:rPr lang="en-US" altLang="zh-TW" sz="619" dirty="0">
                <a:solidFill>
                  <a:srgbClr val="CC3300"/>
                </a:solidFill>
                <a:ea typeface="細明體" panose="02020509000000000000" pitchFamily="49" charset="-120"/>
              </a:rPr>
              <a:t>(CPAA, 2021)  (EABE2021)</a:t>
            </a:r>
          </a:p>
        </p:txBody>
      </p:sp>
      <p:pic>
        <p:nvPicPr>
          <p:cNvPr id="23577" name="Picture 3" descr="浩真"/>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32013" y="4286250"/>
            <a:ext cx="420687"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43"/>
          <p:cNvSpPr txBox="1">
            <a:spLocks noChangeAspect="1" noChangeArrowheads="1"/>
          </p:cNvSpPr>
          <p:nvPr/>
        </p:nvSpPr>
        <p:spPr bwMode="auto">
          <a:xfrm>
            <a:off x="2343150" y="4751388"/>
            <a:ext cx="747713"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solidFill>
                  <a:srgbClr val="0000CC"/>
                </a:solidFill>
                <a:ea typeface="細明體" panose="02020509000000000000" pitchFamily="49" charset="-120"/>
              </a:rPr>
              <a:t>高浩真</a:t>
            </a:r>
            <a:endParaRPr lang="en-US" altLang="zh-TW" sz="675" dirty="0">
              <a:solidFill>
                <a:srgbClr val="0000CC"/>
              </a:solidFill>
              <a:ea typeface="細明體" panose="02020509000000000000" pitchFamily="49" charset="-120"/>
            </a:endParaRPr>
          </a:p>
          <a:p>
            <a:pPr algn="ctr">
              <a:spcBef>
                <a:spcPct val="50000"/>
              </a:spcBef>
              <a:buClrTx/>
              <a:buSzTx/>
              <a:buFontTx/>
              <a:buNone/>
              <a:defRPr/>
            </a:pPr>
            <a:r>
              <a:rPr lang="en-US" altLang="zh-TW" sz="675" dirty="0">
                <a:solidFill>
                  <a:srgbClr val="CC3300"/>
                </a:solidFill>
                <a:ea typeface="細明體" panose="02020509000000000000" pitchFamily="49" charset="-120"/>
              </a:rPr>
              <a:t>(JLFNVAC, 2022)</a:t>
            </a:r>
          </a:p>
        </p:txBody>
      </p:sp>
      <p:pic>
        <p:nvPicPr>
          <p:cNvPr id="23579" name="圖片 2"/>
          <p:cNvPicPr>
            <a:picLocks noChangeAspect="1"/>
          </p:cNvPicPr>
          <p:nvPr/>
        </p:nvPicPr>
        <p:blipFill>
          <a:blip r:embed="rId23">
            <a:extLst>
              <a:ext uri="{28A0092B-C50C-407E-A947-70E740481C1C}">
                <a14:useLocalDpi xmlns:a14="http://schemas.microsoft.com/office/drawing/2010/main" val="0"/>
              </a:ext>
            </a:extLst>
          </a:blip>
          <a:srcRect l="2776" t="33337" r="41673" b="11630"/>
          <a:stretch>
            <a:fillRect/>
          </a:stretch>
        </p:blipFill>
        <p:spPr bwMode="auto">
          <a:xfrm>
            <a:off x="3086100" y="4262438"/>
            <a:ext cx="468313"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43"/>
          <p:cNvSpPr txBox="1">
            <a:spLocks noChangeAspect="1" noChangeArrowheads="1"/>
          </p:cNvSpPr>
          <p:nvPr/>
        </p:nvSpPr>
        <p:spPr bwMode="auto">
          <a:xfrm>
            <a:off x="3381375" y="4735513"/>
            <a:ext cx="7493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solidFill>
                  <a:srgbClr val="0000CC"/>
                </a:solidFill>
                <a:ea typeface="細明體" panose="02020509000000000000" pitchFamily="49" charset="-120"/>
              </a:rPr>
              <a:t>曹美娜</a:t>
            </a:r>
            <a:endParaRPr lang="en-US" altLang="zh-TW" sz="675" dirty="0">
              <a:solidFill>
                <a:srgbClr val="0000CC"/>
              </a:solidFill>
              <a:ea typeface="細明體" panose="02020509000000000000" pitchFamily="49" charset="-120"/>
            </a:endParaRPr>
          </a:p>
          <a:p>
            <a:pPr algn="ctr">
              <a:spcBef>
                <a:spcPct val="50000"/>
              </a:spcBef>
              <a:buClrTx/>
              <a:buSzTx/>
              <a:buFontTx/>
              <a:buNone/>
              <a:defRPr/>
            </a:pPr>
            <a:r>
              <a:rPr lang="en-US" altLang="zh-TW" sz="675" dirty="0">
                <a:solidFill>
                  <a:srgbClr val="CC3300"/>
                </a:solidFill>
                <a:ea typeface="細明體" panose="02020509000000000000" pitchFamily="49" charset="-120"/>
              </a:rPr>
              <a:t>(MRC, 2022)</a:t>
            </a:r>
          </a:p>
        </p:txBody>
      </p:sp>
      <p:pic>
        <p:nvPicPr>
          <p:cNvPr id="23581" name="圖片 59"/>
          <p:cNvPicPr>
            <a:picLocks noChangeAspect="1"/>
          </p:cNvPicPr>
          <p:nvPr/>
        </p:nvPicPr>
        <p:blipFill>
          <a:blip r:embed="rId24">
            <a:extLst>
              <a:ext uri="{28A0092B-C50C-407E-A947-70E740481C1C}">
                <a14:useLocalDpi xmlns:a14="http://schemas.microsoft.com/office/drawing/2010/main" val="0"/>
              </a:ext>
            </a:extLst>
          </a:blip>
          <a:srcRect l="398" t="8701" r="-398" b="16299"/>
          <a:stretch>
            <a:fillRect/>
          </a:stretch>
        </p:blipFill>
        <p:spPr bwMode="auto">
          <a:xfrm>
            <a:off x="7045325" y="3205163"/>
            <a:ext cx="568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70" descr="\\140.121.146.149\web\member\50047.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202488" y="4022725"/>
            <a:ext cx="5603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 Box 43"/>
          <p:cNvSpPr txBox="1">
            <a:spLocks noChangeAspect="1" noChangeArrowheads="1"/>
          </p:cNvSpPr>
          <p:nvPr/>
        </p:nvSpPr>
        <p:spPr bwMode="auto">
          <a:xfrm>
            <a:off x="6862763" y="4578350"/>
            <a:ext cx="142398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t>臧紀甯 </a:t>
            </a:r>
            <a:r>
              <a:rPr lang="en-US" altLang="zh-TW" sz="675" dirty="0">
                <a:solidFill>
                  <a:srgbClr val="CC3300"/>
                </a:solidFill>
                <a:ea typeface="細明體" panose="02020509000000000000" pitchFamily="49" charset="-120"/>
              </a:rPr>
              <a:t>(JCIE, 2023)</a:t>
            </a:r>
          </a:p>
        </p:txBody>
      </p:sp>
      <p:sp>
        <p:nvSpPr>
          <p:cNvPr id="63" name="Text Box 43"/>
          <p:cNvSpPr txBox="1">
            <a:spLocks noChangeAspect="1" noChangeArrowheads="1"/>
          </p:cNvSpPr>
          <p:nvPr/>
        </p:nvSpPr>
        <p:spPr bwMode="auto">
          <a:xfrm>
            <a:off x="6710363" y="3749675"/>
            <a:ext cx="14224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solidFill>
                  <a:srgbClr val="6600FF"/>
                </a:solidFill>
                <a:latin typeface="新細明體" panose="02020500000000000000" pitchFamily="18" charset="-120"/>
              </a:rPr>
              <a:t>楊佳穎 </a:t>
            </a:r>
            <a:r>
              <a:rPr lang="en-US" altLang="zh-TW" sz="675" dirty="0">
                <a:solidFill>
                  <a:srgbClr val="CC3300"/>
                </a:solidFill>
                <a:ea typeface="細明體" panose="02020509000000000000" pitchFamily="49" charset="-120"/>
              </a:rPr>
              <a:t>(JCIE®, 2023)</a:t>
            </a:r>
          </a:p>
        </p:txBody>
      </p:sp>
      <p:pic>
        <p:nvPicPr>
          <p:cNvPr id="23585" name="圖片 1"/>
          <p:cNvPicPr>
            <a:picLocks noChangeAspect="1"/>
          </p:cNvPicPr>
          <p:nvPr/>
        </p:nvPicPr>
        <p:blipFill>
          <a:blip r:embed="rId26">
            <a:extLst>
              <a:ext uri="{28A0092B-C50C-407E-A947-70E740481C1C}">
                <a14:useLocalDpi xmlns:a14="http://schemas.microsoft.com/office/drawing/2010/main" val="0"/>
              </a:ext>
            </a:extLst>
          </a:blip>
          <a:srcRect l="-706" t="23242" r="2791" b="3281"/>
          <a:stretch>
            <a:fillRect/>
          </a:stretch>
        </p:blipFill>
        <p:spPr bwMode="auto">
          <a:xfrm>
            <a:off x="7105650" y="4762500"/>
            <a:ext cx="7540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 Box 43"/>
          <p:cNvSpPr txBox="1">
            <a:spLocks noChangeAspect="1" noChangeArrowheads="1"/>
          </p:cNvSpPr>
          <p:nvPr/>
        </p:nvSpPr>
        <p:spPr bwMode="auto">
          <a:xfrm>
            <a:off x="6807200" y="5484813"/>
            <a:ext cx="14224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zh-TW" altLang="en-US" sz="675" dirty="0"/>
              <a:t>曹美娜 </a:t>
            </a:r>
            <a:r>
              <a:rPr lang="en-US" altLang="zh-TW" sz="675" dirty="0">
                <a:solidFill>
                  <a:srgbClr val="CC3300"/>
                </a:solidFill>
                <a:ea typeface="細明體" panose="02020509000000000000" pitchFamily="49" charset="-120"/>
              </a:rPr>
              <a:t>(MRC, 2023)</a:t>
            </a:r>
          </a:p>
        </p:txBody>
      </p:sp>
      <p:pic>
        <p:nvPicPr>
          <p:cNvPr id="23587" name="圖片 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706438" y="1719263"/>
            <a:ext cx="111601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圖片 1"/>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483475" y="1985963"/>
            <a:ext cx="10128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00035" y="1605426"/>
            <a:ext cx="6931583" cy="73866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100" b="1" dirty="0">
                <a:ln w="11430"/>
                <a:solidFill>
                  <a:srgbClr val="0000FF"/>
                </a:solidFill>
                <a:effectLst>
                  <a:outerShdw blurRad="50800" dist="39000" dir="5460000" algn="tl">
                    <a:srgbClr val="000000">
                      <a:alpha val="38000"/>
                    </a:srgbClr>
                  </a:outerShdw>
                </a:effectLst>
              </a:rPr>
              <a:t>NTOU MSV </a:t>
            </a:r>
            <a:r>
              <a:rPr lang="zh-TW" altLang="en-US" sz="2100" b="1" dirty="0">
                <a:ln w="11430"/>
                <a:solidFill>
                  <a:srgbClr val="0000FF"/>
                </a:solidFill>
                <a:effectLst>
                  <a:outerShdw blurRad="50800" dist="39000" dir="5460000" algn="tl">
                    <a:srgbClr val="000000">
                      <a:alpha val="38000"/>
                    </a:srgbClr>
                  </a:outerShdw>
                </a:effectLst>
              </a:rPr>
              <a:t>大學生</a:t>
            </a:r>
            <a:r>
              <a:rPr lang="en-US" altLang="zh-TW" sz="2100" b="1" dirty="0">
                <a:ln w="11430"/>
                <a:solidFill>
                  <a:srgbClr val="0000FF"/>
                </a:solidFill>
                <a:effectLst>
                  <a:outerShdw blurRad="50800" dist="39000" dir="5460000" algn="tl">
                    <a:srgbClr val="000000">
                      <a:alpha val="38000"/>
                    </a:srgbClr>
                  </a:outerShdw>
                </a:effectLst>
              </a:rPr>
              <a:t>SCI</a:t>
            </a:r>
            <a:r>
              <a:rPr lang="zh-TW" altLang="en-US" sz="2100" b="1" dirty="0">
                <a:ln w="11430"/>
                <a:solidFill>
                  <a:srgbClr val="0000FF"/>
                </a:solidFill>
                <a:effectLst>
                  <a:outerShdw blurRad="50800" dist="39000" dir="5460000" algn="tl">
                    <a:srgbClr val="000000">
                      <a:alpha val="38000"/>
                    </a:srgbClr>
                  </a:outerShdw>
                </a:effectLst>
              </a:rPr>
              <a:t>論文成功案例</a:t>
            </a:r>
            <a:r>
              <a:rPr lang="en-US" altLang="zh-TW" sz="2100" b="1" dirty="0">
                <a:ln w="11430"/>
                <a:solidFill>
                  <a:srgbClr val="0000FF"/>
                </a:solidFill>
                <a:effectLst>
                  <a:outerShdw blurRad="50800" dist="39000" dir="5460000" algn="tl">
                    <a:srgbClr val="000000">
                      <a:alpha val="38000"/>
                    </a:srgbClr>
                  </a:outerShdw>
                </a:effectLst>
              </a:rPr>
              <a:t>(1994-2024)</a:t>
            </a:r>
            <a:r>
              <a:rPr lang="zh-TW" altLang="en-US" sz="2100" b="1" dirty="0">
                <a:ln w="11430"/>
                <a:solidFill>
                  <a:srgbClr val="0000FF"/>
                </a:solidFill>
                <a:effectLst>
                  <a:outerShdw blurRad="50800" dist="39000" dir="5460000" algn="tl">
                    <a:srgbClr val="000000">
                      <a:alpha val="38000"/>
                    </a:srgbClr>
                  </a:outerShdw>
                </a:effectLst>
              </a:rPr>
              <a:t> 小兵立大功</a:t>
            </a:r>
          </a:p>
        </p:txBody>
      </p:sp>
      <p:sp>
        <p:nvSpPr>
          <p:cNvPr id="79875" name="Rectangle 12"/>
          <p:cNvSpPr>
            <a:spLocks noChangeArrowheads="1"/>
          </p:cNvSpPr>
          <p:nvPr/>
        </p:nvSpPr>
        <p:spPr bwMode="auto">
          <a:xfrm>
            <a:off x="2643188" y="1878013"/>
            <a:ext cx="184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endParaRPr kumimoji="0" lang="zh-TW" altLang="en-US" sz="760">
              <a:solidFill>
                <a:schemeClr val="tx1"/>
              </a:solidFill>
              <a:latin typeface="Calibri" panose="020F0502020204030204" pitchFamily="34" charset="0"/>
            </a:endParaRPr>
          </a:p>
        </p:txBody>
      </p:sp>
      <p:sp>
        <p:nvSpPr>
          <p:cNvPr id="10" name="矩形 9"/>
          <p:cNvSpPr/>
          <p:nvPr/>
        </p:nvSpPr>
        <p:spPr bwMode="auto">
          <a:xfrm>
            <a:off x="2863500" y="2037576"/>
            <a:ext cx="671980" cy="44307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279" b="1" dirty="0">
                <a:ln w="11430"/>
                <a:solidFill>
                  <a:srgbClr val="FF0000"/>
                </a:solidFill>
                <a:effectLst>
                  <a:outerShdw blurRad="50800" dist="39000" dir="5460000" algn="tl">
                    <a:srgbClr val="000000">
                      <a:alpha val="38000"/>
                    </a:srgbClr>
                  </a:outerShdw>
                </a:effectLst>
              </a:rPr>
              <a:t>SCI</a:t>
            </a:r>
            <a:endParaRPr lang="zh-TW" altLang="en-US" sz="2279" b="1" dirty="0">
              <a:ln w="11430"/>
              <a:solidFill>
                <a:srgbClr val="FF0000"/>
              </a:solidFill>
              <a:effectLst>
                <a:outerShdw blurRad="50800" dist="39000" dir="5460000" algn="tl">
                  <a:srgbClr val="000000">
                    <a:alpha val="38000"/>
                  </a:srgbClr>
                </a:outerShdw>
              </a:effectLst>
            </a:endParaRPr>
          </a:p>
        </p:txBody>
      </p:sp>
      <p:grpSp>
        <p:nvGrpSpPr>
          <p:cNvPr id="25605" name="群組 17"/>
          <p:cNvGrpSpPr>
            <a:grpSpLocks/>
          </p:cNvGrpSpPr>
          <p:nvPr/>
        </p:nvGrpSpPr>
        <p:grpSpPr bwMode="auto">
          <a:xfrm>
            <a:off x="2008188" y="2435225"/>
            <a:ext cx="2613025" cy="1004888"/>
            <a:chOff x="827584" y="1399034"/>
            <a:chExt cx="6193863" cy="2382031"/>
          </a:xfrm>
        </p:grpSpPr>
        <p:grpSp>
          <p:nvGrpSpPr>
            <p:cNvPr id="25645" name="群組 16"/>
            <p:cNvGrpSpPr>
              <a:grpSpLocks/>
            </p:cNvGrpSpPr>
            <p:nvPr/>
          </p:nvGrpSpPr>
          <p:grpSpPr bwMode="auto">
            <a:xfrm>
              <a:off x="827584" y="1399034"/>
              <a:ext cx="5976664" cy="2382031"/>
              <a:chOff x="827584" y="1399034"/>
              <a:chExt cx="5976664" cy="2382031"/>
            </a:xfrm>
          </p:grpSpPr>
          <p:grpSp>
            <p:nvGrpSpPr>
              <p:cNvPr id="25647" name="群組 15"/>
              <p:cNvGrpSpPr>
                <a:grpSpLocks/>
              </p:cNvGrpSpPr>
              <p:nvPr/>
            </p:nvGrpSpPr>
            <p:grpSpPr bwMode="auto">
              <a:xfrm>
                <a:off x="827584" y="1399034"/>
                <a:ext cx="5976664" cy="2382031"/>
                <a:chOff x="827584" y="1399034"/>
                <a:chExt cx="5976664" cy="2382031"/>
              </a:xfrm>
            </p:grpSpPr>
            <p:grpSp>
              <p:nvGrpSpPr>
                <p:cNvPr id="25649" name="群組 14"/>
                <p:cNvGrpSpPr>
                  <a:grpSpLocks/>
                </p:cNvGrpSpPr>
                <p:nvPr/>
              </p:nvGrpSpPr>
              <p:grpSpPr bwMode="auto">
                <a:xfrm>
                  <a:off x="827584" y="1399034"/>
                  <a:ext cx="5976664" cy="2382031"/>
                  <a:chOff x="827584" y="1399034"/>
                  <a:chExt cx="5976664" cy="2382031"/>
                </a:xfrm>
              </p:grpSpPr>
              <p:grpSp>
                <p:nvGrpSpPr>
                  <p:cNvPr id="25651" name="群組 10"/>
                  <p:cNvGrpSpPr>
                    <a:grpSpLocks/>
                  </p:cNvGrpSpPr>
                  <p:nvPr/>
                </p:nvGrpSpPr>
                <p:grpSpPr bwMode="auto">
                  <a:xfrm>
                    <a:off x="847456" y="1399034"/>
                    <a:ext cx="5956792" cy="1885950"/>
                    <a:chOff x="127224" y="1268760"/>
                    <a:chExt cx="5956792" cy="1885950"/>
                  </a:xfrm>
                </p:grpSpPr>
                <p:pic>
                  <p:nvPicPr>
                    <p:cNvPr id="25653" name="Picture 9" descr="Advances in Engineering Software "/>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24" y="1268760"/>
                      <a:ext cx="13430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4" name="Picture 10" descr="Applied Mathematical Modelling"/>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1268760"/>
                      <a:ext cx="13430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5" name="Picture 11" descr="海洋學刊"/>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357" y="1268760"/>
                      <a:ext cx="139858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6" name="Picture 13" descr="IJCNAA"/>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1268760"/>
                      <a:ext cx="1368000"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912" name="文字方塊 11"/>
                  <p:cNvSpPr txBox="1">
                    <a:spLocks noChangeArrowheads="1"/>
                  </p:cNvSpPr>
                  <p:nvPr/>
                </p:nvSpPr>
                <p:spPr bwMode="auto">
                  <a:xfrm>
                    <a:off x="827584" y="3284338"/>
                    <a:ext cx="1655710" cy="49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1996</a:t>
                    </a:r>
                    <a:r>
                      <a:rPr kumimoji="0" lang="zh-TW" altLang="en-US" sz="760" b="1">
                        <a:solidFill>
                          <a:srgbClr val="0066CC"/>
                        </a:solidFill>
                        <a:latin typeface="Calibri" panose="020F0502020204030204" pitchFamily="34" charset="0"/>
                      </a:rPr>
                      <a:t> 鄭岳世</a:t>
                    </a:r>
                  </a:p>
                </p:txBody>
              </p:sp>
            </p:grpSp>
            <p:sp>
              <p:nvSpPr>
                <p:cNvPr id="79910" name="文字方塊 23"/>
                <p:cNvSpPr txBox="1">
                  <a:spLocks noChangeArrowheads="1"/>
                </p:cNvSpPr>
                <p:nvPr/>
              </p:nvSpPr>
              <p:spPr bwMode="auto">
                <a:xfrm>
                  <a:off x="2310197" y="3284338"/>
                  <a:ext cx="1655710" cy="49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1998</a:t>
                  </a:r>
                  <a:r>
                    <a:rPr kumimoji="0" lang="zh-TW" altLang="en-US" sz="760" b="1">
                      <a:solidFill>
                        <a:srgbClr val="0066CC"/>
                      </a:solidFill>
                      <a:latin typeface="Calibri" panose="020F0502020204030204" pitchFamily="34" charset="0"/>
                    </a:rPr>
                    <a:t> 陳桂鴻</a:t>
                  </a:r>
                </a:p>
              </p:txBody>
            </p:sp>
          </p:grpSp>
          <p:sp>
            <p:nvSpPr>
              <p:cNvPr id="79908" name="文字方塊 24"/>
              <p:cNvSpPr txBox="1">
                <a:spLocks noChangeArrowheads="1"/>
              </p:cNvSpPr>
              <p:nvPr/>
            </p:nvSpPr>
            <p:spPr bwMode="auto">
              <a:xfrm>
                <a:off x="3894410" y="3284338"/>
                <a:ext cx="1655710" cy="49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2000</a:t>
                </a:r>
                <a:r>
                  <a:rPr kumimoji="0" lang="zh-TW" altLang="en-US" sz="760" b="1">
                    <a:solidFill>
                      <a:srgbClr val="0066CC"/>
                    </a:solidFill>
                    <a:latin typeface="Calibri" panose="020F0502020204030204" pitchFamily="34" charset="0"/>
                  </a:rPr>
                  <a:t> 劉立偉</a:t>
                </a:r>
              </a:p>
            </p:txBody>
          </p:sp>
        </p:grpSp>
        <p:sp>
          <p:nvSpPr>
            <p:cNvPr id="79906" name="文字方塊 25"/>
            <p:cNvSpPr txBox="1">
              <a:spLocks noChangeArrowheads="1"/>
            </p:cNvSpPr>
            <p:nvPr/>
          </p:nvSpPr>
          <p:spPr bwMode="auto">
            <a:xfrm>
              <a:off x="5365736" y="3276812"/>
              <a:ext cx="1655711" cy="49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2002</a:t>
              </a:r>
              <a:r>
                <a:rPr kumimoji="0" lang="zh-TW" altLang="en-US" sz="760" b="1">
                  <a:solidFill>
                    <a:srgbClr val="0066CC"/>
                  </a:solidFill>
                  <a:latin typeface="Calibri" panose="020F0502020204030204" pitchFamily="34" charset="0"/>
                </a:rPr>
                <a:t> 林盛益</a:t>
              </a:r>
              <a:endParaRPr kumimoji="0" lang="en-US" altLang="zh-TW" sz="760" b="1">
                <a:solidFill>
                  <a:srgbClr val="0066CC"/>
                </a:solidFill>
                <a:latin typeface="Calibri" panose="020F0502020204030204" pitchFamily="34" charset="0"/>
              </a:endParaRPr>
            </a:p>
          </p:txBody>
        </p:sp>
      </p:grpSp>
      <p:grpSp>
        <p:nvGrpSpPr>
          <p:cNvPr id="25606" name="群組 26"/>
          <p:cNvGrpSpPr>
            <a:grpSpLocks/>
          </p:cNvGrpSpPr>
          <p:nvPr/>
        </p:nvGrpSpPr>
        <p:grpSpPr bwMode="auto">
          <a:xfrm>
            <a:off x="2005013" y="3424238"/>
            <a:ext cx="4440237" cy="1460500"/>
            <a:chOff x="1589684" y="3787782"/>
            <a:chExt cx="10526809" cy="3458124"/>
          </a:xfrm>
        </p:grpSpPr>
        <p:grpSp>
          <p:nvGrpSpPr>
            <p:cNvPr id="25627" name="群組 22"/>
            <p:cNvGrpSpPr>
              <a:grpSpLocks/>
            </p:cNvGrpSpPr>
            <p:nvPr/>
          </p:nvGrpSpPr>
          <p:grpSpPr bwMode="auto">
            <a:xfrm>
              <a:off x="1589684" y="3787782"/>
              <a:ext cx="10526809" cy="3458124"/>
              <a:chOff x="1589684" y="3787782"/>
              <a:chExt cx="10526809" cy="3458124"/>
            </a:xfrm>
          </p:grpSpPr>
          <p:grpSp>
            <p:nvGrpSpPr>
              <p:cNvPr id="25629" name="群組 21"/>
              <p:cNvGrpSpPr>
                <a:grpSpLocks/>
              </p:cNvGrpSpPr>
              <p:nvPr/>
            </p:nvGrpSpPr>
            <p:grpSpPr bwMode="auto">
              <a:xfrm>
                <a:off x="1589684" y="3787782"/>
                <a:ext cx="10526809" cy="3458124"/>
                <a:chOff x="1589684" y="3787782"/>
                <a:chExt cx="10526809" cy="3458124"/>
              </a:xfrm>
            </p:grpSpPr>
            <p:grpSp>
              <p:nvGrpSpPr>
                <p:cNvPr id="25631" name="群組 20"/>
                <p:cNvGrpSpPr>
                  <a:grpSpLocks/>
                </p:cNvGrpSpPr>
                <p:nvPr/>
              </p:nvGrpSpPr>
              <p:grpSpPr bwMode="auto">
                <a:xfrm>
                  <a:off x="1589684" y="3787782"/>
                  <a:ext cx="10526809" cy="3458124"/>
                  <a:chOff x="1589684" y="3787782"/>
                  <a:chExt cx="10526809" cy="3458124"/>
                </a:xfrm>
              </p:grpSpPr>
              <p:grpSp>
                <p:nvGrpSpPr>
                  <p:cNvPr id="25633" name="群組 19"/>
                  <p:cNvGrpSpPr>
                    <a:grpSpLocks/>
                  </p:cNvGrpSpPr>
                  <p:nvPr/>
                </p:nvGrpSpPr>
                <p:grpSpPr bwMode="auto">
                  <a:xfrm>
                    <a:off x="1589684" y="3787782"/>
                    <a:ext cx="10526809" cy="3458124"/>
                    <a:chOff x="1589684" y="3787782"/>
                    <a:chExt cx="10526809" cy="3458124"/>
                  </a:xfrm>
                </p:grpSpPr>
                <p:grpSp>
                  <p:nvGrpSpPr>
                    <p:cNvPr id="25635" name="群組 18"/>
                    <p:cNvGrpSpPr>
                      <a:grpSpLocks/>
                    </p:cNvGrpSpPr>
                    <p:nvPr/>
                  </p:nvGrpSpPr>
                  <p:grpSpPr bwMode="auto">
                    <a:xfrm>
                      <a:off x="1620043" y="3787782"/>
                      <a:ext cx="10496450" cy="3458124"/>
                      <a:chOff x="1620043" y="3787782"/>
                      <a:chExt cx="10496450" cy="3458124"/>
                    </a:xfrm>
                  </p:grpSpPr>
                  <p:grpSp>
                    <p:nvGrpSpPr>
                      <p:cNvPr id="25637" name="群組 13"/>
                      <p:cNvGrpSpPr>
                        <a:grpSpLocks/>
                      </p:cNvGrpSpPr>
                      <p:nvPr/>
                    </p:nvGrpSpPr>
                    <p:grpSpPr bwMode="auto">
                      <a:xfrm>
                        <a:off x="1620043" y="3787782"/>
                        <a:ext cx="8888136" cy="1885950"/>
                        <a:chOff x="1620043" y="4256620"/>
                        <a:chExt cx="8888136" cy="1885950"/>
                      </a:xfrm>
                    </p:grpSpPr>
                    <p:pic>
                      <p:nvPicPr>
                        <p:cNvPr id="25639" name="Picture 3" descr="EEEV"/>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7861" y="4266742"/>
                          <a:ext cx="13811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0" name="Picture 4" descr="ActaMechanic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7416" y="4257218"/>
                          <a:ext cx="1371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1" name="Picture 5" descr="ISOPE_J_Fac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4008" y="4279575"/>
                          <a:ext cx="1368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2" name="Picture 6" descr="Computational Mechanics"/>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1357" y="4256620"/>
                          <a:ext cx="13430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3" name="Picture 7" descr="Engineering Analysis with Boundary Elements"/>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20673" y="4266742"/>
                          <a:ext cx="1287506" cy="180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4" name="Picture 8" descr="cover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20043" y="4258995"/>
                          <a:ext cx="138112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98" name="文字方塊 12"/>
                      <p:cNvSpPr txBox="1">
                        <a:spLocks noChangeArrowheads="1"/>
                      </p:cNvSpPr>
                      <p:nvPr/>
                    </p:nvSpPr>
                    <p:spPr bwMode="auto">
                      <a:xfrm>
                        <a:off x="9184644" y="5640884"/>
                        <a:ext cx="2931849" cy="160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2004</a:t>
                        </a:r>
                        <a:r>
                          <a:rPr kumimoji="0" lang="zh-TW" altLang="en-US" sz="760" b="1" dirty="0">
                            <a:solidFill>
                              <a:srgbClr val="0066CC"/>
                            </a:solidFill>
                            <a:latin typeface="Calibri" panose="020F0502020204030204" pitchFamily="34" charset="0"/>
                          </a:rPr>
                          <a:t> 葉雅婷</a:t>
                        </a:r>
                        <a:endParaRPr kumimoji="0" lang="en-US" altLang="zh-TW" sz="760" b="1" dirty="0">
                          <a:solidFill>
                            <a:srgbClr val="0066CC"/>
                          </a:solidFill>
                          <a:latin typeface="Calibri" panose="020F0502020204030204" pitchFamily="34" charset="0"/>
                        </a:endParaRPr>
                      </a:p>
                      <a:p>
                        <a:pPr>
                          <a:spcBef>
                            <a:spcPct val="0"/>
                          </a:spcBef>
                          <a:buClrTx/>
                          <a:buSzTx/>
                          <a:buFontTx/>
                          <a:buNone/>
                          <a:defRPr/>
                        </a:pPr>
                        <a:r>
                          <a:rPr kumimoji="0" lang="en-US" altLang="zh-TW" sz="760" b="1" dirty="0">
                            <a:solidFill>
                              <a:srgbClr val="0066CC"/>
                            </a:solidFill>
                            <a:latin typeface="Calibri" panose="020F0502020204030204" pitchFamily="34" charset="0"/>
                          </a:rPr>
                          <a:t>2008</a:t>
                        </a:r>
                        <a:r>
                          <a:rPr kumimoji="0" lang="zh-TW" altLang="en-US" sz="760" b="1" dirty="0">
                            <a:solidFill>
                              <a:srgbClr val="0066CC"/>
                            </a:solidFill>
                            <a:latin typeface="Calibri" panose="020F0502020204030204" pitchFamily="34" charset="0"/>
                          </a:rPr>
                          <a:t> 謝正昌</a:t>
                        </a:r>
                        <a:endParaRPr kumimoji="0" lang="en-US" altLang="zh-TW" sz="760" b="1" dirty="0">
                          <a:solidFill>
                            <a:srgbClr val="0066CC"/>
                          </a:solidFill>
                          <a:latin typeface="Calibri" panose="020F0502020204030204" pitchFamily="34" charset="0"/>
                        </a:endParaRPr>
                      </a:p>
                      <a:p>
                        <a:pPr>
                          <a:spcBef>
                            <a:spcPct val="0"/>
                          </a:spcBef>
                          <a:buClrTx/>
                          <a:buSzTx/>
                          <a:buFontTx/>
                          <a:buNone/>
                          <a:defRPr/>
                        </a:pPr>
                        <a:r>
                          <a:rPr kumimoji="0" lang="en-US" altLang="zh-TW" sz="760" b="1" dirty="0">
                            <a:solidFill>
                              <a:srgbClr val="0066CC"/>
                            </a:solidFill>
                            <a:latin typeface="Calibri" panose="020F0502020204030204" pitchFamily="34" charset="0"/>
                          </a:rPr>
                          <a:t>2008</a:t>
                        </a:r>
                        <a:r>
                          <a:rPr kumimoji="0" lang="zh-TW" altLang="en-US" sz="760" b="1" dirty="0">
                            <a:solidFill>
                              <a:srgbClr val="0066CC"/>
                            </a:solidFill>
                            <a:latin typeface="Calibri" panose="020F0502020204030204" pitchFamily="34" charset="0"/>
                          </a:rPr>
                          <a:t> 李家瑋</a:t>
                        </a:r>
                        <a:endParaRPr kumimoji="0" lang="en-US" altLang="zh-TW" sz="760" b="1" dirty="0">
                          <a:solidFill>
                            <a:srgbClr val="0066CC"/>
                          </a:solidFill>
                          <a:latin typeface="Calibri" panose="020F0502020204030204" pitchFamily="34" charset="0"/>
                        </a:endParaRPr>
                      </a:p>
                      <a:p>
                        <a:pPr>
                          <a:spcBef>
                            <a:spcPct val="0"/>
                          </a:spcBef>
                          <a:buClrTx/>
                          <a:buSzTx/>
                          <a:buFontTx/>
                          <a:buNone/>
                          <a:defRPr/>
                        </a:pPr>
                        <a:r>
                          <a:rPr kumimoji="0" lang="en-US" altLang="zh-TW" sz="760" b="1" dirty="0">
                            <a:solidFill>
                              <a:srgbClr val="0066CC"/>
                            </a:solidFill>
                            <a:latin typeface="Calibri" panose="020F0502020204030204" pitchFamily="34" charset="0"/>
                          </a:rPr>
                          <a:t>2008</a:t>
                        </a:r>
                        <a:r>
                          <a:rPr kumimoji="0" lang="zh-TW" altLang="en-US" sz="760" b="1" dirty="0">
                            <a:solidFill>
                              <a:srgbClr val="0066CC"/>
                            </a:solidFill>
                            <a:latin typeface="Calibri" panose="020F0502020204030204" pitchFamily="34" charset="0"/>
                          </a:rPr>
                          <a:t> 余尚儒</a:t>
                        </a:r>
                        <a:endParaRPr kumimoji="0" lang="en-US" altLang="zh-TW" sz="760" b="1" dirty="0">
                          <a:solidFill>
                            <a:srgbClr val="0066CC"/>
                          </a:solidFill>
                          <a:latin typeface="Calibri" panose="020F0502020204030204" pitchFamily="34" charset="0"/>
                        </a:endParaRPr>
                      </a:p>
                      <a:p>
                        <a:pPr>
                          <a:spcBef>
                            <a:spcPct val="0"/>
                          </a:spcBef>
                          <a:buClrTx/>
                          <a:buSzTx/>
                          <a:buFontTx/>
                          <a:buNone/>
                          <a:defRPr/>
                        </a:pPr>
                        <a:r>
                          <a:rPr kumimoji="0" lang="en-US" altLang="zh-TW" sz="760" b="1" dirty="0">
                            <a:solidFill>
                              <a:srgbClr val="0066CC"/>
                            </a:solidFill>
                            <a:latin typeface="Calibri" panose="020F0502020204030204" pitchFamily="34" charset="0"/>
                          </a:rPr>
                          <a:t>2021 </a:t>
                        </a:r>
                        <a:r>
                          <a:rPr kumimoji="0" lang="zh-TW" altLang="en-US" sz="760" b="1" dirty="0">
                            <a:solidFill>
                              <a:srgbClr val="0066CC"/>
                            </a:solidFill>
                            <a:latin typeface="Calibri" panose="020F0502020204030204" pitchFamily="34" charset="0"/>
                          </a:rPr>
                          <a:t>周彥廷 </a:t>
                        </a:r>
                        <a:r>
                          <a:rPr kumimoji="0" lang="en-US" altLang="zh-TW" sz="760" b="1" dirty="0">
                            <a:solidFill>
                              <a:srgbClr val="0066CC"/>
                            </a:solidFill>
                            <a:latin typeface="Calibri" panose="020F0502020204030204" pitchFamily="34" charset="0"/>
                          </a:rPr>
                          <a:t>2021 </a:t>
                        </a:r>
                        <a:r>
                          <a:rPr kumimoji="0" lang="zh-TW" altLang="en-US" sz="760" b="1" dirty="0">
                            <a:solidFill>
                              <a:srgbClr val="0066CC"/>
                            </a:solidFill>
                            <a:latin typeface="Calibri" panose="020F0502020204030204" pitchFamily="34" charset="0"/>
                          </a:rPr>
                          <a:t>邵程祥</a:t>
                        </a:r>
                      </a:p>
                    </p:txBody>
                  </p:sp>
                </p:grpSp>
                <p:sp>
                  <p:nvSpPr>
                    <p:cNvPr id="79896" name="文字方塊 28"/>
                    <p:cNvSpPr txBox="1">
                      <a:spLocks noChangeArrowheads="1"/>
                    </p:cNvSpPr>
                    <p:nvPr/>
                  </p:nvSpPr>
                  <p:spPr bwMode="auto">
                    <a:xfrm>
                      <a:off x="1589684" y="5674715"/>
                      <a:ext cx="1655987" cy="77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2008</a:t>
                      </a:r>
                      <a:r>
                        <a:rPr kumimoji="0" lang="zh-TW" altLang="en-US" sz="760" b="1">
                          <a:solidFill>
                            <a:srgbClr val="0066CC"/>
                          </a:solidFill>
                          <a:latin typeface="Calibri" panose="020F0502020204030204" pitchFamily="34" charset="0"/>
                        </a:rPr>
                        <a:t> 蔡明宏</a:t>
                      </a:r>
                      <a:endParaRPr kumimoji="0" lang="en-US" altLang="zh-TW" sz="760" b="1">
                        <a:solidFill>
                          <a:srgbClr val="0066CC"/>
                        </a:solidFill>
                        <a:latin typeface="Calibri" panose="020F0502020204030204" pitchFamily="34" charset="0"/>
                      </a:endParaRPr>
                    </a:p>
                    <a:p>
                      <a:pPr>
                        <a:spcBef>
                          <a:spcPct val="0"/>
                        </a:spcBef>
                        <a:buClrTx/>
                        <a:buSzTx/>
                        <a:buFontTx/>
                        <a:buNone/>
                        <a:defRPr/>
                      </a:pPr>
                      <a:r>
                        <a:rPr kumimoji="0" lang="en-US" altLang="zh-TW" sz="760" b="1">
                          <a:solidFill>
                            <a:srgbClr val="7030A0"/>
                          </a:solidFill>
                          <a:latin typeface="Calibri" panose="020F0502020204030204" pitchFamily="34" charset="0"/>
                        </a:rPr>
                        <a:t>2008</a:t>
                      </a:r>
                      <a:r>
                        <a:rPr kumimoji="0" lang="zh-TW" altLang="en-US" sz="760" b="1">
                          <a:solidFill>
                            <a:srgbClr val="7030A0"/>
                          </a:solidFill>
                          <a:latin typeface="Calibri" panose="020F0502020204030204" pitchFamily="34" charset="0"/>
                        </a:rPr>
                        <a:t> 高聖凱</a:t>
                      </a:r>
                    </a:p>
                  </p:txBody>
                </p:sp>
              </p:grpSp>
              <p:sp>
                <p:nvSpPr>
                  <p:cNvPr id="79894" name="文字方塊 29"/>
                  <p:cNvSpPr txBox="1">
                    <a:spLocks noChangeArrowheads="1"/>
                  </p:cNvSpPr>
                  <p:nvPr/>
                </p:nvSpPr>
                <p:spPr bwMode="auto">
                  <a:xfrm>
                    <a:off x="3102654" y="5663437"/>
                    <a:ext cx="1655987" cy="49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2008</a:t>
                    </a:r>
                    <a:r>
                      <a:rPr kumimoji="0" lang="zh-TW" altLang="en-US" sz="760" b="1">
                        <a:solidFill>
                          <a:srgbClr val="0066CC"/>
                        </a:solidFill>
                        <a:latin typeface="Calibri" panose="020F0502020204030204" pitchFamily="34" charset="0"/>
                      </a:rPr>
                      <a:t> 吳國倫</a:t>
                    </a:r>
                  </a:p>
                </p:txBody>
              </p:sp>
            </p:grpSp>
            <p:sp>
              <p:nvSpPr>
                <p:cNvPr id="79892" name="文字方塊 30"/>
                <p:cNvSpPr txBox="1">
                  <a:spLocks noChangeArrowheads="1"/>
                </p:cNvSpPr>
                <p:nvPr/>
              </p:nvSpPr>
              <p:spPr bwMode="auto">
                <a:xfrm>
                  <a:off x="4570461" y="5629609"/>
                  <a:ext cx="1659750" cy="49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2010</a:t>
                  </a:r>
                  <a:r>
                    <a:rPr kumimoji="0" lang="zh-TW" altLang="en-US" sz="760" b="1">
                      <a:solidFill>
                        <a:srgbClr val="0066CC"/>
                      </a:solidFill>
                      <a:latin typeface="Calibri" panose="020F0502020204030204" pitchFamily="34" charset="0"/>
                    </a:rPr>
                    <a:t> 蕭宇志</a:t>
                  </a:r>
                </a:p>
              </p:txBody>
            </p:sp>
          </p:grpSp>
          <p:sp>
            <p:nvSpPr>
              <p:cNvPr id="79890" name="文字方塊 31"/>
              <p:cNvSpPr txBox="1">
                <a:spLocks noChangeArrowheads="1"/>
              </p:cNvSpPr>
              <p:nvPr/>
            </p:nvSpPr>
            <p:spPr bwMode="auto">
              <a:xfrm>
                <a:off x="6124830" y="5629609"/>
                <a:ext cx="1659752" cy="49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2014</a:t>
                </a:r>
                <a:r>
                  <a:rPr kumimoji="0" lang="zh-TW" altLang="en-US" sz="760" b="1">
                    <a:solidFill>
                      <a:srgbClr val="0066CC"/>
                    </a:solidFill>
                    <a:latin typeface="Calibri" panose="020F0502020204030204" pitchFamily="34" charset="0"/>
                  </a:rPr>
                  <a:t> 高怡絹</a:t>
                </a:r>
                <a:endParaRPr kumimoji="0" lang="en-US" altLang="zh-TW" sz="760" b="1">
                  <a:solidFill>
                    <a:srgbClr val="0066CC"/>
                  </a:solidFill>
                  <a:latin typeface="Calibri" panose="020F0502020204030204" pitchFamily="34" charset="0"/>
                </a:endParaRPr>
              </a:p>
            </p:txBody>
          </p:sp>
        </p:grpSp>
        <p:sp>
          <p:nvSpPr>
            <p:cNvPr id="79888" name="文字方塊 32"/>
            <p:cNvSpPr txBox="1">
              <a:spLocks noChangeArrowheads="1"/>
            </p:cNvSpPr>
            <p:nvPr/>
          </p:nvSpPr>
          <p:spPr bwMode="auto">
            <a:xfrm>
              <a:off x="7667909" y="5607056"/>
              <a:ext cx="1659752" cy="49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a:solidFill>
                    <a:srgbClr val="0066CC"/>
                  </a:solidFill>
                  <a:latin typeface="Calibri" panose="020F0502020204030204" pitchFamily="34" charset="0"/>
                </a:rPr>
                <a:t>2016</a:t>
              </a:r>
              <a:r>
                <a:rPr kumimoji="0" lang="zh-TW" altLang="en-US" sz="760" b="1">
                  <a:solidFill>
                    <a:srgbClr val="0066CC"/>
                  </a:solidFill>
                  <a:latin typeface="Calibri" panose="020F0502020204030204" pitchFamily="34" charset="0"/>
                </a:rPr>
                <a:t> 凃雅瀞</a:t>
              </a:r>
              <a:endParaRPr kumimoji="0" lang="en-US" altLang="zh-TW" sz="760" b="1">
                <a:solidFill>
                  <a:srgbClr val="0066CC"/>
                </a:solidFill>
                <a:latin typeface="Calibri" panose="020F0502020204030204" pitchFamily="34" charset="0"/>
              </a:endParaRPr>
            </a:p>
          </p:txBody>
        </p:sp>
      </p:grpSp>
      <p:sp>
        <p:nvSpPr>
          <p:cNvPr id="79879" name="文字方塊 33"/>
          <p:cNvSpPr txBox="1">
            <a:spLocks noChangeArrowheads="1"/>
          </p:cNvSpPr>
          <p:nvPr/>
        </p:nvSpPr>
        <p:spPr bwMode="auto">
          <a:xfrm>
            <a:off x="3516313" y="4860925"/>
            <a:ext cx="19399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00"/>
                </a:solidFill>
                <a:latin typeface="標楷體" panose="03000509000000000000" pitchFamily="65" charset="-120"/>
                <a:ea typeface="標楷體" panose="03000509000000000000" pitchFamily="65" charset="-120"/>
              </a:rPr>
              <a:t>-</a:t>
            </a:r>
            <a:r>
              <a:rPr kumimoji="0" lang="zh-TW" altLang="en-US" sz="760" b="1" dirty="0">
                <a:solidFill>
                  <a:srgbClr val="006600"/>
                </a:solidFill>
                <a:latin typeface="標楷體" panose="03000509000000000000" pitchFamily="65" charset="-120"/>
                <a:ea typeface="標楷體" panose="03000509000000000000" pitchFamily="65" charset="-120"/>
              </a:rPr>
              <a:t>目前已有</a:t>
            </a:r>
            <a:r>
              <a:rPr kumimoji="0" lang="en-US" altLang="zh-TW" sz="760" b="1" dirty="0">
                <a:solidFill>
                  <a:srgbClr val="006600"/>
                </a:solidFill>
                <a:latin typeface="標楷體" panose="03000509000000000000" pitchFamily="65" charset="-120"/>
                <a:ea typeface="標楷體" panose="03000509000000000000" pitchFamily="65" charset="-120"/>
              </a:rPr>
              <a:t>21</a:t>
            </a:r>
            <a:r>
              <a:rPr kumimoji="0" lang="zh-TW" altLang="en-US" sz="760" b="1" dirty="0">
                <a:solidFill>
                  <a:srgbClr val="006600"/>
                </a:solidFill>
                <a:latin typeface="標楷體" panose="03000509000000000000" pitchFamily="65" charset="-120"/>
                <a:ea typeface="標楷體" panose="03000509000000000000" pitchFamily="65" charset="-120"/>
              </a:rPr>
              <a:t>篇文章刊登，遍及</a:t>
            </a:r>
            <a:r>
              <a:rPr kumimoji="0" lang="en-US" altLang="zh-TW" sz="760" b="1" dirty="0">
                <a:solidFill>
                  <a:srgbClr val="006600"/>
                </a:solidFill>
                <a:latin typeface="標楷體" panose="03000509000000000000" pitchFamily="65" charset="-120"/>
                <a:ea typeface="標楷體" panose="03000509000000000000" pitchFamily="65" charset="-120"/>
              </a:rPr>
              <a:t>16</a:t>
            </a:r>
            <a:r>
              <a:rPr kumimoji="0" lang="zh-TW" altLang="en-US" sz="760" b="1" dirty="0">
                <a:solidFill>
                  <a:srgbClr val="006600"/>
                </a:solidFill>
                <a:latin typeface="標楷體" panose="03000509000000000000" pitchFamily="65" charset="-120"/>
                <a:ea typeface="標楷體" panose="03000509000000000000" pitchFamily="65" charset="-120"/>
              </a:rPr>
              <a:t>種期刊</a:t>
            </a:r>
            <a:r>
              <a:rPr kumimoji="0" lang="en-US" altLang="zh-TW" sz="760" b="1" dirty="0">
                <a:solidFill>
                  <a:srgbClr val="006600"/>
                </a:solidFill>
                <a:latin typeface="標楷體" panose="03000509000000000000" pitchFamily="65" charset="-120"/>
                <a:ea typeface="標楷體" panose="03000509000000000000" pitchFamily="65" charset="-120"/>
              </a:rPr>
              <a:t>-</a:t>
            </a:r>
            <a:endParaRPr kumimoji="0" lang="zh-TW" altLang="en-US" sz="760" b="1" dirty="0">
              <a:solidFill>
                <a:srgbClr val="006600"/>
              </a:solidFill>
              <a:latin typeface="標楷體" panose="03000509000000000000" pitchFamily="65" charset="-120"/>
              <a:ea typeface="標楷體" panose="03000509000000000000" pitchFamily="65" charset="-120"/>
            </a:endParaRPr>
          </a:p>
        </p:txBody>
      </p:sp>
      <p:sp>
        <p:nvSpPr>
          <p:cNvPr id="35" name="矩形 34"/>
          <p:cNvSpPr/>
          <p:nvPr/>
        </p:nvSpPr>
        <p:spPr>
          <a:xfrm>
            <a:off x="3262227" y="4651399"/>
            <a:ext cx="2339103"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zh-TW"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有為者，亦若是</a:t>
            </a:r>
            <a:endParaRPr lang="zh-TW" alt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9881" name="文字方塊 32"/>
          <p:cNvSpPr txBox="1">
            <a:spLocks noChangeArrowheads="1"/>
          </p:cNvSpPr>
          <p:nvPr/>
        </p:nvSpPr>
        <p:spPr bwMode="auto">
          <a:xfrm>
            <a:off x="4589463" y="3227388"/>
            <a:ext cx="7000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2014</a:t>
            </a:r>
            <a:r>
              <a:rPr kumimoji="0" lang="zh-TW" altLang="en-US" sz="760" b="1" dirty="0">
                <a:solidFill>
                  <a:srgbClr val="0066CC"/>
                </a:solidFill>
                <a:latin typeface="Calibri" panose="020F0502020204030204" pitchFamily="34" charset="0"/>
              </a:rPr>
              <a:t> 凃雅瀞</a:t>
            </a:r>
            <a:endParaRPr kumimoji="0" lang="en-US" altLang="zh-TW" sz="760" b="1" dirty="0">
              <a:solidFill>
                <a:srgbClr val="0066CC"/>
              </a:solidFill>
              <a:latin typeface="Calibri" panose="020F0502020204030204" pitchFamily="34" charset="0"/>
            </a:endParaRPr>
          </a:p>
        </p:txBody>
      </p:sp>
      <p:pic>
        <p:nvPicPr>
          <p:cNvPr id="25610" name="Picture 2" descr="Wave Motion"/>
          <p:cNvPicPr preferRelativeResize="0">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84700" y="2470150"/>
            <a:ext cx="59213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圖片 4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226050" y="2476500"/>
            <a:ext cx="5286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文字方塊 32"/>
          <p:cNvSpPr txBox="1">
            <a:spLocks noChangeArrowheads="1"/>
          </p:cNvSpPr>
          <p:nvPr/>
        </p:nvSpPr>
        <p:spPr bwMode="auto">
          <a:xfrm>
            <a:off x="5197475" y="3227388"/>
            <a:ext cx="7000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2018</a:t>
            </a:r>
            <a:r>
              <a:rPr kumimoji="0" lang="zh-TW" altLang="en-US" sz="760" b="1" dirty="0">
                <a:solidFill>
                  <a:srgbClr val="0066CC"/>
                </a:solidFill>
                <a:latin typeface="Calibri" panose="020F0502020204030204" pitchFamily="34" charset="0"/>
              </a:rPr>
              <a:t> 陳聖劻</a:t>
            </a:r>
            <a:endParaRPr kumimoji="0" lang="en-US" altLang="zh-TW" sz="760" b="1" dirty="0">
              <a:solidFill>
                <a:srgbClr val="0066CC"/>
              </a:solidFill>
              <a:latin typeface="Calibri" panose="020F0502020204030204" pitchFamily="34" charset="0"/>
            </a:endParaRPr>
          </a:p>
        </p:txBody>
      </p:sp>
      <p:pic>
        <p:nvPicPr>
          <p:cNvPr id="25613" name="圖片 1"/>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78513" y="3398838"/>
            <a:ext cx="6032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字方塊 12"/>
          <p:cNvSpPr txBox="1">
            <a:spLocks noChangeArrowheads="1"/>
          </p:cNvSpPr>
          <p:nvPr/>
        </p:nvSpPr>
        <p:spPr bwMode="auto">
          <a:xfrm>
            <a:off x="5853113" y="4181475"/>
            <a:ext cx="698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2021 </a:t>
            </a:r>
            <a:r>
              <a:rPr kumimoji="0" lang="zh-TW" altLang="en-US" sz="760" b="1" dirty="0">
                <a:solidFill>
                  <a:srgbClr val="0066CC"/>
                </a:solidFill>
                <a:latin typeface="Calibri" panose="020F0502020204030204" pitchFamily="34" charset="0"/>
              </a:rPr>
              <a:t>戴暐宸</a:t>
            </a:r>
            <a:endParaRPr kumimoji="0" lang="en-US" altLang="zh-TW" sz="760" b="1" dirty="0">
              <a:solidFill>
                <a:srgbClr val="0066CC"/>
              </a:solidFill>
              <a:latin typeface="Calibri" panose="020F0502020204030204" pitchFamily="34" charset="0"/>
            </a:endParaRPr>
          </a:p>
        </p:txBody>
      </p:sp>
      <p:sp>
        <p:nvSpPr>
          <p:cNvPr id="47" name="文字方塊 12"/>
          <p:cNvSpPr txBox="1">
            <a:spLocks noChangeArrowheads="1"/>
          </p:cNvSpPr>
          <p:nvPr/>
        </p:nvSpPr>
        <p:spPr bwMode="auto">
          <a:xfrm>
            <a:off x="5838825" y="3132138"/>
            <a:ext cx="1014413"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2021 </a:t>
            </a:r>
            <a:r>
              <a:rPr kumimoji="0" lang="zh-TW" altLang="en-US" sz="760" b="1" dirty="0">
                <a:solidFill>
                  <a:srgbClr val="0066CC"/>
                </a:solidFill>
                <a:latin typeface="Calibri" panose="020F0502020204030204" pitchFamily="34" charset="0"/>
              </a:rPr>
              <a:t>周彥廷 </a:t>
            </a:r>
            <a:endParaRPr kumimoji="0" lang="en-US" altLang="zh-TW" sz="760" b="1" dirty="0">
              <a:solidFill>
                <a:srgbClr val="0066CC"/>
              </a:solidFill>
              <a:latin typeface="Calibri" panose="020F0502020204030204" pitchFamily="34" charset="0"/>
            </a:endParaRPr>
          </a:p>
          <a:p>
            <a:pPr>
              <a:spcBef>
                <a:spcPct val="0"/>
              </a:spcBef>
              <a:buClrTx/>
              <a:buSzTx/>
              <a:buFontTx/>
              <a:buNone/>
              <a:defRPr/>
            </a:pPr>
            <a:r>
              <a:rPr kumimoji="0" lang="en-US" altLang="zh-TW" sz="760" b="1" dirty="0">
                <a:solidFill>
                  <a:srgbClr val="0066CC"/>
                </a:solidFill>
                <a:latin typeface="Calibri" panose="020F0502020204030204" pitchFamily="34" charset="0"/>
              </a:rPr>
              <a:t>2021 </a:t>
            </a:r>
            <a:r>
              <a:rPr kumimoji="0" lang="zh-TW" altLang="en-US" sz="760" b="1" dirty="0">
                <a:solidFill>
                  <a:srgbClr val="0066CC"/>
                </a:solidFill>
                <a:latin typeface="Calibri" panose="020F0502020204030204" pitchFamily="34" charset="0"/>
              </a:rPr>
              <a:t>邵程祥 呂政軒</a:t>
            </a:r>
          </a:p>
        </p:txBody>
      </p:sp>
      <p:pic>
        <p:nvPicPr>
          <p:cNvPr id="25616" name="圖片 2"/>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810250" y="2370138"/>
            <a:ext cx="550863"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圖片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505575" y="3405188"/>
            <a:ext cx="582613"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日期版面配置區 1"/>
          <p:cNvSpPr txBox="1">
            <a:spLocks/>
          </p:cNvSpPr>
          <p:nvPr/>
        </p:nvSpPr>
        <p:spPr bwMode="auto">
          <a:xfrm>
            <a:off x="2085975" y="5070475"/>
            <a:ext cx="107156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1435" tIns="25718" rIns="51435" bIns="25718" anchor="b"/>
          <a:lstStyle>
            <a:defPPr>
              <a:defRPr lang="zh-TW"/>
            </a:defPPr>
            <a:lvl1pPr algn="r" rtl="0" eaLnBrk="0" fontAlgn="base" hangingPunct="0">
              <a:spcBef>
                <a:spcPct val="20000"/>
              </a:spcBef>
              <a:spcAft>
                <a:spcPct val="0"/>
              </a:spcAft>
              <a:buClr>
                <a:schemeClr val="hlink"/>
              </a:buClr>
              <a:buSzPct val="90000"/>
              <a:buChar char="•"/>
              <a:defRPr kumimoji="1" sz="32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lgn="l" rtl="0" eaLnBrk="0" fontAlgn="base" hangingPunct="0">
              <a:spcBef>
                <a:spcPct val="20000"/>
              </a:spcBef>
              <a:spcAft>
                <a:spcPct val="0"/>
              </a:spcAft>
              <a:buClr>
                <a:schemeClr val="hlink"/>
              </a:buClr>
              <a:buChar char="–"/>
              <a:defRPr kumimoji="1" sz="28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lgn="l" rtl="0" eaLnBrk="0" fontAlgn="base" hangingPunct="0">
              <a:spcBef>
                <a:spcPct val="20000"/>
              </a:spcBef>
              <a:spcAft>
                <a:spcPct val="0"/>
              </a:spcAft>
              <a:buClr>
                <a:schemeClr val="accent1"/>
              </a:buClr>
              <a:buChar char="•"/>
              <a:defRPr kumimoji="1" sz="24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lgn="l" rtl="0" eaLnBrk="0" fontAlgn="base" hangingPunct="0">
              <a:spcBef>
                <a:spcPct val="20000"/>
              </a:spcBef>
              <a:spcAft>
                <a:spcPct val="0"/>
              </a:spcAft>
              <a:buClr>
                <a:schemeClr val="hlink"/>
              </a:buClr>
              <a:buChar char="–"/>
              <a:defRPr kumimoji="1" sz="20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lgn="l" rtl="0" eaLnBrk="0" fontAlgn="base" hangingPunct="0">
              <a:spcBef>
                <a:spcPct val="20000"/>
              </a:spcBef>
              <a:spcAft>
                <a:spcPct val="0"/>
              </a:spcAft>
              <a:buChar char="–"/>
              <a:defRPr kumimoji="1" sz="20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algn="l" defTabSz="914400" rtl="0" eaLnBrk="0" fontAlgn="base" latinLnBrk="0" hangingPunct="0">
              <a:spcBef>
                <a:spcPct val="20000"/>
              </a:spcBef>
              <a:spcAft>
                <a:spcPct val="0"/>
              </a:spcAft>
              <a:buChar char="–"/>
              <a:defRPr kumimoji="1" sz="20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algn="l" defTabSz="914400" rtl="0" eaLnBrk="0" fontAlgn="base" latinLnBrk="0" hangingPunct="0">
              <a:spcBef>
                <a:spcPct val="20000"/>
              </a:spcBef>
              <a:spcAft>
                <a:spcPct val="0"/>
              </a:spcAft>
              <a:buChar char="–"/>
              <a:defRPr kumimoji="1" sz="20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algn="l" defTabSz="914400" rtl="0" eaLnBrk="0" fontAlgn="base" latinLnBrk="0" hangingPunct="0">
              <a:spcBef>
                <a:spcPct val="20000"/>
              </a:spcBef>
              <a:spcAft>
                <a:spcPct val="0"/>
              </a:spcAft>
              <a:buChar char="–"/>
              <a:defRPr kumimoji="1" sz="20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algn="l" defTabSz="914400" rtl="0" eaLnBrk="0" fontAlgn="base" latinLnBrk="0" hangingPunct="0">
              <a:spcBef>
                <a:spcPct val="20000"/>
              </a:spcBef>
              <a:spcAft>
                <a:spcPct val="0"/>
              </a:spcAft>
              <a:buChar char="–"/>
              <a:defRPr kumimoji="1" sz="2000" kern="1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zh-TW" altLang="en-US" sz="788" dirty="0">
                <a:solidFill>
                  <a:schemeClr val="tx1"/>
                </a:solidFill>
                <a:latin typeface="Comic Sans MS" panose="030F0702030302020204" pitchFamily="66" charset="0"/>
              </a:rPr>
              <a:t>20</a:t>
            </a:r>
            <a:r>
              <a:rPr kumimoji="0" lang="en-US" altLang="zh-TW" sz="788" dirty="0">
                <a:solidFill>
                  <a:schemeClr val="tx1"/>
                </a:solidFill>
                <a:latin typeface="Comic Sans MS" panose="030F0702030302020204" pitchFamily="66" charset="0"/>
              </a:rPr>
              <a:t>22</a:t>
            </a:r>
            <a:r>
              <a:rPr kumimoji="0" lang="zh-TW" altLang="en-US" sz="788" dirty="0">
                <a:solidFill>
                  <a:schemeClr val="tx1"/>
                </a:solidFill>
                <a:latin typeface="Comic Sans MS" panose="030F0702030302020204" pitchFamily="66" charset="0"/>
              </a:rPr>
              <a:t>/0</a:t>
            </a:r>
            <a:r>
              <a:rPr kumimoji="0" lang="en-US" altLang="zh-TW" sz="788" dirty="0">
                <a:solidFill>
                  <a:schemeClr val="tx1"/>
                </a:solidFill>
                <a:latin typeface="Comic Sans MS" panose="030F0702030302020204" pitchFamily="66" charset="0"/>
              </a:rPr>
              <a:t>1</a:t>
            </a:r>
            <a:r>
              <a:rPr kumimoji="0" lang="zh-TW" altLang="en-US" sz="788" dirty="0">
                <a:solidFill>
                  <a:schemeClr val="tx1"/>
                </a:solidFill>
                <a:latin typeface="Comic Sans MS" panose="030F0702030302020204" pitchFamily="66" charset="0"/>
              </a:rPr>
              <a:t>/</a:t>
            </a:r>
            <a:r>
              <a:rPr kumimoji="0" lang="en-US" altLang="zh-TW" sz="788" dirty="0">
                <a:solidFill>
                  <a:schemeClr val="tx1"/>
                </a:solidFill>
                <a:latin typeface="Comic Sans MS" panose="030F0702030302020204" pitchFamily="66" charset="0"/>
              </a:rPr>
              <a:t>10</a:t>
            </a:r>
          </a:p>
        </p:txBody>
      </p:sp>
      <p:sp>
        <p:nvSpPr>
          <p:cNvPr id="51" name="投影片編號版面配置區 2"/>
          <p:cNvSpPr>
            <a:spLocks noGrp="1"/>
          </p:cNvSpPr>
          <p:nvPr>
            <p:ph type="sldNum" sz="quarter" idx="12"/>
          </p:nvPr>
        </p:nvSpPr>
        <p:spPr>
          <a:xfrm>
            <a:off x="5986463" y="5057775"/>
            <a:ext cx="1071562" cy="257175"/>
          </a:xfrm>
        </p:spPr>
        <p:txBody>
          <a:bodyPr wrap="square"/>
          <a:lstStyle>
            <a:lvl1pPr>
              <a:spcBef>
                <a:spcPct val="20000"/>
              </a:spcBef>
              <a:buClr>
                <a:schemeClr val="hlink"/>
              </a:buClr>
              <a:buSzPct val="90000"/>
              <a:buChar char="•"/>
              <a:defRPr kumimoji="1" sz="1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417910" indent="-160735">
              <a:spcBef>
                <a:spcPct val="20000"/>
              </a:spcBef>
              <a:buClr>
                <a:schemeClr val="hlink"/>
              </a:buClr>
              <a:buChar char="–"/>
              <a:defRPr kumimoji="1" sz="157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642938" indent="-128588">
              <a:spcBef>
                <a:spcPct val="20000"/>
              </a:spcBef>
              <a:buClr>
                <a:schemeClr val="accent1"/>
              </a:buClr>
              <a:buChar char="•"/>
              <a:defRPr kumimoji="1" sz="135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900113" indent="-128588">
              <a:spcBef>
                <a:spcPct val="20000"/>
              </a:spcBef>
              <a:buClr>
                <a:schemeClr val="hlink"/>
              </a:buClr>
              <a:buChar char="–"/>
              <a:defRPr kumimoji="1" sz="112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1157288" indent="-128588">
              <a:spcBef>
                <a:spcPct val="20000"/>
              </a:spcBef>
              <a:buChar char="–"/>
              <a:defRPr kumimoji="1" sz="112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1414463" indent="-128588" eaLnBrk="0" fontAlgn="base" hangingPunct="0">
              <a:spcBef>
                <a:spcPct val="20000"/>
              </a:spcBef>
              <a:spcAft>
                <a:spcPct val="0"/>
              </a:spcAft>
              <a:buChar char="–"/>
              <a:defRPr kumimoji="1" sz="112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1671638" indent="-128588" eaLnBrk="0" fontAlgn="base" hangingPunct="0">
              <a:spcBef>
                <a:spcPct val="20000"/>
              </a:spcBef>
              <a:spcAft>
                <a:spcPct val="0"/>
              </a:spcAft>
              <a:buChar char="–"/>
              <a:defRPr kumimoji="1" sz="112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1928813" indent="-128588" eaLnBrk="0" fontAlgn="base" hangingPunct="0">
              <a:spcBef>
                <a:spcPct val="20000"/>
              </a:spcBef>
              <a:spcAft>
                <a:spcPct val="0"/>
              </a:spcAft>
              <a:buChar char="–"/>
              <a:defRPr kumimoji="1" sz="112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2185988" indent="-128588" eaLnBrk="0" fontAlgn="base" hangingPunct="0">
              <a:spcBef>
                <a:spcPct val="20000"/>
              </a:spcBef>
              <a:spcAft>
                <a:spcPct val="0"/>
              </a:spcAft>
              <a:buChar char="–"/>
              <a:defRPr kumimoji="1" sz="1125">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0"/>
              </a:spcBef>
              <a:buClrTx/>
              <a:buSzTx/>
              <a:buFontTx/>
              <a:buNone/>
              <a:defRPr/>
            </a:pPr>
            <a:r>
              <a:rPr kumimoji="0" lang="en-US" altLang="zh-TW" sz="788" dirty="0">
                <a:solidFill>
                  <a:schemeClr val="tx1"/>
                </a:solidFill>
                <a:latin typeface="Comic Sans MS" panose="030F0702030302020204" pitchFamily="66" charset="0"/>
              </a:rPr>
              <a:t>    Page 3</a:t>
            </a:r>
          </a:p>
        </p:txBody>
      </p:sp>
      <p:sp>
        <p:nvSpPr>
          <p:cNvPr id="52" name="文字方塊 12"/>
          <p:cNvSpPr txBox="1">
            <a:spLocks noChangeArrowheads="1"/>
          </p:cNvSpPr>
          <p:nvPr/>
        </p:nvSpPr>
        <p:spPr bwMode="auto">
          <a:xfrm>
            <a:off x="6505575" y="4192588"/>
            <a:ext cx="698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2022 </a:t>
            </a:r>
            <a:r>
              <a:rPr kumimoji="0" lang="zh-TW" altLang="en-US" sz="760" b="1" dirty="0">
                <a:solidFill>
                  <a:srgbClr val="0066CC"/>
                </a:solidFill>
                <a:latin typeface="Calibri" panose="020F0502020204030204" pitchFamily="34" charset="0"/>
              </a:rPr>
              <a:t>高浩真</a:t>
            </a:r>
            <a:endParaRPr kumimoji="0" lang="en-US" altLang="zh-TW" sz="760" b="1" dirty="0">
              <a:solidFill>
                <a:srgbClr val="0066CC"/>
              </a:solidFill>
              <a:latin typeface="Calibri" panose="020F0502020204030204" pitchFamily="34" charset="0"/>
            </a:endParaRPr>
          </a:p>
        </p:txBody>
      </p:sp>
      <p:pic>
        <p:nvPicPr>
          <p:cNvPr id="25621" name="圖片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408738" y="2365375"/>
            <a:ext cx="58102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文字方塊 12"/>
          <p:cNvSpPr txBox="1">
            <a:spLocks noChangeArrowheads="1"/>
          </p:cNvSpPr>
          <p:nvPr/>
        </p:nvSpPr>
        <p:spPr bwMode="auto">
          <a:xfrm>
            <a:off x="6407150" y="3132138"/>
            <a:ext cx="6985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spcBef>
                <a:spcPct val="0"/>
              </a:spcBef>
              <a:buClrTx/>
              <a:buSzTx/>
              <a:buFontTx/>
              <a:buNone/>
              <a:defRPr/>
            </a:pPr>
            <a:r>
              <a:rPr kumimoji="0" lang="en-US" altLang="zh-TW" sz="760" b="1" dirty="0">
                <a:solidFill>
                  <a:srgbClr val="0066CC"/>
                </a:solidFill>
                <a:latin typeface="Calibri" panose="020F0502020204030204" pitchFamily="34" charset="0"/>
              </a:rPr>
              <a:t>2022 </a:t>
            </a:r>
            <a:r>
              <a:rPr kumimoji="0" lang="zh-TW" altLang="en-US" sz="760" b="1" dirty="0">
                <a:solidFill>
                  <a:srgbClr val="0066CC"/>
                </a:solidFill>
                <a:latin typeface="Calibri" panose="020F0502020204030204" pitchFamily="34" charset="0"/>
              </a:rPr>
              <a:t>曹美娜</a:t>
            </a:r>
            <a:endParaRPr kumimoji="0" lang="en-US" altLang="zh-TW" sz="760" b="1" dirty="0">
              <a:solidFill>
                <a:srgbClr val="0066CC"/>
              </a:solidFill>
              <a:latin typeface="Calibri" panose="020F0502020204030204" pitchFamily="34" charset="0"/>
            </a:endParaRPr>
          </a:p>
        </p:txBody>
      </p:sp>
      <p:pic>
        <p:nvPicPr>
          <p:cNvPr id="25623" name="圖片 6"/>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91375" y="2649538"/>
            <a:ext cx="5746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43"/>
          <p:cNvSpPr txBox="1">
            <a:spLocks noChangeAspect="1" noChangeArrowheads="1"/>
          </p:cNvSpPr>
          <p:nvPr/>
        </p:nvSpPr>
        <p:spPr bwMode="auto">
          <a:xfrm>
            <a:off x="6870700" y="3425825"/>
            <a:ext cx="1422400" cy="19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en-US" altLang="zh-TW" sz="675" dirty="0">
                <a:solidFill>
                  <a:srgbClr val="6600FF"/>
                </a:solidFill>
                <a:latin typeface="新細明體" panose="02020500000000000000" pitchFamily="18" charset="-120"/>
              </a:rPr>
              <a:t>2023 </a:t>
            </a:r>
            <a:r>
              <a:rPr lang="zh-TW" altLang="en-US" sz="675" dirty="0">
                <a:solidFill>
                  <a:srgbClr val="6600FF"/>
                </a:solidFill>
                <a:latin typeface="新細明體" panose="02020500000000000000" pitchFamily="18" charset="-120"/>
              </a:rPr>
              <a:t>楊佳穎 </a:t>
            </a:r>
            <a:r>
              <a:rPr lang="zh-TW" altLang="en-US" sz="675" dirty="0"/>
              <a:t>臧紀甯 </a:t>
            </a:r>
            <a:endParaRPr lang="en-US" altLang="zh-TW" sz="675" dirty="0">
              <a:solidFill>
                <a:srgbClr val="CC3300"/>
              </a:solidFill>
              <a:ea typeface="細明體" panose="02020509000000000000" pitchFamily="49" charset="-120"/>
            </a:endParaRPr>
          </a:p>
        </p:txBody>
      </p:sp>
      <p:pic>
        <p:nvPicPr>
          <p:cNvPr id="25625" name="圖片 7"/>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61275" y="3740150"/>
            <a:ext cx="749300"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Box 43"/>
          <p:cNvSpPr txBox="1">
            <a:spLocks noChangeAspect="1" noChangeArrowheads="1"/>
          </p:cNvSpPr>
          <p:nvPr/>
        </p:nvSpPr>
        <p:spPr bwMode="auto">
          <a:xfrm>
            <a:off x="7324725" y="4841875"/>
            <a:ext cx="14224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Char char="•"/>
              <a:defRPr kumimoji="1" sz="32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1pPr>
            <a:lvl2pPr marL="742950" indent="-285750">
              <a:spcBef>
                <a:spcPct val="20000"/>
              </a:spcBef>
              <a:buClr>
                <a:schemeClr val="hlink"/>
              </a:buClr>
              <a:buChar char="–"/>
              <a:defRPr kumimoji="1" sz="28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2pPr>
            <a:lvl3pPr marL="1143000" indent="-228600">
              <a:spcBef>
                <a:spcPct val="20000"/>
              </a:spcBef>
              <a:buClr>
                <a:schemeClr val="accent1"/>
              </a:buClr>
              <a:buChar char="•"/>
              <a:defRPr kumimoji="1" sz="24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3pPr>
            <a:lvl4pPr marL="1600200" indent="-228600">
              <a:spcBef>
                <a:spcPct val="20000"/>
              </a:spcBef>
              <a:buClr>
                <a:schemeClr val="hlink"/>
              </a:buClr>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4pPr>
            <a:lvl5pPr marL="2057400" indent="-228600">
              <a:spcBef>
                <a:spcPct val="20000"/>
              </a:spcBef>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5pPr>
            <a:lvl6pPr marL="25146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6pPr>
            <a:lvl7pPr marL="29718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7pPr>
            <a:lvl8pPr marL="34290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8pPr>
            <a:lvl9pPr marL="3886200" indent="-228600" eaLnBrk="0" fontAlgn="base" hangingPunct="0">
              <a:spcBef>
                <a:spcPct val="20000"/>
              </a:spcBef>
              <a:spcAft>
                <a:spcPct val="0"/>
              </a:spcAft>
              <a:buChar char="–"/>
              <a:defRPr kumimoji="1" sz="2000">
                <a:solidFill>
                  <a:srgbClr val="0000FF"/>
                </a:solidFill>
                <a:latin typeface="Times New Roman" panose="02020603050405020304" pitchFamily="18" charset="0"/>
                <a:ea typeface="新細明體" panose="02020500000000000000" pitchFamily="18" charset="-120"/>
                <a:cs typeface="Tahoma" panose="020B0604030504040204" pitchFamily="34" charset="0"/>
              </a:defRPr>
            </a:lvl9pPr>
          </a:lstStyle>
          <a:p>
            <a:pPr algn="ctr">
              <a:spcBef>
                <a:spcPct val="50000"/>
              </a:spcBef>
              <a:buClrTx/>
              <a:buSzTx/>
              <a:buFontTx/>
              <a:buNone/>
              <a:defRPr/>
            </a:pPr>
            <a:r>
              <a:rPr lang="en-US" altLang="zh-TW" sz="675" dirty="0">
                <a:solidFill>
                  <a:srgbClr val="6600FF"/>
                </a:solidFill>
                <a:latin typeface="新細明體" panose="02020500000000000000" pitchFamily="18" charset="-120"/>
              </a:rPr>
              <a:t>2023 </a:t>
            </a:r>
            <a:r>
              <a:rPr lang="zh-TW" altLang="en-US" sz="675" dirty="0">
                <a:solidFill>
                  <a:srgbClr val="6600FF"/>
                </a:solidFill>
                <a:latin typeface="新細明體" panose="02020500000000000000" pitchFamily="18" charset="-120"/>
              </a:rPr>
              <a:t>楊佳穎 </a:t>
            </a:r>
            <a:endParaRPr lang="en-US" altLang="zh-TW" sz="675" dirty="0">
              <a:solidFill>
                <a:srgbClr val="CC3300"/>
              </a:solidFill>
              <a:ea typeface="細明體" panose="02020509000000000000" pitchFamily="49" charset="-120"/>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6" descr="Journal of the Chinese Institute of Engineers | Taylor &amp; Francis Online"/>
          <p:cNvSpPr>
            <a:spLocks noChangeAspect="1" noChangeArrowheads="1"/>
          </p:cNvSpPr>
          <p:nvPr/>
        </p:nvSpPr>
        <p:spPr bwMode="auto">
          <a:xfrm>
            <a:off x="1169988" y="-71913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pic>
        <p:nvPicPr>
          <p:cNvPr id="27651"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765175"/>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0838" y="1219200"/>
          <a:ext cx="8755062" cy="4797426"/>
        </p:xfrm>
        <a:graphic>
          <a:graphicData uri="http://schemas.openxmlformats.org/drawingml/2006/table">
            <a:tbl>
              <a:tblPr firstRow="1" bandRow="1">
                <a:tableStyleId>{BC89EF96-8CEA-46FF-86C4-4CE0E7609802}</a:tableStyleId>
              </a:tblPr>
              <a:tblGrid>
                <a:gridCol w="561719">
                  <a:extLst>
                    <a:ext uri="{9D8B030D-6E8A-4147-A177-3AD203B41FA5}">
                      <a16:colId xmlns:a16="http://schemas.microsoft.com/office/drawing/2014/main" val="3525509047"/>
                    </a:ext>
                  </a:extLst>
                </a:gridCol>
                <a:gridCol w="7536266">
                  <a:extLst>
                    <a:ext uri="{9D8B030D-6E8A-4147-A177-3AD203B41FA5}">
                      <a16:colId xmlns:a16="http://schemas.microsoft.com/office/drawing/2014/main" val="2048125776"/>
                    </a:ext>
                  </a:extLst>
                </a:gridCol>
                <a:gridCol w="657077">
                  <a:extLst>
                    <a:ext uri="{9D8B030D-6E8A-4147-A177-3AD203B41FA5}">
                      <a16:colId xmlns:a16="http://schemas.microsoft.com/office/drawing/2014/main" val="2023372588"/>
                    </a:ext>
                  </a:extLst>
                </a:gridCol>
              </a:tblGrid>
              <a:tr h="354650">
                <a:tc>
                  <a:txBody>
                    <a:bodyPr/>
                    <a:lstStyle/>
                    <a:p>
                      <a:pPr algn="ctr"/>
                      <a:r>
                        <a:rPr lang="en-US" altLang="zh-TW" sz="900" b="0" dirty="0">
                          <a:latin typeface="Times New Roman" panose="02020603050405020304" pitchFamily="18" charset="0"/>
                          <a:cs typeface="Times New Roman" panose="02020603050405020304" pitchFamily="18" charset="0"/>
                        </a:rPr>
                        <a:t>2003</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algn="l"/>
                      <a:r>
                        <a:rPr lang="en-US" altLang="zh-TW" sz="900" b="0" dirty="0">
                          <a:latin typeface="Times New Roman" panose="02020603050405020304" pitchFamily="18" charset="0"/>
                          <a:cs typeface="Times New Roman" panose="02020603050405020304" pitchFamily="18" charset="0"/>
                        </a:rPr>
                        <a:t>S. W. </a:t>
                      </a:r>
                      <a:r>
                        <a:rPr lang="en-US" altLang="zh-TW" sz="900" b="0" dirty="0" err="1">
                          <a:latin typeface="Times New Roman" panose="02020603050405020304" pitchFamily="18" charset="0"/>
                          <a:cs typeface="Times New Roman" panose="02020603050405020304" pitchFamily="18" charset="0"/>
                        </a:rPr>
                        <a:t>Chyuan</a:t>
                      </a:r>
                      <a:r>
                        <a:rPr lang="en-US" altLang="zh-TW" sz="900" b="0" dirty="0">
                          <a:latin typeface="Times New Roman" panose="02020603050405020304" pitchFamily="18" charset="0"/>
                          <a:cs typeface="Times New Roman" panose="02020603050405020304" pitchFamily="18" charset="0"/>
                        </a:rPr>
                        <a:t>, Y. S. Liao and J. T. </a:t>
                      </a:r>
                      <a:r>
                        <a:rPr lang="en-US" altLang="zh-TW" sz="900" b="0" dirty="0" smtClean="0">
                          <a:latin typeface="Times New Roman" panose="02020603050405020304" pitchFamily="18" charset="0"/>
                          <a:cs typeface="Times New Roman" panose="02020603050405020304" pitchFamily="18" charset="0"/>
                        </a:rPr>
                        <a:t>Chen,</a:t>
                      </a:r>
                      <a:r>
                        <a:rPr lang="en-US" altLang="zh-TW" sz="900" b="0" baseline="0" dirty="0" smtClean="0">
                          <a:latin typeface="Times New Roman" panose="02020603050405020304" pitchFamily="18" charset="0"/>
                          <a:cs typeface="Times New Roman" panose="02020603050405020304" pitchFamily="18" charset="0"/>
                        </a:rPr>
                        <a:t> </a:t>
                      </a:r>
                      <a:r>
                        <a:rPr lang="en-US" altLang="zh-TW" sz="900" b="0" dirty="0" smtClean="0">
                          <a:latin typeface="Times New Roman" panose="02020603050405020304" pitchFamily="18" charset="0"/>
                          <a:cs typeface="Times New Roman" panose="02020603050405020304" pitchFamily="18" charset="0"/>
                        </a:rPr>
                        <a:t>An </a:t>
                      </a:r>
                      <a:r>
                        <a:rPr lang="en-US" altLang="zh-TW" sz="900" b="0" dirty="0">
                          <a:latin typeface="Times New Roman" panose="02020603050405020304" pitchFamily="18" charset="0"/>
                          <a:cs typeface="Times New Roman" panose="02020603050405020304" pitchFamily="18" charset="0"/>
                        </a:rPr>
                        <a:t>efficient method for solving electrostatic problems, IEEE Computing in Science and Engineering, 5(3):52 – 58.</a:t>
                      </a: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4911</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740362563"/>
                  </a:ext>
                </a:extLst>
              </a:tr>
              <a:tr h="415062">
                <a:tc>
                  <a:txBody>
                    <a:bodyPr/>
                    <a:lstStyle/>
                    <a:p>
                      <a:pPr algn="ctr"/>
                      <a:r>
                        <a:rPr lang="en-US" altLang="zh-TW" sz="900" b="0" dirty="0">
                          <a:latin typeface="Times New Roman" panose="02020603050405020304" pitchFamily="18" charset="0"/>
                          <a:cs typeface="Times New Roman" panose="02020603050405020304" pitchFamily="18" charset="0"/>
                        </a:rPr>
                        <a:t>2006</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latin typeface="Times New Roman" panose="02020603050405020304" pitchFamily="18" charset="0"/>
                          <a:ea typeface="+mn-ea"/>
                          <a:cs typeface="Times New Roman" panose="02020603050405020304" pitchFamily="18" charset="0"/>
                        </a:rPr>
                        <a:t>J. T. Chen and C. S. Wu, </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 </a:t>
                      </a:r>
                      <a:r>
                        <a:rPr lang="en-US" altLang="zh-TW" sz="900" b="0" kern="1200" dirty="0">
                          <a:solidFill>
                            <a:schemeClr val="tx1"/>
                          </a:solidFill>
                          <a:latin typeface="Times New Roman" panose="02020603050405020304" pitchFamily="18" charset="0"/>
                          <a:ea typeface="+mn-ea"/>
                          <a:cs typeface="Times New Roman" panose="02020603050405020304" pitchFamily="18" charset="0"/>
                        </a:rPr>
                        <a:t>Alternative derivations for the Poisson integral formula, International Journal of Mathematical Education in Science and Technology, 37(2):165-185.</a:t>
                      </a: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4125</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1983342205"/>
                  </a:ext>
                </a:extLst>
              </a:tr>
              <a:tr h="342893">
                <a:tc>
                  <a:txBody>
                    <a:bodyPr/>
                    <a:lstStyle/>
                    <a:p>
                      <a:pPr algn="ctr"/>
                      <a:r>
                        <a:rPr lang="en-US" altLang="zh-TW" sz="900" b="0" dirty="0" smtClean="0">
                          <a:latin typeface="Times New Roman" panose="02020603050405020304" pitchFamily="18" charset="0"/>
                          <a:cs typeface="Times New Roman" panose="02020603050405020304" pitchFamily="18" charset="0"/>
                        </a:rPr>
                        <a:t>2008</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W. M. Lee and J. T. Chen,  Null-field integral equation approach for free vibration analysis of circular plates with multiple circular holes, Computational Mechanics, Vol.42, pp.733-747.</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2956</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1710420711"/>
                  </a:ext>
                </a:extLst>
              </a:tr>
              <a:tr h="342893">
                <a:tc>
                  <a:txBody>
                    <a:bodyPr/>
                    <a:lstStyle/>
                    <a:p>
                      <a:pPr algn="ctr"/>
                      <a:r>
                        <a:rPr lang="en-US" altLang="zh-TW" sz="900" b="0" dirty="0" smtClean="0">
                          <a:latin typeface="Times New Roman" panose="02020603050405020304" pitchFamily="18" charset="0"/>
                          <a:cs typeface="Times New Roman" panose="02020603050405020304" pitchFamily="18" charset="0"/>
                        </a:rPr>
                        <a:t>2011</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W. M. Lee and J. T. Chen,  Free vibration analysis of a circular plate with multiple circular holes by using addition theorem and indirect BIEM, ASME. Journal of Applied Mechanics, 78:1-10.</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2343</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978505463"/>
                  </a:ext>
                </a:extLst>
              </a:tr>
              <a:tr h="380775">
                <a:tc>
                  <a:txBody>
                    <a:bodyPr/>
                    <a:lstStyle/>
                    <a:p>
                      <a:pPr marL="0" algn="ctr" defTabSz="914400" rtl="0" eaLnBrk="1" latinLnBrk="0" hangingPunct="1"/>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2005</a:t>
                      </a:r>
                      <a:endParaRPr lang="zh-TW" altLang="en-US" sz="900" b="0" kern="1200" dirty="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l"/>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S. S. Lin, J. C. Liao, J. T. Chen and L. Chen, Lateral performance of piles evaluated via inclinometer data, Computers and </a:t>
                      </a:r>
                      <a:r>
                        <a:rPr lang="en-US" altLang="zh-TW" sz="900" b="0" kern="1200" dirty="0" err="1" smtClean="0">
                          <a:solidFill>
                            <a:schemeClr val="tx1"/>
                          </a:solidFill>
                          <a:latin typeface="Times New Roman" panose="02020603050405020304" pitchFamily="18" charset="0"/>
                          <a:ea typeface="+mn-ea"/>
                          <a:cs typeface="Times New Roman" panose="02020603050405020304" pitchFamily="18" charset="0"/>
                        </a:rPr>
                        <a:t>Geotechnics</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 Vol.32, pp.411-421.</a:t>
                      </a:r>
                      <a:endParaRPr lang="en-US" altLang="zh-TW" sz="900" b="0" kern="1200" dirty="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1353</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3013655303"/>
                  </a:ext>
                </a:extLst>
              </a:tr>
              <a:tr h="342893">
                <a:tc>
                  <a:txBody>
                    <a:bodyPr/>
                    <a:lstStyle/>
                    <a:p>
                      <a:pPr algn="ctr"/>
                      <a:r>
                        <a:rPr lang="en-US" altLang="zh-TW" sz="900" b="0" dirty="0" smtClean="0">
                          <a:latin typeface="Times New Roman" panose="02020603050405020304" pitchFamily="18" charset="0"/>
                          <a:cs typeface="Times New Roman" panose="02020603050405020304" pitchFamily="18" charset="0"/>
                        </a:rPr>
                        <a:t>2009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algn="l"/>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J. N. </a:t>
                      </a:r>
                      <a:r>
                        <a:rPr lang="en-US" altLang="zh-TW" sz="900" b="0" kern="1200" dirty="0" err="1" smtClean="0">
                          <a:solidFill>
                            <a:schemeClr val="tx1"/>
                          </a:solidFill>
                          <a:latin typeface="Times New Roman" panose="02020603050405020304" pitchFamily="18" charset="0"/>
                          <a:ea typeface="+mn-ea"/>
                          <a:cs typeface="Times New Roman" panose="02020603050405020304" pitchFamily="18" charset="0"/>
                        </a:rPr>
                        <a:t>Ke</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 H. Z. Liao,  Construction of Green‘s function using null field integral approach for Laplace problems with circular boundaries, CMC,</a:t>
                      </a:r>
                      <a:r>
                        <a:rPr lang="zh-TW" altLang="en-US" sz="900" b="0" kern="1200" dirty="0" smtClean="0">
                          <a:solidFill>
                            <a:schemeClr val="tx1"/>
                          </a:solidFill>
                          <a:latin typeface="Times New Roman" panose="02020603050405020304" pitchFamily="18" charset="0"/>
                          <a:ea typeface="+mn-ea"/>
                          <a:cs typeface="Times New Roman" panose="02020603050405020304" pitchFamily="18" charset="0"/>
                        </a:rPr>
                        <a:t> </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9(2): 93-110. </a:t>
                      </a:r>
                      <a:endParaRPr lang="en-US" altLang="zh-TW" sz="900" b="0" kern="1200" dirty="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1016</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4168774315"/>
                  </a:ext>
                </a:extLst>
              </a:tr>
              <a:tr h="347792">
                <a:tc>
                  <a:txBody>
                    <a:bodyPr/>
                    <a:lstStyle/>
                    <a:p>
                      <a:pPr algn="ctr"/>
                      <a:r>
                        <a:rPr lang="en-US" altLang="zh-TW" sz="900" b="0" dirty="0" smtClean="0">
                          <a:latin typeface="Times New Roman" panose="02020603050405020304" pitchFamily="18" charset="0"/>
                          <a:cs typeface="Times New Roman" panose="02020603050405020304" pitchFamily="18" charset="0"/>
                        </a:rPr>
                        <a:t>2009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and Y. T. Lee,  Torsional rigidity of a circular bar with multiple circular inclusions using a null field integral equations, Computational Mechanics, Vol.44, No.2, pp.221-232. </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939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1229218"/>
                  </a:ext>
                </a:extLst>
              </a:tr>
              <a:tr h="347792">
                <a:tc>
                  <a:txBody>
                    <a:bodyPr/>
                    <a:lstStyle/>
                    <a:p>
                      <a:pPr algn="ctr"/>
                      <a:r>
                        <a:rPr lang="en-US" altLang="zh-TW" sz="900" b="0" dirty="0" smtClean="0">
                          <a:latin typeface="Times New Roman" panose="02020603050405020304" pitchFamily="18" charset="0"/>
                          <a:cs typeface="Times New Roman" panose="02020603050405020304" pitchFamily="18" charset="0"/>
                        </a:rPr>
                        <a:t>1999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algn="l"/>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and H.-K. Hong, Review of dual boundary element methods with emphasis on </a:t>
                      </a:r>
                      <a:r>
                        <a:rPr lang="en-US" altLang="zh-TW" sz="900" b="0" kern="1200" dirty="0" err="1" smtClean="0">
                          <a:solidFill>
                            <a:schemeClr val="tx1"/>
                          </a:solidFill>
                          <a:latin typeface="Times New Roman" panose="02020603050405020304" pitchFamily="18" charset="0"/>
                          <a:ea typeface="+mn-ea"/>
                          <a:cs typeface="Times New Roman" panose="02020603050405020304" pitchFamily="18" charset="0"/>
                        </a:rPr>
                        <a:t>hypersingular</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 integrals and divergent series, Applied Mechanics Reviews, ASME, Vol.52, No.1, pp.17-33.</a:t>
                      </a:r>
                      <a:endParaRPr lang="en-US" altLang="zh-TW" sz="900" b="0" kern="1200" dirty="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805</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315932196"/>
                  </a:ext>
                </a:extLst>
              </a:tr>
              <a:tr h="322649">
                <a:tc>
                  <a:txBody>
                    <a:bodyPr/>
                    <a:lstStyle/>
                    <a:p>
                      <a:pPr algn="ctr"/>
                      <a:r>
                        <a:rPr lang="en-US" altLang="zh-TW" sz="900" b="0" dirty="0" smtClean="0">
                          <a:latin typeface="Times New Roman" panose="02020603050405020304" pitchFamily="18" charset="0"/>
                          <a:cs typeface="Times New Roman" panose="02020603050405020304" pitchFamily="18" charset="0"/>
                        </a:rPr>
                        <a:t>2009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K. H. Chou and S. K. Kao, Derivation of Green’s function using addition theorem, Mechanics Research Communications, Vol.36, No.3, pp.351-363.</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734</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1133199001"/>
                  </a:ext>
                </a:extLst>
              </a:tr>
              <a:tr h="229342">
                <a:tc>
                  <a:txBody>
                    <a:bodyPr/>
                    <a:lstStyle/>
                    <a:p>
                      <a:pPr algn="ctr"/>
                      <a:r>
                        <a:rPr lang="en-US" altLang="zh-TW" sz="900" b="0" dirty="0">
                          <a:latin typeface="Times New Roman" panose="02020603050405020304" pitchFamily="18" charset="0"/>
                          <a:cs typeface="Times New Roman" panose="02020603050405020304" pitchFamily="18" charset="0"/>
                        </a:rPr>
                        <a:t>2008</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algn="l"/>
                      <a:r>
                        <a:rPr lang="en-US" altLang="zh-TW" sz="900" b="0" kern="1200" dirty="0">
                          <a:solidFill>
                            <a:schemeClr val="tx1"/>
                          </a:solidFill>
                          <a:latin typeface="Times New Roman" panose="02020603050405020304" pitchFamily="18" charset="0"/>
                          <a:ea typeface="+mn-ea"/>
                          <a:cs typeface="Times New Roman" panose="02020603050405020304" pitchFamily="18" charset="0"/>
                        </a:rPr>
                        <a:t>J. T. Chen, K. S. Chou and S. K. Kao, </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One-dimensional </a:t>
                      </a:r>
                      <a:r>
                        <a:rPr lang="en-US" altLang="zh-TW" sz="900" b="0" kern="1200" dirty="0">
                          <a:solidFill>
                            <a:schemeClr val="tx1"/>
                          </a:solidFill>
                          <a:latin typeface="Times New Roman" panose="02020603050405020304" pitchFamily="18" charset="0"/>
                          <a:ea typeface="+mn-ea"/>
                          <a:cs typeface="Times New Roman" panose="02020603050405020304" pitchFamily="18" charset="0"/>
                        </a:rPr>
                        <a:t>wave animation using Mathematica, Computer Applications in Engineering Education, 17(3):323-339.</a:t>
                      </a: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582</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970924080"/>
                  </a:ext>
                </a:extLst>
              </a:tr>
              <a:tr h="342893">
                <a:tc>
                  <a:txBody>
                    <a:bodyPr/>
                    <a:lstStyle/>
                    <a:p>
                      <a:pPr algn="ctr"/>
                      <a:r>
                        <a:rPr lang="en-US" altLang="zh-TW" sz="900" b="0" dirty="0" smtClean="0">
                          <a:latin typeface="Times New Roman" panose="02020603050405020304" pitchFamily="18" charset="0"/>
                          <a:cs typeface="Times New Roman" panose="02020603050405020304" pitchFamily="18" charset="0"/>
                        </a:rPr>
                        <a:t>2007</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and A C Wu, 2007, Null-field integral equation approach for multi-inclusion problem under anti-plane shear, ASME, J. Appl. Mech., Vol.74, pp.469-487.</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523</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3753227062"/>
                  </a:ext>
                </a:extLst>
              </a:tr>
              <a:tr h="350078">
                <a:tc>
                  <a:txBody>
                    <a:bodyPr/>
                    <a:lstStyle/>
                    <a:p>
                      <a:pPr algn="ctr"/>
                      <a:r>
                        <a:rPr lang="en-US" altLang="zh-TW" sz="900" b="0" dirty="0" smtClean="0">
                          <a:latin typeface="Times New Roman" panose="02020603050405020304" pitchFamily="18" charset="0"/>
                          <a:cs typeface="Times New Roman" panose="02020603050405020304" pitchFamily="18" charset="0"/>
                        </a:rPr>
                        <a:t>2009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M. H. Tsai and C. S. Liu, Conformal mapping and bipolar coordinate for eccentric Laplace problems, Computer Applications in Engineering Education, Vol.17, No.3, pp.314-322.</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501</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2556350564"/>
                  </a:ext>
                </a:extLst>
              </a:tr>
              <a:tr h="350078">
                <a:tc>
                  <a:txBody>
                    <a:bodyPr/>
                    <a:lstStyle/>
                    <a:p>
                      <a:pPr algn="ctr"/>
                      <a:r>
                        <a:rPr lang="en-US" altLang="zh-TW" sz="900" b="0" dirty="0" smtClean="0">
                          <a:latin typeface="Times New Roman" panose="02020603050405020304" pitchFamily="18" charset="0"/>
                          <a:cs typeface="Times New Roman" panose="02020603050405020304" pitchFamily="18" charset="0"/>
                        </a:rPr>
                        <a:t>2023</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J. T. Chen, C. Y. Yang, Y. T. Chou, C. N. Tsang, Animation of cycloid and spiral curves in companion with instantaneous center of rotation and radius of curvature, Journal of Chinese Institute of Engineers, Vol.46, No.7, pp.693-702.</a:t>
                      </a:r>
                      <a:endParaRPr lang="zh-TW" altLang="zh-TW" sz="900" b="0" kern="1200" dirty="0" smtClean="0">
                        <a:solidFill>
                          <a:schemeClr val="tx1"/>
                        </a:solidFill>
                        <a:latin typeface="Times New Roman" panose="02020603050405020304" pitchFamily="18" charset="0"/>
                        <a:ea typeface="+mn-ea"/>
                        <a:cs typeface="Times New Roman" panose="02020603050405020304" pitchFamily="18" charset="0"/>
                      </a:endParaRPr>
                    </a:p>
                  </a:txBody>
                  <a:tcPr marL="68572" marR="68572" marT="34287" marB="34287" anchor="ctr"/>
                </a:tc>
                <a:tc>
                  <a:txBody>
                    <a:bodyPr/>
                    <a:lstStyle/>
                    <a:p>
                      <a:pPr algn="ctr"/>
                      <a:r>
                        <a:rPr lang="en-US" altLang="zh-TW" sz="900" b="0" smtClean="0">
                          <a:latin typeface="Times New Roman" panose="02020603050405020304" pitchFamily="18" charset="0"/>
                          <a:cs typeface="Times New Roman" panose="02020603050405020304" pitchFamily="18" charset="0"/>
                        </a:rPr>
                        <a:t>509</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1899949480"/>
                  </a:ext>
                </a:extLst>
              </a:tr>
              <a:tr h="327632">
                <a:tc>
                  <a:txBody>
                    <a:bodyPr/>
                    <a:lstStyle/>
                    <a:p>
                      <a:pPr algn="ctr"/>
                      <a:r>
                        <a:rPr lang="en-US" altLang="zh-TW" sz="900" b="0" dirty="0">
                          <a:latin typeface="Times New Roman" panose="02020603050405020304" pitchFamily="18" charset="0"/>
                          <a:cs typeface="Times New Roman" panose="02020603050405020304" pitchFamily="18" charset="0"/>
                        </a:rPr>
                        <a:t>1988</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tc>
                  <a:txBody>
                    <a:bodyPr/>
                    <a:lstStyle/>
                    <a:p>
                      <a:pPr algn="l"/>
                      <a:r>
                        <a:rPr lang="en-US" altLang="zh-TW" sz="900" b="0" kern="1200" dirty="0">
                          <a:solidFill>
                            <a:schemeClr val="tx1"/>
                          </a:solidFill>
                          <a:latin typeface="Times New Roman" panose="02020603050405020304" pitchFamily="18" charset="0"/>
                          <a:ea typeface="+mn-ea"/>
                          <a:cs typeface="Times New Roman" panose="02020603050405020304" pitchFamily="18" charset="0"/>
                        </a:rPr>
                        <a:t>H.</a:t>
                      </a:r>
                      <a:r>
                        <a:rPr lang="zh-TW" altLang="en-US" sz="900" b="0" kern="1200" dirty="0">
                          <a:solidFill>
                            <a:schemeClr val="tx1"/>
                          </a:solidFill>
                          <a:latin typeface="Times New Roman" panose="02020603050405020304" pitchFamily="18" charset="0"/>
                          <a:ea typeface="+mn-ea"/>
                          <a:cs typeface="Times New Roman" panose="02020603050405020304" pitchFamily="18" charset="0"/>
                        </a:rPr>
                        <a:t> </a:t>
                      </a:r>
                      <a:r>
                        <a:rPr lang="en-US" altLang="zh-TW" sz="900" b="0" kern="1200" dirty="0">
                          <a:solidFill>
                            <a:schemeClr val="tx1"/>
                          </a:solidFill>
                          <a:latin typeface="Times New Roman" panose="02020603050405020304" pitchFamily="18" charset="0"/>
                          <a:ea typeface="+mn-ea"/>
                          <a:cs typeface="Times New Roman" panose="02020603050405020304" pitchFamily="18" charset="0"/>
                        </a:rPr>
                        <a:t>K. Hong and J. T. </a:t>
                      </a:r>
                      <a:r>
                        <a:rPr lang="en-US" altLang="zh-TW" sz="900" b="0" kern="1200" dirty="0" smtClean="0">
                          <a:solidFill>
                            <a:schemeClr val="tx1"/>
                          </a:solidFill>
                          <a:latin typeface="Times New Roman" panose="02020603050405020304" pitchFamily="18" charset="0"/>
                          <a:ea typeface="+mn-ea"/>
                          <a:cs typeface="Times New Roman" panose="02020603050405020304" pitchFamily="18" charset="0"/>
                        </a:rPr>
                        <a:t>Chen, Derivations </a:t>
                      </a:r>
                      <a:r>
                        <a:rPr lang="en-US" altLang="zh-TW" sz="900" b="0" kern="1200" dirty="0">
                          <a:solidFill>
                            <a:schemeClr val="tx1"/>
                          </a:solidFill>
                          <a:latin typeface="Times New Roman" panose="02020603050405020304" pitchFamily="18" charset="0"/>
                          <a:ea typeface="+mn-ea"/>
                          <a:cs typeface="Times New Roman" panose="02020603050405020304" pitchFamily="18" charset="0"/>
                        </a:rPr>
                        <a:t>of Integral Equations of Elasticity, ASCE Journal of Engineering Mechanics, 114(6):1028-1044.</a:t>
                      </a:r>
                    </a:p>
                  </a:txBody>
                  <a:tcPr marL="68572" marR="68572" marT="34287" marB="34287" anchor="ctr"/>
                </a:tc>
                <a:tc>
                  <a:txBody>
                    <a:bodyPr/>
                    <a:lstStyle/>
                    <a:p>
                      <a:pPr algn="ctr"/>
                      <a:r>
                        <a:rPr lang="en-US" altLang="zh-TW" sz="900" b="0" dirty="0" smtClean="0">
                          <a:latin typeface="Times New Roman" panose="02020603050405020304" pitchFamily="18" charset="0"/>
                          <a:cs typeface="Times New Roman" panose="02020603050405020304" pitchFamily="18" charset="0"/>
                        </a:rPr>
                        <a:t>356</a:t>
                      </a:r>
                      <a:endParaRPr lang="zh-TW" altLang="en-US" sz="900" b="0" dirty="0">
                        <a:latin typeface="Times New Roman" panose="02020603050405020304" pitchFamily="18" charset="0"/>
                        <a:cs typeface="Times New Roman" panose="02020603050405020304" pitchFamily="18" charset="0"/>
                      </a:endParaRPr>
                    </a:p>
                  </a:txBody>
                  <a:tcPr marL="68572" marR="68572" marT="34287" marB="34287" anchor="ctr"/>
                </a:tc>
                <a:extLst>
                  <a:ext uri="{0D108BD9-81ED-4DB2-BD59-A6C34878D82A}">
                    <a16:rowId xmlns:a16="http://schemas.microsoft.com/office/drawing/2014/main" val="2291912569"/>
                  </a:ext>
                </a:extLst>
              </a:tr>
            </a:tbl>
          </a:graphicData>
        </a:graphic>
      </p:graphicFrame>
      <p:sp>
        <p:nvSpPr>
          <p:cNvPr id="29760" name="文字方塊 3"/>
          <p:cNvSpPr txBox="1">
            <a:spLocks noChangeArrowheads="1"/>
          </p:cNvSpPr>
          <p:nvPr/>
        </p:nvSpPr>
        <p:spPr bwMode="auto">
          <a:xfrm>
            <a:off x="409575" y="855663"/>
            <a:ext cx="80851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100">
                <a:latin typeface="Times New Roman" panose="02020603050405020304" pitchFamily="18" charset="0"/>
                <a:ea typeface="標楷體" panose="03000509000000000000" pitchFamily="65" charset="-120"/>
                <a:cs typeface="Times New Roman" panose="02020603050405020304" pitchFamily="18" charset="0"/>
              </a:rPr>
              <a:t>NTOU/MSV</a:t>
            </a:r>
            <a:r>
              <a:rPr lang="zh-TW" altLang="en-US" sz="21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a:latin typeface="Times New Roman" panose="02020603050405020304" pitchFamily="18" charset="0"/>
                <a:ea typeface="標楷體" panose="03000509000000000000" pitchFamily="65" charset="-120"/>
                <a:cs typeface="Times New Roman" panose="02020603050405020304" pitchFamily="18" charset="0"/>
              </a:rPr>
              <a:t>Highly Read</a:t>
            </a:r>
            <a:r>
              <a:rPr lang="zh-TW" altLang="en-US" sz="2100">
                <a:latin typeface="Times New Roman" panose="02020603050405020304" pitchFamily="18" charset="0"/>
                <a:ea typeface="標楷體" panose="03000509000000000000" pitchFamily="65" charset="-120"/>
                <a:cs typeface="Times New Roman" panose="02020603050405020304" pitchFamily="18" charset="0"/>
              </a:rPr>
              <a:t> 前十四強</a:t>
            </a:r>
            <a:r>
              <a:rPr lang="en-US" altLang="zh-TW" sz="2100">
                <a:latin typeface="Times New Roman" panose="02020603050405020304" pitchFamily="18" charset="0"/>
                <a:ea typeface="標楷體" panose="03000509000000000000" pitchFamily="65" charset="-120"/>
                <a:cs typeface="Times New Roman" panose="02020603050405020304" pitchFamily="18" charset="0"/>
              </a:rPr>
              <a:t>(Research Gate</a:t>
            </a:r>
            <a:r>
              <a:rPr lang="zh-TW" altLang="en-US" sz="21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a:latin typeface="Times New Roman" panose="02020603050405020304" pitchFamily="18" charset="0"/>
                <a:ea typeface="標楷體" panose="03000509000000000000" pitchFamily="65" charset="-120"/>
                <a:cs typeface="Times New Roman" panose="02020603050405020304" pitchFamily="18" charset="0"/>
              </a:rPr>
              <a:t>41.16, June 6, 2024)</a:t>
            </a:r>
            <a:endParaRPr lang="zh-TW" altLang="en-US" sz="210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9761"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50" y="879475"/>
            <a:ext cx="3397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2" name="圖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7275" y="838200"/>
            <a:ext cx="449263"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3"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638" y="5683250"/>
            <a:ext cx="371476"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64"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6238" y="5746750"/>
            <a:ext cx="3460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頁尾版面配置區 2"/>
          <p:cNvSpPr>
            <a:spLocks noGrp="1"/>
          </p:cNvSpPr>
          <p:nvPr>
            <p:ph type="ftr" sz="quarter" idx="11"/>
          </p:nvPr>
        </p:nvSpPr>
        <p:spPr>
          <a:xfrm>
            <a:off x="3206750" y="5815013"/>
            <a:ext cx="3086100" cy="274637"/>
          </a:xfrm>
        </p:spPr>
        <p:txBody>
          <a:bodyPr/>
          <a:lstStyle/>
          <a:p>
            <a:pPr>
              <a:defRPr/>
            </a:pPr>
            <a:r>
              <a:rPr lang="zh-TW" altLang="en-US" dirty="0"/>
              <a:t>檔名</a:t>
            </a:r>
            <a:r>
              <a:rPr lang="en-US" altLang="zh-TW" dirty="0"/>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NTOU/MSV</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Highly Read</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前十四強</a:t>
            </a:r>
            <a:r>
              <a:rPr lang="en-US" altLang="zh-TW" dirty="0"/>
              <a:t>.ppt  </a:t>
            </a:r>
            <a:r>
              <a:rPr lang="en-US" altLang="zh-TW" dirty="0" err="1">
                <a:latin typeface="Bradley Hand ITC" panose="03070402050302030203" pitchFamily="66" charset="0"/>
              </a:rPr>
              <a:t>CHLu</a:t>
            </a:r>
            <a:r>
              <a:rPr lang="zh-TW" altLang="en-US" dirty="0" smtClean="0"/>
              <a:t>製</a:t>
            </a:r>
            <a:endParaRPr lang="zh-TW"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圖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0"/>
            <a:ext cx="6122987" cy="865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188913" y="1774825"/>
          <a:ext cx="8756650" cy="4473575"/>
        </p:xfrm>
        <a:graphic>
          <a:graphicData uri="http://schemas.openxmlformats.org/drawingml/2006/table">
            <a:tbl>
              <a:tblPr firstRow="1" bandRow="1">
                <a:tableStyleId>{BC89EF96-8CEA-46FF-86C4-4CE0E7609802}</a:tableStyleId>
              </a:tblPr>
              <a:tblGrid>
                <a:gridCol w="561821">
                  <a:extLst>
                    <a:ext uri="{9D8B030D-6E8A-4147-A177-3AD203B41FA5}">
                      <a16:colId xmlns:a16="http://schemas.microsoft.com/office/drawing/2014/main" val="3525509047"/>
                    </a:ext>
                  </a:extLst>
                </a:gridCol>
                <a:gridCol w="7537633">
                  <a:extLst>
                    <a:ext uri="{9D8B030D-6E8A-4147-A177-3AD203B41FA5}">
                      <a16:colId xmlns:a16="http://schemas.microsoft.com/office/drawing/2014/main" val="2048125776"/>
                    </a:ext>
                  </a:extLst>
                </a:gridCol>
                <a:gridCol w="657196">
                  <a:extLst>
                    <a:ext uri="{9D8B030D-6E8A-4147-A177-3AD203B41FA5}">
                      <a16:colId xmlns:a16="http://schemas.microsoft.com/office/drawing/2014/main" val="2023372588"/>
                    </a:ext>
                  </a:extLst>
                </a:gridCol>
              </a:tblGrid>
              <a:tr h="403915">
                <a:tc>
                  <a:txBody>
                    <a:bodyPr/>
                    <a:lstStyle/>
                    <a:p>
                      <a:pPr algn="ctr"/>
                      <a:r>
                        <a:rPr lang="en-US" altLang="zh-TW" sz="1100" b="0" dirty="0" smtClean="0">
                          <a:latin typeface="Times New Roman" panose="02020603050405020304" pitchFamily="18" charset="0"/>
                          <a:cs typeface="Times New Roman" panose="02020603050405020304" pitchFamily="18" charset="0"/>
                        </a:rPr>
                        <a:t>1999</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algn="l"/>
                      <a:r>
                        <a:rPr lang="en-US" altLang="zh-TW" sz="1100" kern="1200" dirty="0" smtClean="0">
                          <a:solidFill>
                            <a:schemeClr val="tx1"/>
                          </a:solidFill>
                          <a:effectLst/>
                          <a:latin typeface="+mn-lt"/>
                          <a:ea typeface="+mn-ea"/>
                          <a:cs typeface="+mn-cs"/>
                        </a:rPr>
                        <a:t>J. T. Chen and H.-K. Hong, 1999, Review of dual boundary element methods with emphasis on hypersingular integrals and divergent series, Applied Mechanics Reviews, ASME, Vol.52, No.1, pp.17-33. </a:t>
                      </a:r>
                      <a:endParaRPr lang="zh-TW" altLang="en-US" sz="1100" kern="1200" dirty="0">
                        <a:solidFill>
                          <a:schemeClr val="tx1"/>
                        </a:solidFill>
                        <a:effectLst/>
                        <a:latin typeface="+mn-lt"/>
                        <a:ea typeface="+mn-ea"/>
                        <a:cs typeface="+mn-cs"/>
                      </a:endParaRP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483</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740362563"/>
                  </a:ext>
                </a:extLst>
              </a:tr>
              <a:tr h="403915">
                <a:tc>
                  <a:txBody>
                    <a:bodyPr/>
                    <a:lstStyle/>
                    <a:p>
                      <a:pPr algn="ctr"/>
                      <a:r>
                        <a:rPr lang="en-US" altLang="zh-TW" sz="1100" b="0" dirty="0" smtClean="0">
                          <a:latin typeface="Times New Roman" panose="02020603050405020304" pitchFamily="18" charset="0"/>
                          <a:cs typeface="Times New Roman" panose="02020603050405020304" pitchFamily="18" charset="0"/>
                        </a:rPr>
                        <a:t>1988</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kern="1200" dirty="0" smtClean="0">
                          <a:solidFill>
                            <a:schemeClr val="tx1"/>
                          </a:solidFill>
                          <a:effectLst/>
                          <a:latin typeface="+mn-lt"/>
                          <a:ea typeface="+mn-ea"/>
                          <a:cs typeface="+mn-cs"/>
                        </a:rPr>
                        <a:t>H.-K. Hong and J. T. Chen, 1988, Derivations of Integral Equations of Elasticity, Journal of Engineering Mechanics, ASCE, Vol.114, No.6, pp.1028-1044.</a:t>
                      </a: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436</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1983342205"/>
                  </a:ext>
                </a:extLst>
              </a:tr>
              <a:tr h="571583">
                <a:tc>
                  <a:txBody>
                    <a:bodyPr/>
                    <a:lstStyle/>
                    <a:p>
                      <a:pPr algn="ctr"/>
                      <a:r>
                        <a:rPr lang="en-US" altLang="zh-TW" sz="1100" b="0" dirty="0" smtClean="0">
                          <a:latin typeface="Times New Roman" panose="02020603050405020304" pitchFamily="18" charset="0"/>
                          <a:cs typeface="Times New Roman" panose="02020603050405020304" pitchFamily="18" charset="0"/>
                        </a:rPr>
                        <a:t>2007</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algn="l"/>
                      <a:r>
                        <a:rPr lang="en-US" altLang="zh-TW" sz="1100" b="1" kern="1200" dirty="0" smtClean="0">
                          <a:solidFill>
                            <a:schemeClr val="tx1"/>
                          </a:solidFill>
                          <a:effectLst/>
                          <a:latin typeface="+mn-lt"/>
                          <a:ea typeface="+mn-ea"/>
                          <a:cs typeface="+mn-cs"/>
                        </a:rPr>
                        <a:t>J. T. Chen, C. S. Wu, Y. T. Lee and K. H. Chen, 2007, On the equivalence of the </a:t>
                      </a:r>
                      <a:r>
                        <a:rPr lang="en-US" altLang="zh-TW" sz="1100" b="1" kern="1200" dirty="0" err="1" smtClean="0">
                          <a:solidFill>
                            <a:schemeClr val="tx1"/>
                          </a:solidFill>
                          <a:effectLst/>
                          <a:latin typeface="+mn-lt"/>
                          <a:ea typeface="+mn-ea"/>
                          <a:cs typeface="+mn-cs"/>
                        </a:rPr>
                        <a:t>Trefftz</a:t>
                      </a:r>
                      <a:r>
                        <a:rPr lang="en-US" altLang="zh-TW" sz="1100" b="1" kern="1200" dirty="0" smtClean="0">
                          <a:solidFill>
                            <a:schemeClr val="tx1"/>
                          </a:solidFill>
                          <a:effectLst/>
                          <a:latin typeface="+mn-lt"/>
                          <a:ea typeface="+mn-ea"/>
                          <a:cs typeface="+mn-cs"/>
                        </a:rPr>
                        <a:t> method and method of fundamental solutions for Laplace and </a:t>
                      </a:r>
                      <a:r>
                        <a:rPr lang="en-US" altLang="zh-TW" sz="1100" b="1" kern="1200" dirty="0" err="1" smtClean="0">
                          <a:solidFill>
                            <a:schemeClr val="tx1"/>
                          </a:solidFill>
                          <a:effectLst/>
                          <a:latin typeface="+mn-lt"/>
                          <a:ea typeface="+mn-ea"/>
                          <a:cs typeface="+mn-cs"/>
                        </a:rPr>
                        <a:t>biharmonic</a:t>
                      </a:r>
                      <a:r>
                        <a:rPr lang="en-US" altLang="zh-TW" sz="1100" b="1" kern="1200" dirty="0" smtClean="0">
                          <a:solidFill>
                            <a:schemeClr val="tx1"/>
                          </a:solidFill>
                          <a:effectLst/>
                          <a:latin typeface="+mn-lt"/>
                          <a:ea typeface="+mn-ea"/>
                          <a:cs typeface="+mn-cs"/>
                        </a:rPr>
                        <a:t> equations, Computers and Mathematics with Applications, Vol.53, No.6, pp.851-879.</a:t>
                      </a:r>
                      <a:endParaRPr lang="zh-TW" altLang="en-US" sz="1100" b="1" kern="1200" dirty="0">
                        <a:solidFill>
                          <a:schemeClr val="tx1"/>
                        </a:solidFill>
                        <a:effectLst/>
                        <a:latin typeface="+mn-lt"/>
                        <a:ea typeface="+mn-ea"/>
                        <a:cs typeface="+mn-cs"/>
                      </a:endParaRP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134</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1710420711"/>
                  </a:ext>
                </a:extLst>
              </a:tr>
              <a:tr h="403915">
                <a:tc>
                  <a:txBody>
                    <a:bodyPr/>
                    <a:lstStyle/>
                    <a:p>
                      <a:pPr algn="ctr"/>
                      <a:r>
                        <a:rPr lang="en-US" altLang="zh-TW" sz="1100" b="0" dirty="0" smtClean="0">
                          <a:latin typeface="Times New Roman" panose="02020603050405020304" pitchFamily="18" charset="0"/>
                          <a:cs typeface="Times New Roman" panose="02020603050405020304" pitchFamily="18" charset="0"/>
                        </a:rPr>
                        <a:t>1998</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algn="l"/>
                      <a:r>
                        <a:rPr lang="en-US" altLang="zh-TW" sz="1100" b="1" kern="1200" dirty="0" smtClean="0">
                          <a:solidFill>
                            <a:schemeClr val="tx1"/>
                          </a:solidFill>
                          <a:effectLst/>
                          <a:latin typeface="+mn-lt"/>
                          <a:ea typeface="+mn-ea"/>
                          <a:cs typeface="+mn-cs"/>
                        </a:rPr>
                        <a:t>J. T. Chen and F. C. Wong, 1998, Dual formulation of multiple reciprocity method for the acoustic mode of a cavity with a thin partition, J. of Sound and Vibration, Vol. 217, No.1, pp.75-95. </a:t>
                      </a:r>
                      <a:endParaRPr lang="zh-TW" altLang="en-US" sz="1100" b="1" kern="1200" dirty="0">
                        <a:solidFill>
                          <a:schemeClr val="tx1"/>
                        </a:solidFill>
                        <a:effectLst/>
                        <a:latin typeface="+mn-lt"/>
                        <a:ea typeface="+mn-ea"/>
                        <a:cs typeface="+mn-cs"/>
                      </a:endParaRP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128</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3861665941"/>
                  </a:ext>
                </a:extLst>
              </a:tr>
              <a:tr h="571583">
                <a:tc>
                  <a:txBody>
                    <a:bodyPr/>
                    <a:lstStyle/>
                    <a:p>
                      <a:pPr algn="ctr"/>
                      <a:r>
                        <a:rPr lang="en-US" altLang="zh-TW" sz="1100" b="0" dirty="0" smtClean="0">
                          <a:latin typeface="Times New Roman" panose="02020603050405020304" pitchFamily="18" charset="0"/>
                          <a:cs typeface="Times New Roman" panose="02020603050405020304" pitchFamily="18" charset="0"/>
                        </a:rPr>
                        <a:t>2002</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algn="l"/>
                      <a:r>
                        <a:rPr lang="en-US" altLang="zh-TW" sz="1100" b="1" kern="1200" dirty="0" smtClean="0">
                          <a:solidFill>
                            <a:schemeClr val="tx1"/>
                          </a:solidFill>
                          <a:effectLst/>
                          <a:latin typeface="+mn-lt"/>
                          <a:ea typeface="+mn-ea"/>
                          <a:cs typeface="+mn-cs"/>
                        </a:rPr>
                        <a:t>J. T. Chen, S. R. </a:t>
                      </a:r>
                      <a:r>
                        <a:rPr lang="en-US" altLang="zh-TW" sz="1100" b="1" kern="1200" dirty="0" err="1" smtClean="0">
                          <a:solidFill>
                            <a:schemeClr val="tx1"/>
                          </a:solidFill>
                          <a:effectLst/>
                          <a:latin typeface="+mn-lt"/>
                          <a:ea typeface="+mn-ea"/>
                          <a:cs typeface="+mn-cs"/>
                        </a:rPr>
                        <a:t>Kuo</a:t>
                      </a:r>
                      <a:r>
                        <a:rPr lang="en-US" altLang="zh-TW" sz="1100" b="1" kern="1200" dirty="0" smtClean="0">
                          <a:solidFill>
                            <a:schemeClr val="tx1"/>
                          </a:solidFill>
                          <a:effectLst/>
                          <a:latin typeface="+mn-lt"/>
                          <a:ea typeface="+mn-ea"/>
                          <a:cs typeface="+mn-cs"/>
                        </a:rPr>
                        <a:t> and J. H. Lin, 2002, Analytical study and numerical experiments for degenerate scale problems in the boundary element method for two-dimensional elasticity, Int. J. </a:t>
                      </a:r>
                      <a:r>
                        <a:rPr lang="en-US" altLang="zh-TW" sz="1100" b="1" kern="1200" dirty="0" err="1" smtClean="0">
                          <a:solidFill>
                            <a:schemeClr val="tx1"/>
                          </a:solidFill>
                          <a:effectLst/>
                          <a:latin typeface="+mn-lt"/>
                          <a:ea typeface="+mn-ea"/>
                          <a:cs typeface="+mn-cs"/>
                        </a:rPr>
                        <a:t>Numer</a:t>
                      </a:r>
                      <a:r>
                        <a:rPr lang="en-US" altLang="zh-TW" sz="1100" b="1" kern="1200" dirty="0" smtClean="0">
                          <a:solidFill>
                            <a:schemeClr val="tx1"/>
                          </a:solidFill>
                          <a:effectLst/>
                          <a:latin typeface="+mn-lt"/>
                          <a:ea typeface="+mn-ea"/>
                          <a:cs typeface="+mn-cs"/>
                        </a:rPr>
                        <a:t>. Meth. </a:t>
                      </a:r>
                      <a:r>
                        <a:rPr lang="en-US" altLang="zh-TW" sz="1100" b="1" kern="1200" dirty="0" err="1" smtClean="0">
                          <a:solidFill>
                            <a:schemeClr val="tx1"/>
                          </a:solidFill>
                          <a:effectLst/>
                          <a:latin typeface="+mn-lt"/>
                          <a:ea typeface="+mn-ea"/>
                          <a:cs typeface="+mn-cs"/>
                        </a:rPr>
                        <a:t>Engng</a:t>
                      </a:r>
                      <a:r>
                        <a:rPr lang="en-US" altLang="zh-TW" sz="1100" b="1" kern="1200" dirty="0" smtClean="0">
                          <a:solidFill>
                            <a:schemeClr val="tx1"/>
                          </a:solidFill>
                          <a:effectLst/>
                          <a:latin typeface="+mn-lt"/>
                          <a:ea typeface="+mn-ea"/>
                          <a:cs typeface="+mn-cs"/>
                        </a:rPr>
                        <a:t>., Vol.54, No.12, pp.1669-1681.</a:t>
                      </a:r>
                      <a:endParaRPr lang="zh-TW" altLang="en-US" sz="1100" b="1" kern="1200" dirty="0">
                        <a:solidFill>
                          <a:schemeClr val="tx1"/>
                        </a:solidFill>
                        <a:effectLst/>
                        <a:latin typeface="+mn-lt"/>
                        <a:ea typeface="+mn-ea"/>
                        <a:cs typeface="+mn-cs"/>
                      </a:endParaRP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108</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2291912569"/>
                  </a:ext>
                </a:extLst>
              </a:tr>
              <a:tr h="571583">
                <a:tc>
                  <a:txBody>
                    <a:bodyPr/>
                    <a:lstStyle/>
                    <a:p>
                      <a:pPr algn="ctr"/>
                      <a:r>
                        <a:rPr lang="en-US" altLang="zh-TW" sz="1100" b="0" dirty="0" smtClean="0">
                          <a:latin typeface="Times New Roman" panose="02020603050405020304" pitchFamily="18" charset="0"/>
                          <a:cs typeface="Times New Roman" panose="02020603050405020304" pitchFamily="18" charset="0"/>
                        </a:rPr>
                        <a:t>2004</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algn="l"/>
                      <a:r>
                        <a:rPr lang="en-US" altLang="zh-TW" sz="1100" b="1" kern="1200" dirty="0" smtClean="0">
                          <a:solidFill>
                            <a:schemeClr val="tx1"/>
                          </a:solidFill>
                          <a:effectLst/>
                          <a:latin typeface="+mn-lt"/>
                          <a:ea typeface="+mn-ea"/>
                          <a:cs typeface="+mn-cs"/>
                        </a:rPr>
                        <a:t>JT Chen, IL Chen, KH Chen, YT Lee, YT Yeh, 2004, A meshless method for free vibration analysis of circular and rectangular clamped plates using radial basis function, Engineering Analysis with Boundary Elements Vol.28, No.5, 535-545.</a:t>
                      </a:r>
                      <a:endParaRPr lang="zh-TW" altLang="en-US" sz="1100" b="1" kern="1200" dirty="0">
                        <a:solidFill>
                          <a:schemeClr val="tx1"/>
                        </a:solidFill>
                        <a:effectLst/>
                        <a:latin typeface="+mn-lt"/>
                        <a:ea typeface="+mn-ea"/>
                        <a:cs typeface="+mn-cs"/>
                      </a:endParaRP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107</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1619673536"/>
                  </a:ext>
                </a:extLst>
              </a:tr>
              <a:tr h="403915">
                <a:tc>
                  <a:txBody>
                    <a:bodyPr/>
                    <a:lstStyle/>
                    <a:p>
                      <a:pPr algn="ctr"/>
                      <a:r>
                        <a:rPr lang="en-US" altLang="zh-TW" sz="1100" b="0" dirty="0" smtClean="0">
                          <a:latin typeface="Times New Roman" panose="02020603050405020304" pitchFamily="18" charset="0"/>
                          <a:cs typeface="Times New Roman" panose="02020603050405020304" pitchFamily="18" charset="0"/>
                        </a:rPr>
                        <a:t>2008</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kern="1200" dirty="0" smtClean="0">
                          <a:solidFill>
                            <a:schemeClr val="tx1"/>
                          </a:solidFill>
                          <a:effectLst/>
                          <a:latin typeface="+mn-lt"/>
                          <a:ea typeface="+mn-ea"/>
                          <a:cs typeface="+mn-cs"/>
                        </a:rPr>
                        <a:t>J. T. Chen, P. Y. Chen and C. T. Chen, 2008, Surface motion of multiple alluvial valleys for incident plane SH-waves by using a semi-analytical approach, Soil Dynamics and Earthquake Engineering,, Vol.28, pp.58-72. </a:t>
                      </a:r>
                      <a:endParaRPr lang="zh-TW" altLang="zh-TW" sz="1100" b="1" kern="1200" dirty="0" smtClean="0">
                        <a:solidFill>
                          <a:schemeClr val="tx1"/>
                        </a:solidFill>
                        <a:effectLst/>
                        <a:latin typeface="+mn-lt"/>
                        <a:ea typeface="+mn-ea"/>
                        <a:cs typeface="+mn-cs"/>
                      </a:endParaRP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103</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1884964836"/>
                  </a:ext>
                </a:extLst>
              </a:tr>
              <a:tr h="571583">
                <a:tc>
                  <a:txBody>
                    <a:bodyPr/>
                    <a:lstStyle/>
                    <a:p>
                      <a:pPr algn="ctr"/>
                      <a:r>
                        <a:rPr lang="en-US" altLang="zh-TW" sz="1100" b="0" dirty="0" smtClean="0">
                          <a:latin typeface="Times New Roman" panose="02020603050405020304" pitchFamily="18" charset="0"/>
                          <a:cs typeface="Times New Roman" panose="02020603050405020304" pitchFamily="18" charset="0"/>
                        </a:rPr>
                        <a:t>2022</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tc>
                  <a:txBody>
                    <a:bodyPr/>
                    <a:lstStyle/>
                    <a:p>
                      <a:r>
                        <a:rPr lang="en-US" altLang="zh-TW" sz="1100" b="1" kern="1200" dirty="0" smtClean="0">
                          <a:solidFill>
                            <a:schemeClr val="tx1"/>
                          </a:solidFill>
                          <a:effectLst/>
                          <a:latin typeface="+mn-lt"/>
                          <a:ea typeface="+mn-ea"/>
                          <a:cs typeface="+mn-cs"/>
                        </a:rPr>
                        <a:t>JT Chen, MH Chang, KH Chen, SR Lin</a:t>
                      </a:r>
                      <a:r>
                        <a:rPr lang="en-US" altLang="zh-TW" sz="1100" b="1" u="none" kern="1200" dirty="0" smtClean="0">
                          <a:solidFill>
                            <a:schemeClr val="tx1"/>
                          </a:solidFill>
                          <a:effectLst/>
                          <a:latin typeface="+mn-lt"/>
                          <a:ea typeface="+mn-ea"/>
                          <a:cs typeface="+mn-cs"/>
                        </a:rPr>
                        <a:t>, The boundary collocation method with meshless concept for acoustic </a:t>
                      </a:r>
                      <a:r>
                        <a:rPr lang="en-US" altLang="zh-TW" sz="1100" b="1" u="none" kern="1200" dirty="0" err="1" smtClean="0">
                          <a:solidFill>
                            <a:schemeClr val="tx1"/>
                          </a:solidFill>
                          <a:effectLst/>
                          <a:latin typeface="+mn-lt"/>
                          <a:ea typeface="+mn-ea"/>
                          <a:cs typeface="+mn-cs"/>
                        </a:rPr>
                        <a:t>eigenanalysis</a:t>
                      </a:r>
                      <a:r>
                        <a:rPr lang="en-US" altLang="zh-TW" sz="1100" b="1" u="none" kern="1200" dirty="0" smtClean="0">
                          <a:solidFill>
                            <a:schemeClr val="tx1"/>
                          </a:solidFill>
                          <a:effectLst/>
                          <a:latin typeface="+mn-lt"/>
                          <a:ea typeface="+mn-ea"/>
                          <a:cs typeface="+mn-cs"/>
                        </a:rPr>
                        <a:t> of two-dimensional cavities using radial basis function</a:t>
                      </a:r>
                      <a:r>
                        <a:rPr lang="en-US" altLang="zh-TW" sz="1100" b="1" u="none" kern="1200" baseline="0" dirty="0" smtClean="0">
                          <a:solidFill>
                            <a:schemeClr val="tx1"/>
                          </a:solidFill>
                          <a:effectLst/>
                          <a:latin typeface="+mn-lt"/>
                          <a:ea typeface="+mn-ea"/>
                          <a:cs typeface="+mn-cs"/>
                        </a:rPr>
                        <a:t> </a:t>
                      </a:r>
                      <a:r>
                        <a:rPr lang="en-US" altLang="zh-TW" sz="1100" b="0" u="none" kern="1200" baseline="0" dirty="0" smtClean="0">
                          <a:solidFill>
                            <a:schemeClr val="tx1"/>
                          </a:solidFill>
                          <a:effectLst/>
                          <a:latin typeface="+mn-lt"/>
                          <a:ea typeface="+mn-ea"/>
                          <a:cs typeface="+mn-cs"/>
                        </a:rPr>
                        <a:t>, </a:t>
                      </a:r>
                      <a:r>
                        <a:rPr lang="en-US" altLang="zh-TW" sz="1100" b="1" kern="1200" dirty="0" smtClean="0">
                          <a:solidFill>
                            <a:schemeClr val="tx1"/>
                          </a:solidFill>
                          <a:effectLst/>
                          <a:latin typeface="+mn-lt"/>
                          <a:ea typeface="+mn-ea"/>
                          <a:cs typeface="+mn-cs"/>
                        </a:rPr>
                        <a:t>Journal of Sound and Vibration Vol.257,</a:t>
                      </a:r>
                      <a:r>
                        <a:rPr lang="en-US" altLang="zh-TW" sz="1100" b="1" kern="1200" baseline="0" dirty="0" smtClean="0">
                          <a:solidFill>
                            <a:schemeClr val="tx1"/>
                          </a:solidFill>
                          <a:effectLst/>
                          <a:latin typeface="+mn-lt"/>
                          <a:ea typeface="+mn-ea"/>
                          <a:cs typeface="+mn-cs"/>
                        </a:rPr>
                        <a:t> No.</a:t>
                      </a:r>
                      <a:r>
                        <a:rPr lang="en-US" altLang="zh-TW" sz="1100" b="1" kern="1200" dirty="0" smtClean="0">
                          <a:solidFill>
                            <a:schemeClr val="tx1"/>
                          </a:solidFill>
                          <a:effectLst/>
                          <a:latin typeface="+mn-lt"/>
                          <a:ea typeface="+mn-ea"/>
                          <a:cs typeface="+mn-cs"/>
                        </a:rPr>
                        <a:t>4, 667-711</a:t>
                      </a:r>
                    </a:p>
                  </a:txBody>
                  <a:tcPr marL="68584" marR="68584" marT="34289" marB="34289" anchor="ctr"/>
                </a:tc>
                <a:tc>
                  <a:txBody>
                    <a:bodyPr/>
                    <a:lstStyle/>
                    <a:p>
                      <a:pPr algn="ctr"/>
                      <a:r>
                        <a:rPr lang="en-US" altLang="zh-TW" sz="1100" b="0" dirty="0" smtClean="0">
                          <a:latin typeface="Times New Roman" panose="02020603050405020304" pitchFamily="18" charset="0"/>
                          <a:cs typeface="Times New Roman" panose="02020603050405020304" pitchFamily="18" charset="0"/>
                        </a:rPr>
                        <a:t>101</a:t>
                      </a:r>
                      <a:endParaRPr lang="zh-TW" altLang="en-US" sz="1100" b="0" dirty="0">
                        <a:latin typeface="Times New Roman" panose="02020603050405020304" pitchFamily="18" charset="0"/>
                        <a:cs typeface="Times New Roman" panose="02020603050405020304" pitchFamily="18" charset="0"/>
                      </a:endParaRPr>
                    </a:p>
                  </a:txBody>
                  <a:tcPr marL="68584" marR="68584" marT="34289" marB="34289" anchor="ctr"/>
                </a:tc>
                <a:extLst>
                  <a:ext uri="{0D108BD9-81ED-4DB2-BD59-A6C34878D82A}">
                    <a16:rowId xmlns:a16="http://schemas.microsoft.com/office/drawing/2014/main" val="3341163056"/>
                  </a:ext>
                </a:extLst>
              </a:tr>
              <a:tr h="5715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kern="1200" dirty="0" smtClean="0">
                          <a:solidFill>
                            <a:schemeClr val="tx1"/>
                          </a:solidFill>
                          <a:effectLst/>
                          <a:latin typeface="+mn-lt"/>
                          <a:ea typeface="+mn-ea"/>
                          <a:cs typeface="+mn-cs"/>
                        </a:rPr>
                        <a:t>2001</a:t>
                      </a:r>
                      <a:endParaRPr lang="zh-TW" altLang="en-US" sz="1100" b="1" kern="1200" dirty="0">
                        <a:solidFill>
                          <a:schemeClr val="tx1"/>
                        </a:solidFill>
                        <a:effectLst/>
                        <a:latin typeface="+mn-lt"/>
                        <a:ea typeface="+mn-ea"/>
                        <a:cs typeface="+mn-cs"/>
                      </a:endParaRPr>
                    </a:p>
                  </a:txBody>
                  <a:tcPr marL="68584" marR="68584" marT="34289" marB="34289"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100" b="1" kern="1200" dirty="0" smtClean="0">
                          <a:solidFill>
                            <a:schemeClr val="tx1"/>
                          </a:solidFill>
                          <a:effectLst/>
                          <a:latin typeface="+mn-lt"/>
                          <a:ea typeface="+mn-ea"/>
                          <a:cs typeface="+mn-cs"/>
                        </a:rPr>
                        <a:t>J. T. Chen, J. H. Lin, S. R. </a:t>
                      </a:r>
                      <a:r>
                        <a:rPr lang="en-US" altLang="zh-TW" sz="1100" b="1" kern="1200" dirty="0" err="1" smtClean="0">
                          <a:solidFill>
                            <a:schemeClr val="tx1"/>
                          </a:solidFill>
                          <a:effectLst/>
                          <a:latin typeface="+mn-lt"/>
                          <a:ea typeface="+mn-ea"/>
                          <a:cs typeface="+mn-cs"/>
                        </a:rPr>
                        <a:t>Kuo</a:t>
                      </a:r>
                      <a:r>
                        <a:rPr lang="en-US" altLang="zh-TW" sz="1100" b="1" kern="1200" dirty="0" smtClean="0">
                          <a:solidFill>
                            <a:schemeClr val="tx1"/>
                          </a:solidFill>
                          <a:effectLst/>
                          <a:latin typeface="+mn-lt"/>
                          <a:ea typeface="+mn-ea"/>
                          <a:cs typeface="+mn-cs"/>
                        </a:rPr>
                        <a:t> and S. W. </a:t>
                      </a:r>
                      <a:r>
                        <a:rPr lang="en-US" altLang="zh-TW" sz="1100" b="1" kern="1200" dirty="0" err="1" smtClean="0">
                          <a:solidFill>
                            <a:schemeClr val="tx1"/>
                          </a:solidFill>
                          <a:effectLst/>
                          <a:latin typeface="+mn-lt"/>
                          <a:ea typeface="+mn-ea"/>
                          <a:cs typeface="+mn-cs"/>
                        </a:rPr>
                        <a:t>Chyuan</a:t>
                      </a:r>
                      <a:r>
                        <a:rPr lang="en-US" altLang="zh-TW" sz="1100" b="1" kern="1200" dirty="0" smtClean="0">
                          <a:solidFill>
                            <a:schemeClr val="tx1"/>
                          </a:solidFill>
                          <a:effectLst/>
                          <a:latin typeface="+mn-lt"/>
                          <a:ea typeface="+mn-ea"/>
                          <a:cs typeface="+mn-cs"/>
                        </a:rPr>
                        <a:t>, 2001, Boundary element analysis for the Helmholtz </a:t>
                      </a:r>
                      <a:r>
                        <a:rPr lang="en-US" altLang="zh-TW" sz="1100" b="1" kern="1200" dirty="0" err="1" smtClean="0">
                          <a:solidFill>
                            <a:schemeClr val="tx1"/>
                          </a:solidFill>
                          <a:effectLst/>
                          <a:latin typeface="+mn-lt"/>
                          <a:ea typeface="+mn-ea"/>
                          <a:cs typeface="+mn-cs"/>
                        </a:rPr>
                        <a:t>eigenproblems</a:t>
                      </a:r>
                      <a:r>
                        <a:rPr lang="en-US" altLang="zh-TW" sz="1100" b="1" kern="1200" dirty="0" smtClean="0">
                          <a:solidFill>
                            <a:schemeClr val="tx1"/>
                          </a:solidFill>
                          <a:effectLst/>
                          <a:latin typeface="+mn-lt"/>
                          <a:ea typeface="+mn-ea"/>
                          <a:cs typeface="+mn-cs"/>
                        </a:rPr>
                        <a:t> with a multiply-connected domain, Proc. Royal Society of London Ser. A, Vol.457, No.2014, pp.2521-2546.</a:t>
                      </a:r>
                    </a:p>
                  </a:txBody>
                  <a:tcPr marL="68584" marR="68584" marT="34289" marB="3428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100" b="1" kern="1200" dirty="0" smtClean="0">
                          <a:solidFill>
                            <a:schemeClr val="tx1"/>
                          </a:solidFill>
                          <a:effectLst/>
                          <a:latin typeface="+mn-lt"/>
                          <a:ea typeface="+mn-ea"/>
                          <a:cs typeface="+mn-cs"/>
                        </a:rPr>
                        <a:t> </a:t>
                      </a:r>
                      <a:r>
                        <a:rPr lang="en-US" altLang="zh-TW" sz="1100" b="0" kern="1200" dirty="0" smtClean="0">
                          <a:solidFill>
                            <a:schemeClr val="tx1"/>
                          </a:solidFill>
                          <a:latin typeface="Times New Roman" panose="02020603050405020304" pitchFamily="18" charset="0"/>
                          <a:ea typeface="+mn-ea"/>
                          <a:cs typeface="Times New Roman" panose="02020603050405020304" pitchFamily="18" charset="0"/>
                        </a:rPr>
                        <a:t>100</a:t>
                      </a:r>
                      <a:endParaRPr lang="zh-TW" altLang="en-US" sz="1100" b="0" kern="1200" dirty="0">
                        <a:solidFill>
                          <a:schemeClr val="tx1"/>
                        </a:solidFill>
                        <a:latin typeface="Times New Roman" panose="02020603050405020304" pitchFamily="18" charset="0"/>
                        <a:ea typeface="+mn-ea"/>
                        <a:cs typeface="Times New Roman" panose="02020603050405020304" pitchFamily="18" charset="0"/>
                      </a:endParaRPr>
                    </a:p>
                  </a:txBody>
                  <a:tcPr marL="68584" marR="68584" marT="34289" marB="34289" anchor="ctr"/>
                </a:tc>
                <a:extLst>
                  <a:ext uri="{0D108BD9-81ED-4DB2-BD59-A6C34878D82A}">
                    <a16:rowId xmlns:a16="http://schemas.microsoft.com/office/drawing/2014/main" val="2927271931"/>
                  </a:ext>
                </a:extLst>
              </a:tr>
            </a:tbl>
          </a:graphicData>
        </a:graphic>
      </p:graphicFrame>
      <p:sp>
        <p:nvSpPr>
          <p:cNvPr id="31788" name="文字方塊 3"/>
          <p:cNvSpPr txBox="1">
            <a:spLocks noChangeArrowheads="1"/>
          </p:cNvSpPr>
          <p:nvPr/>
        </p:nvSpPr>
        <p:spPr bwMode="auto">
          <a:xfrm>
            <a:off x="1419225" y="803275"/>
            <a:ext cx="5994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100">
                <a:latin typeface="Times New Roman" panose="02020603050405020304" pitchFamily="18" charset="0"/>
                <a:ea typeface="標楷體" panose="03000509000000000000" pitchFamily="65" charset="-120"/>
                <a:cs typeface="Times New Roman" panose="02020603050405020304" pitchFamily="18" charset="0"/>
              </a:rPr>
              <a:t>NTOU/MSV</a:t>
            </a:r>
            <a:r>
              <a:rPr lang="zh-TW" altLang="en-US" sz="21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a:latin typeface="Times New Roman" panose="02020603050405020304" pitchFamily="18" charset="0"/>
                <a:ea typeface="標楷體" panose="03000509000000000000" pitchFamily="65" charset="-120"/>
                <a:cs typeface="Times New Roman" panose="02020603050405020304" pitchFamily="18" charset="0"/>
              </a:rPr>
              <a:t>Google citing </a:t>
            </a:r>
            <a:r>
              <a:rPr lang="zh-TW" altLang="en-US" sz="2100">
                <a:latin typeface="Times New Roman" panose="02020603050405020304" pitchFamily="18" charset="0"/>
                <a:ea typeface="標楷體" panose="03000509000000000000" pitchFamily="65" charset="-120"/>
                <a:cs typeface="Times New Roman" panose="02020603050405020304" pitchFamily="18" charset="0"/>
              </a:rPr>
              <a:t>九篇破百 </a:t>
            </a:r>
            <a:r>
              <a:rPr lang="en-US" altLang="zh-TW" sz="2100">
                <a:latin typeface="Times New Roman" panose="02020603050405020304" pitchFamily="18" charset="0"/>
                <a:ea typeface="標楷體" panose="03000509000000000000" pitchFamily="65" charset="-120"/>
                <a:cs typeface="Times New Roman" panose="02020603050405020304" pitchFamily="18" charset="0"/>
              </a:rPr>
              <a:t>(Apr. 09, 2024)</a:t>
            </a:r>
          </a:p>
          <a:p>
            <a:pPr>
              <a:spcBef>
                <a:spcPct val="0"/>
              </a:spcBef>
              <a:buClrTx/>
              <a:buSzTx/>
              <a:buFontTx/>
              <a:buNone/>
            </a:pPr>
            <a:r>
              <a:rPr lang="en-US" altLang="zh-TW" sz="2100">
                <a:latin typeface="Times New Roman" panose="02020603050405020304" pitchFamily="18" charset="0"/>
                <a:ea typeface="標楷體" panose="03000509000000000000" pitchFamily="65" charset="-120"/>
                <a:cs typeface="Times New Roman" panose="02020603050405020304" pitchFamily="18" charset="0"/>
              </a:rPr>
              <a:t>Research Gate Scores: 41.16</a:t>
            </a:r>
            <a:r>
              <a:rPr lang="zh-TW" altLang="en-US" sz="21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100">
                <a:latin typeface="Times New Roman" panose="02020603050405020304" pitchFamily="18" charset="0"/>
                <a:ea typeface="標楷體" panose="03000509000000000000" pitchFamily="65" charset="-120"/>
                <a:cs typeface="Times New Roman" panose="02020603050405020304" pitchFamily="18" charset="0"/>
              </a:rPr>
              <a:t>h index:41 (Scopus)</a:t>
            </a:r>
            <a:endParaRPr lang="zh-TW" altLang="en-US" sz="210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1789"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844550"/>
            <a:ext cx="600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0"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83613" y="5532438"/>
            <a:ext cx="47148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1" name="圖片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5" y="5532438"/>
            <a:ext cx="5603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92" name="圖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18463" y="817563"/>
            <a:ext cx="1125537"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頁尾版面配置區 2"/>
          <p:cNvSpPr>
            <a:spLocks noGrp="1"/>
          </p:cNvSpPr>
          <p:nvPr>
            <p:ph type="ftr" sz="quarter" idx="11"/>
          </p:nvPr>
        </p:nvSpPr>
        <p:spPr/>
        <p:txBody>
          <a:bodyPr/>
          <a:lstStyle/>
          <a:p>
            <a:pPr>
              <a:defRPr/>
            </a:pPr>
            <a:r>
              <a:rPr lang="zh-TW" altLang="en-US" dirty="0" smtClean="0"/>
              <a:t>檔名</a:t>
            </a:r>
            <a:r>
              <a:rPr lang="en-US" altLang="zh-TW" dirty="0" smtClean="0"/>
              <a:t>:</a:t>
            </a:r>
            <a:r>
              <a:rPr lang="en-US" altLang="zh-TW" dirty="0" err="1" smtClean="0"/>
              <a:t>NTOUMSVGoogleciting</a:t>
            </a:r>
            <a:r>
              <a:rPr lang="zh-TW" altLang="en-US" dirty="0" smtClean="0"/>
              <a:t>五篇破百</a:t>
            </a:r>
            <a:r>
              <a:rPr lang="en-US" altLang="zh-TW" dirty="0" smtClean="0"/>
              <a:t>2020.ppt  </a:t>
            </a:r>
            <a:r>
              <a:rPr lang="en-US" altLang="zh-TW" dirty="0" err="1" smtClean="0"/>
              <a:t>chshao</a:t>
            </a:r>
            <a:r>
              <a:rPr lang="zh-TW" altLang="en-US" dirty="0" smtClean="0"/>
              <a:t>製</a:t>
            </a:r>
            <a:endParaRPr lang="zh-TW"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3BA98E81-57A9-49CE-9175-21DEB8039B1C}"/>
              </a:ext>
            </a:extLst>
          </p:cNvPr>
          <p:cNvSpPr/>
          <p:nvPr/>
        </p:nvSpPr>
        <p:spPr>
          <a:xfrm>
            <a:off x="757238" y="4316413"/>
            <a:ext cx="7697787" cy="17303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32771" name="文字方塊 3"/>
          <p:cNvSpPr txBox="1">
            <a:spLocks noChangeArrowheads="1"/>
          </p:cNvSpPr>
          <p:nvPr/>
        </p:nvSpPr>
        <p:spPr bwMode="auto">
          <a:xfrm>
            <a:off x="3336925" y="663575"/>
            <a:ext cx="2900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400">
                <a:latin typeface="Times New Roman" panose="02020603050405020304" pitchFamily="18" charset="0"/>
                <a:ea typeface="標楷體" panose="03000509000000000000" pitchFamily="65" charset="-120"/>
              </a:rPr>
              <a:t>NTOU/MSV Grant</a:t>
            </a:r>
            <a:endParaRPr lang="zh-TW" altLang="en-US" sz="2400">
              <a:latin typeface="Times New Roman" panose="02020603050405020304" pitchFamily="18" charset="0"/>
              <a:ea typeface="標楷體" panose="03000509000000000000" pitchFamily="65" charset="-120"/>
            </a:endParaRPr>
          </a:p>
        </p:txBody>
      </p:sp>
      <p:sp>
        <p:nvSpPr>
          <p:cNvPr id="6" name="文字方塊 5">
            <a:extLst>
              <a:ext uri="{FF2B5EF4-FFF2-40B4-BE49-F238E27FC236}">
                <a16:creationId xmlns:a16="http://schemas.microsoft.com/office/drawing/2014/main" id="{75191965-D375-4184-A22F-25ACC4F45539}"/>
              </a:ext>
            </a:extLst>
          </p:cNvPr>
          <p:cNvSpPr txBox="1"/>
          <p:nvPr/>
        </p:nvSpPr>
        <p:spPr>
          <a:xfrm>
            <a:off x="2405063" y="1836738"/>
            <a:ext cx="7165975" cy="1477328"/>
          </a:xfrm>
          <a:prstGeom prst="rect">
            <a:avLst/>
          </a:prstGeom>
          <a:noFill/>
        </p:spPr>
        <p:txBody>
          <a:bodyPr>
            <a:spAutoFit/>
          </a:bodyPr>
          <a:lstStyle/>
          <a:p>
            <a:pPr>
              <a:defRPr/>
            </a:pPr>
            <a:r>
              <a:rPr lang="en-US" altLang="zh-TW" sz="1500" dirty="0">
                <a:ea typeface="標楷體" panose="03000509000000000000" pitchFamily="65" charset="-120"/>
              </a:rPr>
              <a:t>NSTC</a:t>
            </a:r>
            <a:r>
              <a:rPr lang="zh-TW" altLang="en-US" sz="1500" dirty="0">
                <a:ea typeface="標楷體" panose="03000509000000000000" pitchFamily="65" charset="-120"/>
              </a:rPr>
              <a:t>專題</a:t>
            </a:r>
            <a:r>
              <a:rPr lang="en-US" altLang="zh-TW" sz="1500" dirty="0">
                <a:ea typeface="標楷體" panose="03000509000000000000" pitchFamily="65" charset="-120"/>
              </a:rPr>
              <a:t>(2)</a:t>
            </a:r>
          </a:p>
          <a:p>
            <a:pPr marL="257175" indent="-257175">
              <a:buFont typeface="Arial" panose="020B0604020202020204" pitchFamily="34" charset="0"/>
              <a:buChar char="•"/>
              <a:defRPr/>
            </a:pPr>
            <a:r>
              <a:rPr lang="zh-TW" altLang="en-US" sz="1500" dirty="0">
                <a:ea typeface="標楷體" panose="03000509000000000000" pitchFamily="65" charset="-120"/>
              </a:rPr>
              <a:t>受外部彈簧和阻尼邊界影響下桿或梁的支承運動問題研究</a:t>
            </a:r>
            <a:endParaRPr lang="en-US" altLang="zh-TW" sz="1500" dirty="0">
              <a:ea typeface="標楷體" panose="03000509000000000000" pitchFamily="65" charset="-120"/>
            </a:endParaRPr>
          </a:p>
          <a:p>
            <a:pPr marL="257175" indent="-257175">
              <a:buFont typeface="Arial" panose="020B0604020202020204" pitchFamily="34" charset="0"/>
              <a:buChar char="•"/>
              <a:defRPr/>
            </a:pPr>
            <a:r>
              <a:rPr lang="zh-TW" altLang="en-US" sz="1500" dirty="0">
                <a:ea typeface="標楷體" panose="03000509000000000000" pitchFamily="65" charset="-120"/>
              </a:rPr>
              <a:t>雙極座標分離核在邊界積分方程法</a:t>
            </a:r>
            <a:r>
              <a:rPr lang="en-US" altLang="zh-TW" sz="1500" dirty="0">
                <a:ea typeface="標楷體" panose="03000509000000000000" pitchFamily="65" charset="-120"/>
              </a:rPr>
              <a:t>/</a:t>
            </a:r>
            <a:r>
              <a:rPr lang="zh-TW" altLang="en-US" sz="1500" dirty="0">
                <a:ea typeface="標楷體" panose="03000509000000000000" pitchFamily="65" charset="-120"/>
              </a:rPr>
              <a:t>邊界元素法之工程</a:t>
            </a:r>
            <a:r>
              <a:rPr lang="zh-TW" altLang="en-US" sz="1500" dirty="0" smtClean="0">
                <a:ea typeface="標楷體" panose="03000509000000000000" pitchFamily="65" charset="-120"/>
              </a:rPr>
              <a:t>應用</a:t>
            </a:r>
            <a:endParaRPr lang="en-US" altLang="zh-TW" sz="1500" dirty="0" smtClean="0">
              <a:ea typeface="標楷體" panose="03000509000000000000" pitchFamily="65" charset="-120"/>
            </a:endParaRPr>
          </a:p>
          <a:p>
            <a:pPr marL="257175" indent="-257175">
              <a:buFont typeface="Arial" panose="020B0604020202020204" pitchFamily="34" charset="0"/>
              <a:buChar char="•"/>
              <a:defRPr/>
            </a:pPr>
            <a:r>
              <a:rPr lang="zh-TW" altLang="en-US" sz="1500" dirty="0">
                <a:ea typeface="標楷體" panose="03000509000000000000" pitchFamily="65" charset="-120"/>
              </a:rPr>
              <a:t>直接與間接邊界元素法等價嗎</a:t>
            </a:r>
            <a:r>
              <a:rPr lang="en-US" altLang="zh-TW" sz="1500" dirty="0">
                <a:ea typeface="標楷體" panose="03000509000000000000" pitchFamily="65" charset="-120"/>
              </a:rPr>
              <a:t>?</a:t>
            </a:r>
            <a:endParaRPr lang="zh-TW" altLang="en-US" sz="1500" dirty="0">
              <a:ea typeface="標楷體" panose="03000509000000000000" pitchFamily="65" charset="-120"/>
            </a:endParaRPr>
          </a:p>
          <a:p>
            <a:pPr marL="257175" indent="-257175">
              <a:buFont typeface="Arial" panose="020B0604020202020204" pitchFamily="34" charset="0"/>
              <a:buChar char="•"/>
              <a:defRPr/>
            </a:pPr>
            <a:endParaRPr lang="zh-TW" altLang="en-US" sz="1500" dirty="0">
              <a:ea typeface="標楷體" panose="03000509000000000000" pitchFamily="65" charset="-120"/>
            </a:endParaRPr>
          </a:p>
          <a:p>
            <a:pPr>
              <a:defRPr/>
            </a:pPr>
            <a:endParaRPr lang="zh-TW" altLang="en-US" sz="1500" dirty="0">
              <a:ea typeface="標楷體" panose="03000509000000000000" pitchFamily="65" charset="-120"/>
            </a:endParaRPr>
          </a:p>
        </p:txBody>
      </p:sp>
      <p:sp>
        <p:nvSpPr>
          <p:cNvPr id="8" name="文字方塊 7">
            <a:extLst>
              <a:ext uri="{FF2B5EF4-FFF2-40B4-BE49-F238E27FC236}">
                <a16:creationId xmlns:a16="http://schemas.microsoft.com/office/drawing/2014/main" id="{EA9EAD86-DEE8-43C6-9382-7E00DB1D46B2}"/>
              </a:ext>
            </a:extLst>
          </p:cNvPr>
          <p:cNvSpPr txBox="1"/>
          <p:nvPr/>
        </p:nvSpPr>
        <p:spPr>
          <a:xfrm>
            <a:off x="2479675" y="3357563"/>
            <a:ext cx="6629400" cy="784225"/>
          </a:xfrm>
          <a:prstGeom prst="rect">
            <a:avLst/>
          </a:prstGeom>
          <a:noFill/>
        </p:spPr>
        <p:txBody>
          <a:bodyPr>
            <a:spAutoFit/>
          </a:bodyPr>
          <a:lstStyle/>
          <a:p>
            <a:pPr>
              <a:defRPr/>
            </a:pPr>
            <a:r>
              <a:rPr lang="en-US" altLang="zh-TW" sz="1500" dirty="0">
                <a:ea typeface="標楷體" panose="03000509000000000000" pitchFamily="65" charset="-120"/>
              </a:rPr>
              <a:t>NSTC</a:t>
            </a:r>
            <a:r>
              <a:rPr lang="zh-TW" altLang="en-US" sz="1500" dirty="0">
                <a:ea typeface="標楷體" panose="03000509000000000000" pitchFamily="65" charset="-120"/>
              </a:rPr>
              <a:t>大專生專題</a:t>
            </a:r>
            <a:r>
              <a:rPr lang="en-US" altLang="zh-TW" sz="1500" dirty="0">
                <a:ea typeface="標楷體" panose="03000509000000000000" pitchFamily="65" charset="-120"/>
              </a:rPr>
              <a:t>(1)</a:t>
            </a:r>
            <a:r>
              <a:rPr lang="zh-TW" altLang="en-US" sz="1500" dirty="0">
                <a:ea typeface="標楷體" panose="03000509000000000000" pitchFamily="65" charset="-120"/>
              </a:rPr>
              <a:t> 審查中</a:t>
            </a:r>
            <a:endParaRPr lang="en-US" altLang="zh-TW" sz="1500" dirty="0">
              <a:ea typeface="標楷體" panose="03000509000000000000" pitchFamily="65" charset="-120"/>
            </a:endParaRPr>
          </a:p>
          <a:p>
            <a:pPr marL="257175" indent="-257175" algn="just">
              <a:buFont typeface="Arial" panose="020B0604020202020204" pitchFamily="34" charset="0"/>
              <a:buChar char="•"/>
              <a:defRPr/>
            </a:pPr>
            <a:r>
              <a:rPr lang="zh-TW" altLang="en-US" sz="1500" dirty="0">
                <a:ea typeface="標楷體" panose="03000509000000000000" pitchFamily="65" charset="-120"/>
              </a:rPr>
              <a:t>邊界積分求積法於含黏滯阻尼薄膜的自由振動與強制振動分析之應用</a:t>
            </a:r>
            <a:endParaRPr lang="en-US" altLang="zh-TW" sz="1500" dirty="0">
              <a:ea typeface="標楷體" panose="03000509000000000000" pitchFamily="65" charset="-120"/>
            </a:endParaRPr>
          </a:p>
          <a:p>
            <a:pPr algn="just">
              <a:defRPr/>
            </a:pPr>
            <a:endParaRPr lang="en-US" altLang="zh-TW" sz="1500" dirty="0">
              <a:ea typeface="標楷體" panose="03000509000000000000" pitchFamily="65" charset="-120"/>
            </a:endParaRPr>
          </a:p>
        </p:txBody>
      </p:sp>
      <p:sp>
        <p:nvSpPr>
          <p:cNvPr id="10" name="文字方塊 9">
            <a:extLst>
              <a:ext uri="{FF2B5EF4-FFF2-40B4-BE49-F238E27FC236}">
                <a16:creationId xmlns:a16="http://schemas.microsoft.com/office/drawing/2014/main" id="{C8D5A055-B03A-4B29-A239-6C31DAC074DE}"/>
              </a:ext>
            </a:extLst>
          </p:cNvPr>
          <p:cNvSpPr txBox="1"/>
          <p:nvPr/>
        </p:nvSpPr>
        <p:spPr>
          <a:xfrm>
            <a:off x="2411413" y="4789488"/>
            <a:ext cx="5360987" cy="1016000"/>
          </a:xfrm>
          <a:prstGeom prst="rect">
            <a:avLst/>
          </a:prstGeom>
          <a:noFill/>
        </p:spPr>
        <p:txBody>
          <a:bodyPr>
            <a:spAutoFit/>
          </a:bodyPr>
          <a:lstStyle/>
          <a:p>
            <a:pPr>
              <a:defRPr/>
            </a:pPr>
            <a:r>
              <a:rPr lang="en-US" altLang="zh-TW" sz="1500" dirty="0">
                <a:ea typeface="標楷體" panose="03000509000000000000" pitchFamily="65" charset="-120"/>
              </a:rPr>
              <a:t>NTOU</a:t>
            </a:r>
            <a:r>
              <a:rPr lang="zh-TW" altLang="en-US" sz="1500" dirty="0">
                <a:ea typeface="標楷體" panose="03000509000000000000" pitchFamily="65" charset="-120"/>
              </a:rPr>
              <a:t>大暑專題</a:t>
            </a:r>
            <a:r>
              <a:rPr lang="en-US" altLang="zh-TW" sz="1500" dirty="0">
                <a:ea typeface="標楷體" panose="03000509000000000000" pitchFamily="65" charset="-120"/>
              </a:rPr>
              <a:t>(2)</a:t>
            </a:r>
          </a:p>
          <a:p>
            <a:pPr marL="257175" indent="-257175" algn="just">
              <a:buFont typeface="Arial" panose="020B0604020202020204" pitchFamily="34" charset="0"/>
              <a:buChar char="•"/>
              <a:defRPr/>
            </a:pPr>
            <a:r>
              <a:rPr lang="zh-TW" altLang="en-US" sz="1500" dirty="0">
                <a:ea typeface="標楷體" panose="03000509000000000000" pitchFamily="65" charset="-120"/>
              </a:rPr>
              <a:t>變分法在工程上之應用</a:t>
            </a:r>
            <a:r>
              <a:rPr lang="en-US" altLang="zh-TW" sz="1500" dirty="0">
                <a:ea typeface="標楷體" panose="03000509000000000000" pitchFamily="65" charset="-120"/>
              </a:rPr>
              <a:t>—</a:t>
            </a:r>
            <a:r>
              <a:rPr lang="zh-TW" altLang="en-US" sz="1500" dirty="0">
                <a:ea typeface="標楷體" panose="03000509000000000000" pitchFamily="65" charset="-120"/>
              </a:rPr>
              <a:t>最速陡降曲線熱交換管形狀因子</a:t>
            </a:r>
            <a:endParaRPr lang="en-US" altLang="zh-TW" sz="1500" dirty="0">
              <a:ea typeface="標楷體" panose="03000509000000000000" pitchFamily="65" charset="-120"/>
            </a:endParaRPr>
          </a:p>
          <a:p>
            <a:pPr marL="257175" indent="-257175" algn="just">
              <a:buFont typeface="Arial" panose="020B0604020202020204" pitchFamily="34" charset="0"/>
              <a:buChar char="•"/>
              <a:defRPr/>
            </a:pPr>
            <a:r>
              <a:rPr lang="zh-TW" altLang="en-US" sz="1500" dirty="0">
                <a:ea typeface="標楷體" panose="03000509000000000000" pitchFamily="65" charset="-120"/>
              </a:rPr>
              <a:t>再探莫耳圓</a:t>
            </a:r>
            <a:endParaRPr lang="en-US" altLang="zh-TW" sz="1500" dirty="0">
              <a:ea typeface="標楷體" panose="03000509000000000000" pitchFamily="65" charset="-120"/>
            </a:endParaRPr>
          </a:p>
          <a:p>
            <a:pPr marL="257175" indent="-257175" algn="just">
              <a:buFont typeface="Arial" panose="020B0604020202020204" pitchFamily="34" charset="0"/>
              <a:buChar char="•"/>
              <a:defRPr/>
            </a:pPr>
            <a:endParaRPr lang="en-US" altLang="zh-TW" sz="1500" dirty="0">
              <a:ea typeface="標楷體" panose="03000509000000000000" pitchFamily="65" charset="-120"/>
            </a:endParaRPr>
          </a:p>
        </p:txBody>
      </p:sp>
      <p:sp>
        <p:nvSpPr>
          <p:cNvPr id="32775" name="文字方塊 14"/>
          <p:cNvSpPr txBox="1">
            <a:spLocks noChangeArrowheads="1"/>
          </p:cNvSpPr>
          <p:nvPr/>
        </p:nvSpPr>
        <p:spPr bwMode="auto">
          <a:xfrm>
            <a:off x="7750175" y="3860800"/>
            <a:ext cx="13938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 typeface="Wingdings" panose="05000000000000000000" pitchFamily="2" charset="2"/>
              <a:buNone/>
            </a:pPr>
            <a:r>
              <a:rPr lang="zh-TW" altLang="en-US" sz="1500">
                <a:latin typeface="Times New Roman" panose="02020603050405020304" pitchFamily="18" charset="0"/>
                <a:ea typeface="標楷體" panose="03000509000000000000" pitchFamily="65" charset="-120"/>
              </a:rPr>
              <a:t>謝瀞誼</a:t>
            </a:r>
            <a:endParaRPr lang="en-US" altLang="zh-TW" sz="1500">
              <a:latin typeface="Times New Roman" panose="02020603050405020304" pitchFamily="18" charset="0"/>
              <a:ea typeface="標楷體" panose="03000509000000000000" pitchFamily="65" charset="-120"/>
            </a:endParaRPr>
          </a:p>
        </p:txBody>
      </p:sp>
      <p:sp>
        <p:nvSpPr>
          <p:cNvPr id="32776" name="文字方塊 15"/>
          <p:cNvSpPr txBox="1">
            <a:spLocks noChangeArrowheads="1"/>
          </p:cNvSpPr>
          <p:nvPr/>
        </p:nvSpPr>
        <p:spPr bwMode="auto">
          <a:xfrm>
            <a:off x="7683500" y="5011738"/>
            <a:ext cx="7762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just">
              <a:spcBef>
                <a:spcPct val="0"/>
              </a:spcBef>
              <a:buClrTx/>
              <a:buSzTx/>
              <a:buFontTx/>
              <a:buNone/>
            </a:pPr>
            <a:r>
              <a:rPr lang="zh-TW" altLang="en-US" sz="1500">
                <a:latin typeface="Times New Roman" panose="02020603050405020304" pitchFamily="18" charset="0"/>
                <a:ea typeface="標楷體" panose="03000509000000000000" pitchFamily="65" charset="-120"/>
              </a:rPr>
              <a:t>傅昱嘉</a:t>
            </a:r>
            <a:endParaRPr lang="en-US" altLang="zh-TW" sz="1500">
              <a:latin typeface="Times New Roman" panose="02020603050405020304" pitchFamily="18" charset="0"/>
              <a:ea typeface="標楷體" panose="03000509000000000000" pitchFamily="65" charset="-120"/>
            </a:endParaRPr>
          </a:p>
          <a:p>
            <a:pPr algn="just">
              <a:spcBef>
                <a:spcPct val="0"/>
              </a:spcBef>
              <a:buClrTx/>
              <a:buSzTx/>
              <a:buFont typeface="Wingdings" panose="05000000000000000000" pitchFamily="2" charset="2"/>
              <a:buNone/>
            </a:pPr>
            <a:r>
              <a:rPr lang="zh-TW" altLang="en-US" sz="1500" u="sng">
                <a:latin typeface="Times New Roman" panose="02020603050405020304" pitchFamily="18" charset="0"/>
                <a:ea typeface="標楷體" panose="03000509000000000000" pitchFamily="65" charset="-120"/>
              </a:rPr>
              <a:t>簡彣叡</a:t>
            </a:r>
            <a:endParaRPr lang="en-US" altLang="zh-TW" sz="1500" u="sng">
              <a:latin typeface="Times New Roman" panose="02020603050405020304" pitchFamily="18" charset="0"/>
              <a:ea typeface="標楷體" panose="03000509000000000000" pitchFamily="65" charset="-120"/>
            </a:endParaRPr>
          </a:p>
          <a:p>
            <a:pPr algn="just">
              <a:spcBef>
                <a:spcPct val="0"/>
              </a:spcBef>
              <a:buClrTx/>
              <a:buSzTx/>
              <a:buFontTx/>
              <a:buNone/>
            </a:pPr>
            <a:endParaRPr lang="en-US" altLang="zh-TW" sz="1500">
              <a:latin typeface="Times New Roman" panose="02020603050405020304" pitchFamily="18" charset="0"/>
              <a:ea typeface="標楷體" panose="03000509000000000000" pitchFamily="65" charset="-120"/>
            </a:endParaRPr>
          </a:p>
        </p:txBody>
      </p:sp>
      <p:grpSp>
        <p:nvGrpSpPr>
          <p:cNvPr id="32777" name="群組 34"/>
          <p:cNvGrpSpPr>
            <a:grpSpLocks/>
          </p:cNvGrpSpPr>
          <p:nvPr/>
        </p:nvGrpSpPr>
        <p:grpSpPr bwMode="auto">
          <a:xfrm>
            <a:off x="200025" y="2111375"/>
            <a:ext cx="2009775" cy="3981450"/>
            <a:chOff x="8591212" y="1100948"/>
            <a:chExt cx="2681128" cy="5308551"/>
          </a:xfrm>
        </p:grpSpPr>
        <p:pic>
          <p:nvPicPr>
            <p:cNvPr id="32779" name="圖片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1212" y="1100948"/>
              <a:ext cx="2672748"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圖片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9592" y="2697945"/>
              <a:ext cx="2672748" cy="41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圖片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03002" y="4147399"/>
              <a:ext cx="865928" cy="86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圖片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57912" y="5612909"/>
              <a:ext cx="969674" cy="72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圖片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17127" y="5543572"/>
              <a:ext cx="962141" cy="865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8" name="文字方塊 25"/>
          <p:cNvSpPr txBox="1">
            <a:spLocks noChangeArrowheads="1"/>
          </p:cNvSpPr>
          <p:nvPr/>
        </p:nvSpPr>
        <p:spPr bwMode="auto">
          <a:xfrm>
            <a:off x="6580188" y="6011863"/>
            <a:ext cx="4572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200">
                <a:latin typeface="Times New Roman" panose="02020603050405020304" pitchFamily="18" charset="0"/>
                <a:ea typeface="標楷體" panose="03000509000000000000" pitchFamily="65" charset="-120"/>
              </a:rPr>
              <a:t>File name: NTOU/MSV Grant by MN</a:t>
            </a:r>
            <a:endParaRPr lang="zh-TW" altLang="en-US" sz="1200">
              <a:latin typeface="Times New Roman" panose="02020603050405020304" pitchFamily="18" charset="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圖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9950"/>
            <a:ext cx="6588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628650" y="862013"/>
            <a:ext cx="7886700" cy="544512"/>
          </a:xfrm>
        </p:spPr>
        <p:txBody>
          <a:bodyPr>
            <a:normAutofit fontScale="90000"/>
          </a:bodyPr>
          <a:lstStyle/>
          <a:p>
            <a:pPr algn="ctr">
              <a:defRPr/>
            </a:pPr>
            <a:r>
              <a:rPr lang="en-US" altLang="zh-TW" sz="24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Collaborators</a:t>
            </a:r>
            <a:r>
              <a:rPr lang="zh-TW" altLang="en-US" sz="24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since</a:t>
            </a:r>
            <a:r>
              <a:rPr lang="zh-TW" altLang="en-US"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1988</a:t>
            </a:r>
            <a:b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德不孤 必有鄰</a:t>
            </a:r>
            <a:r>
              <a:rPr lang="en-US" altLang="zh-TW" sz="240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3796" name="圖片 34"/>
          <p:cNvPicPr>
            <a:picLocks noChangeAspect="1"/>
          </p:cNvPicPr>
          <p:nvPr/>
        </p:nvPicPr>
        <p:blipFill>
          <a:blip r:embed="rId3" cstate="print">
            <a:extLst>
              <a:ext uri="{28A0092B-C50C-407E-A947-70E740481C1C}">
                <a14:useLocalDpi xmlns:a14="http://schemas.microsoft.com/office/drawing/2010/main" val="0"/>
              </a:ext>
            </a:extLst>
          </a:blip>
          <a:srcRect t="9898" r="9727"/>
          <a:stretch>
            <a:fillRect/>
          </a:stretch>
        </p:blipFill>
        <p:spPr bwMode="auto">
          <a:xfrm>
            <a:off x="8332788" y="871538"/>
            <a:ext cx="7889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圖片 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5338" y="5311775"/>
            <a:ext cx="711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圖片 3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8" y="5341938"/>
            <a:ext cx="6445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內容版面配置區 2">
            <a:extLst>
              <a:ext uri="{FF2B5EF4-FFF2-40B4-BE49-F238E27FC236}">
                <a16:creationId xmlns:a16="http://schemas.microsoft.com/office/drawing/2014/main" id="{90878DDA-9FD9-4BE1-B4F4-73D143EEFAFA}"/>
              </a:ext>
            </a:extLst>
          </p:cNvPr>
          <p:cNvSpPr>
            <a:spLocks noGrp="1"/>
          </p:cNvSpPr>
          <p:nvPr>
            <p:ph idx="1"/>
          </p:nvPr>
        </p:nvSpPr>
        <p:spPr>
          <a:xfrm>
            <a:off x="658813" y="1676400"/>
            <a:ext cx="8062912" cy="3814763"/>
          </a:xfrm>
        </p:spPr>
        <p:txBody>
          <a:bodyPr>
            <a:normAutofit fontScale="70000" lnSpcReduction="20000"/>
          </a:bodyPr>
          <a:lstStyle/>
          <a:p>
            <a:pPr marL="0" indent="0">
              <a:buFont typeface="Wingdings" panose="05000000000000000000" pitchFamily="2" charset="2"/>
              <a:buNone/>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PI:</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陳正宗特聘講座教授</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India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C.S. Nishad</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K.G. Vijay</a:t>
            </a:r>
          </a:p>
          <a:p>
            <a:pPr>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Kuwait </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S.Neelamani</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China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韓厚德、谷岩、傅卓佳、</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張耀明</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Canada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李子才</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defRPr/>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Taiwan </a:t>
            </a:r>
          </a:p>
          <a:p>
            <a:pPr marL="0" indent="0">
              <a:buFont typeface="Wingdings" panose="05000000000000000000" pitchFamily="2" charset="2"/>
              <a:buNone/>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海大</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周宗仁、郭世榮、葉為忠、曹登皓、林三賢、岳景雲、</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劉德源、</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Wingdings" panose="05000000000000000000" pitchFamily="2" charset="2"/>
              <a:buNone/>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張建仁</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劉進賢、</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李應德</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Wingdings" panose="05000000000000000000" pitchFamily="2" charset="2"/>
              <a:buNone/>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台大</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葉超雄、陳正興、洪宏基、</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楊德良、鍾立來、劉立偉</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Wingdings" panose="05000000000000000000" pitchFamily="2" charset="2"/>
              <a:buNone/>
              <a:defRPr/>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陳義麟</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陳桂鴻、李家瑋、陳立言、李為民</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呂學育、</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徐文信、全湘偉、黃宏財、</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李明恭</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Font typeface="Wingdings" panose="05000000000000000000" pitchFamily="2" charset="2"/>
              <a:buNone/>
              <a:defRP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800" name="文字方塊 1"/>
          <p:cNvSpPr txBox="1">
            <a:spLocks noChangeArrowheads="1"/>
          </p:cNvSpPr>
          <p:nvPr/>
        </p:nvSpPr>
        <p:spPr bwMode="auto">
          <a:xfrm>
            <a:off x="4076700" y="5732463"/>
            <a:ext cx="4438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400">
                <a:latin typeface="Times New Roman" panose="02020603050405020304" pitchFamily="18" charset="0"/>
                <a:ea typeface="標楷體" panose="03000509000000000000" pitchFamily="65" charset="-120"/>
                <a:cs typeface="Times New Roman" panose="02020603050405020304" pitchFamily="18" charset="0"/>
              </a:rPr>
              <a:t>Filename: NTOU/MSV Cooperators </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made by</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品瑄、品臻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圖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9950"/>
            <a:ext cx="6588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628650" y="862013"/>
            <a:ext cx="7886700" cy="544512"/>
          </a:xfrm>
        </p:spPr>
        <p:txBody>
          <a:bodyPr>
            <a:normAutofit/>
          </a:bodyPr>
          <a:lstStyle/>
          <a:p>
            <a:pPr algn="ctr">
              <a:defRPr/>
            </a:pPr>
            <a:r>
              <a:rPr lang="en-US" altLang="zh-TW" sz="18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Collaborators since1988</a:t>
            </a:r>
            <a:endParaRPr lang="zh-TW" altLang="en-US" sz="18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4820" name="圖片 34"/>
          <p:cNvPicPr>
            <a:picLocks noChangeAspect="1"/>
          </p:cNvPicPr>
          <p:nvPr/>
        </p:nvPicPr>
        <p:blipFill>
          <a:blip r:embed="rId3" cstate="print">
            <a:extLst>
              <a:ext uri="{28A0092B-C50C-407E-A947-70E740481C1C}">
                <a14:useLocalDpi xmlns:a14="http://schemas.microsoft.com/office/drawing/2010/main" val="0"/>
              </a:ext>
            </a:extLst>
          </a:blip>
          <a:srcRect t="9898" r="9727"/>
          <a:stretch>
            <a:fillRect/>
          </a:stretch>
        </p:blipFill>
        <p:spPr bwMode="auto">
          <a:xfrm>
            <a:off x="8332788" y="871538"/>
            <a:ext cx="7889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圖片 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5338" y="5311775"/>
            <a:ext cx="711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圖片 3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8" y="5341938"/>
            <a:ext cx="6445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內容版面配置區 2"/>
          <p:cNvSpPr>
            <a:spLocks noGrp="1"/>
          </p:cNvSpPr>
          <p:nvPr>
            <p:ph idx="1"/>
          </p:nvPr>
        </p:nvSpPr>
        <p:spPr>
          <a:xfrm>
            <a:off x="2062163" y="1463675"/>
            <a:ext cx="7886700" cy="344488"/>
          </a:xfrm>
        </p:spPr>
        <p:txBody>
          <a:bodyPr/>
          <a:lstStyle/>
          <a:p>
            <a:pPr marL="0" indent="0">
              <a:buFont typeface="Wingdings" panose="05000000000000000000" pitchFamily="2" charset="2"/>
              <a:buNone/>
            </a:pPr>
            <a:r>
              <a:rPr lang="en-US" altLang="zh-TW" sz="1800" smtClean="0">
                <a:latin typeface="Times New Roman" panose="02020603050405020304" pitchFamily="18" charset="0"/>
                <a:ea typeface="標楷體" panose="03000509000000000000" pitchFamily="65" charset="-120"/>
                <a:cs typeface="Times New Roman" panose="02020603050405020304" pitchFamily="18" charset="0"/>
              </a:rPr>
              <a:t>India</a:t>
            </a:r>
          </a:p>
        </p:txBody>
      </p:sp>
      <p:pic>
        <p:nvPicPr>
          <p:cNvPr id="34824" name="圖片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19375" y="1797050"/>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文字方塊 10"/>
          <p:cNvSpPr txBox="1">
            <a:spLocks noChangeArrowheads="1"/>
          </p:cNvSpPr>
          <p:nvPr/>
        </p:nvSpPr>
        <p:spPr bwMode="auto">
          <a:xfrm>
            <a:off x="3511550" y="33528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latin typeface="Times New Roman" panose="02020603050405020304" pitchFamily="18" charset="0"/>
                <a:ea typeface="標楷體" panose="03000509000000000000" pitchFamily="65" charset="-120"/>
                <a:cs typeface="Times New Roman" panose="02020603050405020304" pitchFamily="18" charset="0"/>
              </a:rPr>
              <a:t>China</a:t>
            </a:r>
          </a:p>
        </p:txBody>
      </p:sp>
      <p:pic>
        <p:nvPicPr>
          <p:cNvPr id="34826" name="圖片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08463" y="3744913"/>
            <a:ext cx="6334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圖片 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2788" y="3744913"/>
            <a:ext cx="676275"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文字方塊 18"/>
          <p:cNvSpPr txBox="1">
            <a:spLocks noChangeArrowheads="1"/>
          </p:cNvSpPr>
          <p:nvPr/>
        </p:nvSpPr>
        <p:spPr bwMode="auto">
          <a:xfrm>
            <a:off x="1152525" y="283368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latin typeface="Times New Roman" panose="02020603050405020304" pitchFamily="18" charset="0"/>
                <a:ea typeface="標楷體" panose="03000509000000000000" pitchFamily="65" charset="-120"/>
                <a:cs typeface="Times New Roman" panose="02020603050405020304" pitchFamily="18" charset="0"/>
              </a:rPr>
              <a:t>C.S. Nishad     K.G. Vijay</a:t>
            </a:r>
          </a:p>
        </p:txBody>
      </p:sp>
      <p:sp>
        <p:nvSpPr>
          <p:cNvPr id="34829" name="文字方塊 37"/>
          <p:cNvSpPr txBox="1">
            <a:spLocks noChangeArrowheads="1"/>
          </p:cNvSpPr>
          <p:nvPr/>
        </p:nvSpPr>
        <p:spPr bwMode="auto">
          <a:xfrm>
            <a:off x="2319338" y="466883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韓厚德     谷岩        傅卓佳    張耀明</a:t>
            </a:r>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830" name="文字方塊 28"/>
          <p:cNvSpPr txBox="1">
            <a:spLocks noChangeArrowheads="1"/>
          </p:cNvSpPr>
          <p:nvPr/>
        </p:nvSpPr>
        <p:spPr bwMode="auto">
          <a:xfrm>
            <a:off x="5718175" y="1489075"/>
            <a:ext cx="45688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58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58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58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58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90000"/>
              </a:lnSpc>
              <a:spcBef>
                <a:spcPts val="750"/>
              </a:spcBef>
              <a:buClrTx/>
              <a:buSzTx/>
              <a:buFontTx/>
              <a:buNone/>
            </a:pPr>
            <a:r>
              <a:rPr kumimoji="0" lang="en-US" altLang="zh-TW" sz="21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Canada</a:t>
            </a:r>
          </a:p>
        </p:txBody>
      </p:sp>
      <p:sp>
        <p:nvSpPr>
          <p:cNvPr id="34831" name="文字方塊 30"/>
          <p:cNvSpPr txBox="1">
            <a:spLocks noChangeArrowheads="1"/>
          </p:cNvSpPr>
          <p:nvPr/>
        </p:nvSpPr>
        <p:spPr bwMode="auto">
          <a:xfrm>
            <a:off x="5764213" y="2825750"/>
            <a:ext cx="4586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李子才</a:t>
            </a:r>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4832" name="圖片 1"/>
          <p:cNvPicPr>
            <a:picLocks noChangeAspect="1"/>
          </p:cNvPicPr>
          <p:nvPr/>
        </p:nvPicPr>
        <p:blipFill>
          <a:blip r:embed="rId9">
            <a:extLst>
              <a:ext uri="{28A0092B-C50C-407E-A947-70E740481C1C}">
                <a14:useLocalDpi xmlns:a14="http://schemas.microsoft.com/office/drawing/2010/main" val="0"/>
              </a:ext>
            </a:extLst>
          </a:blip>
          <a:srcRect l="24107" t="2632" r="17844" b="18637"/>
          <a:stretch>
            <a:fillRect/>
          </a:stretch>
        </p:blipFill>
        <p:spPr bwMode="auto">
          <a:xfrm>
            <a:off x="5684838" y="1792288"/>
            <a:ext cx="101758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圖片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35075" y="1789113"/>
            <a:ext cx="101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4" name="圖片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319338" y="3744913"/>
            <a:ext cx="71596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圖片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205413" y="3744913"/>
            <a:ext cx="66198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6" name="內容版面配置區 2"/>
          <p:cNvSpPr txBox="1">
            <a:spLocks/>
          </p:cNvSpPr>
          <p:nvPr/>
        </p:nvSpPr>
        <p:spPr bwMode="auto">
          <a:xfrm>
            <a:off x="4208463" y="1493838"/>
            <a:ext cx="78867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685800" indent="-2286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90000"/>
              </a:lnSpc>
              <a:spcBef>
                <a:spcPts val="1000"/>
              </a:spcBef>
              <a:buClrTx/>
              <a:buSzTx/>
              <a:buFont typeface="Arial" panose="020B0604020202020204" pitchFamily="34" charset="0"/>
              <a:buNone/>
            </a:pPr>
            <a:r>
              <a:rPr lang="en-US" altLang="zh-TW" sz="1800">
                <a:latin typeface="Times New Roman" panose="02020603050405020304" pitchFamily="18" charset="0"/>
                <a:ea typeface="標楷體" panose="03000509000000000000" pitchFamily="65" charset="-120"/>
                <a:cs typeface="Times New Roman" panose="02020603050405020304" pitchFamily="18" charset="0"/>
              </a:rPr>
              <a:t>Kuwait</a:t>
            </a:r>
          </a:p>
        </p:txBody>
      </p:sp>
      <p:pic>
        <p:nvPicPr>
          <p:cNvPr id="34837" name="圖片 1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02100" y="1822450"/>
            <a:ext cx="100647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8" name="文字方塊 22"/>
          <p:cNvSpPr txBox="1">
            <a:spLocks noChangeArrowheads="1"/>
          </p:cNvSpPr>
          <p:nvPr/>
        </p:nvSpPr>
        <p:spPr bwMode="auto">
          <a:xfrm>
            <a:off x="4002088" y="2797175"/>
            <a:ext cx="4586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800">
                <a:latin typeface="Times New Roman" panose="02020603050405020304" pitchFamily="18" charset="0"/>
                <a:ea typeface="標楷體" panose="03000509000000000000" pitchFamily="65" charset="-120"/>
                <a:cs typeface="Times New Roman" panose="02020603050405020304" pitchFamily="18" charset="0"/>
              </a:rPr>
              <a:t>S.Neelamani</a:t>
            </a:r>
            <a:endParaRPr lang="zh-TW" altLang="en-US" sz="18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4839" name="文字方塊 23"/>
          <p:cNvSpPr txBox="1">
            <a:spLocks noChangeArrowheads="1"/>
          </p:cNvSpPr>
          <p:nvPr/>
        </p:nvSpPr>
        <p:spPr bwMode="auto">
          <a:xfrm>
            <a:off x="4102100" y="5732463"/>
            <a:ext cx="4413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400">
                <a:latin typeface="Times New Roman" panose="02020603050405020304" pitchFamily="18" charset="0"/>
                <a:ea typeface="標楷體" panose="03000509000000000000" pitchFamily="65" charset="-120"/>
                <a:cs typeface="Times New Roman" panose="02020603050405020304" pitchFamily="18" charset="0"/>
              </a:rPr>
              <a:t>Filename: NTOU/MSV Cooperators</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 made by</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品瑄、品臻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圖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69950"/>
            <a:ext cx="65881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標題 3"/>
          <p:cNvSpPr>
            <a:spLocks noGrp="1"/>
          </p:cNvSpPr>
          <p:nvPr>
            <p:ph type="title"/>
          </p:nvPr>
        </p:nvSpPr>
        <p:spPr>
          <a:xfrm>
            <a:off x="628650" y="862013"/>
            <a:ext cx="7886700" cy="544512"/>
          </a:xfrm>
        </p:spPr>
        <p:txBody>
          <a:bodyPr>
            <a:normAutofit/>
          </a:bodyPr>
          <a:lstStyle/>
          <a:p>
            <a:pPr algn="ctr">
              <a:defRPr/>
            </a:pPr>
            <a:r>
              <a:rPr lang="en-US" altLang="zh-TW" sz="18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Collaborators since1988</a:t>
            </a:r>
            <a:endParaRPr lang="zh-TW" altLang="en-US" sz="180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5844" name="圖片 34"/>
          <p:cNvPicPr>
            <a:picLocks noChangeAspect="1"/>
          </p:cNvPicPr>
          <p:nvPr/>
        </p:nvPicPr>
        <p:blipFill>
          <a:blip r:embed="rId3" cstate="print">
            <a:extLst>
              <a:ext uri="{28A0092B-C50C-407E-A947-70E740481C1C}">
                <a14:useLocalDpi xmlns:a14="http://schemas.microsoft.com/office/drawing/2010/main" val="0"/>
              </a:ext>
            </a:extLst>
          </a:blip>
          <a:srcRect t="9898" r="9727"/>
          <a:stretch>
            <a:fillRect/>
          </a:stretch>
        </p:blipFill>
        <p:spPr bwMode="auto">
          <a:xfrm>
            <a:off x="8332788" y="871538"/>
            <a:ext cx="788987"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圖片 3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5350" y="5411788"/>
            <a:ext cx="60325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圖片 3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8" y="5370513"/>
            <a:ext cx="6143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文字方塊 14"/>
          <p:cNvSpPr txBox="1">
            <a:spLocks noChangeArrowheads="1"/>
          </p:cNvSpPr>
          <p:nvPr/>
        </p:nvSpPr>
        <p:spPr bwMode="auto">
          <a:xfrm>
            <a:off x="711200" y="1376363"/>
            <a:ext cx="45720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58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58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58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58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90000"/>
              </a:lnSpc>
              <a:spcBef>
                <a:spcPts val="750"/>
              </a:spcBef>
              <a:buClrTx/>
              <a:buSzTx/>
              <a:buFontTx/>
              <a:buNone/>
            </a:pPr>
            <a:r>
              <a:rPr kumimoji="0" lang="en-US" altLang="zh-TW"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Taiwan</a:t>
            </a:r>
          </a:p>
        </p:txBody>
      </p:sp>
      <p:pic>
        <p:nvPicPr>
          <p:cNvPr id="35848" name="圖片 17"/>
          <p:cNvPicPr>
            <a:picLocks noChangeAspect="1"/>
          </p:cNvPicPr>
          <p:nvPr/>
        </p:nvPicPr>
        <p:blipFill>
          <a:blip r:embed="rId6">
            <a:extLst>
              <a:ext uri="{28A0092B-C50C-407E-A947-70E740481C1C}">
                <a14:useLocalDpi xmlns:a14="http://schemas.microsoft.com/office/drawing/2010/main" val="0"/>
              </a:ext>
            </a:extLst>
          </a:blip>
          <a:srcRect r="7777"/>
          <a:stretch>
            <a:fillRect/>
          </a:stretch>
        </p:blipFill>
        <p:spPr bwMode="auto">
          <a:xfrm>
            <a:off x="2232025" y="4186238"/>
            <a:ext cx="785813"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圖片 25"/>
          <p:cNvPicPr>
            <a:picLocks noChangeAspect="1"/>
          </p:cNvPicPr>
          <p:nvPr/>
        </p:nvPicPr>
        <p:blipFill>
          <a:blip r:embed="rId7">
            <a:extLst>
              <a:ext uri="{28A0092B-C50C-407E-A947-70E740481C1C}">
                <a14:useLocalDpi xmlns:a14="http://schemas.microsoft.com/office/drawing/2010/main" val="0"/>
              </a:ext>
            </a:extLst>
          </a:blip>
          <a:srcRect l="7907" r="11684"/>
          <a:stretch>
            <a:fillRect/>
          </a:stretch>
        </p:blipFill>
        <p:spPr bwMode="auto">
          <a:xfrm>
            <a:off x="1790700" y="1676400"/>
            <a:ext cx="77311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圖片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6813" y="2881313"/>
            <a:ext cx="7350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圖片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57925" y="4132263"/>
            <a:ext cx="7159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圖片 3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15313" y="2890838"/>
            <a:ext cx="600075"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圖片 32"/>
          <p:cNvPicPr>
            <a:picLocks noChangeAspect="1"/>
          </p:cNvPicPr>
          <p:nvPr/>
        </p:nvPicPr>
        <p:blipFill>
          <a:blip r:embed="rId11">
            <a:extLst>
              <a:ext uri="{28A0092B-C50C-407E-A947-70E740481C1C}">
                <a14:useLocalDpi xmlns:a14="http://schemas.microsoft.com/office/drawing/2010/main" val="0"/>
              </a:ext>
            </a:extLst>
          </a:blip>
          <a:srcRect l="21344" r="26193"/>
          <a:stretch>
            <a:fillRect/>
          </a:stretch>
        </p:blipFill>
        <p:spPr bwMode="auto">
          <a:xfrm>
            <a:off x="6607175" y="1692275"/>
            <a:ext cx="8048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圖片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08888" y="1704975"/>
            <a:ext cx="736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圖片 9"/>
          <p:cNvPicPr>
            <a:picLocks noChangeAspect="1"/>
          </p:cNvPicPr>
          <p:nvPr/>
        </p:nvPicPr>
        <p:blipFill>
          <a:blip r:embed="rId13">
            <a:extLst>
              <a:ext uri="{28A0092B-C50C-407E-A947-70E740481C1C}">
                <a14:useLocalDpi xmlns:a14="http://schemas.microsoft.com/office/drawing/2010/main" val="0"/>
              </a:ext>
            </a:extLst>
          </a:blip>
          <a:srcRect l="10281" r="7401"/>
          <a:stretch>
            <a:fillRect/>
          </a:stretch>
        </p:blipFill>
        <p:spPr bwMode="auto">
          <a:xfrm>
            <a:off x="1331913" y="2881313"/>
            <a:ext cx="7651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圖片 1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154613" y="2863850"/>
            <a:ext cx="8556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圖片 1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249738" y="2887663"/>
            <a:ext cx="704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圖片 1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295650" y="2887663"/>
            <a:ext cx="725488"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圖片 1"/>
          <p:cNvPicPr>
            <a:picLocks noChangeAspect="1"/>
          </p:cNvPicPr>
          <p:nvPr/>
        </p:nvPicPr>
        <p:blipFill>
          <a:blip r:embed="rId17" cstate="print">
            <a:extLst>
              <a:ext uri="{28A0092B-C50C-407E-A947-70E740481C1C}">
                <a14:useLocalDpi xmlns:a14="http://schemas.microsoft.com/office/drawing/2010/main" val="0"/>
              </a:ext>
            </a:extLst>
          </a:blip>
          <a:srcRect l="20239" r="18158"/>
          <a:stretch>
            <a:fillRect/>
          </a:stretch>
        </p:blipFill>
        <p:spPr bwMode="auto">
          <a:xfrm>
            <a:off x="5281613" y="4208463"/>
            <a:ext cx="762000"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圖片 2"/>
          <p:cNvPicPr>
            <a:picLocks noChangeAspect="1"/>
          </p:cNvPicPr>
          <p:nvPr/>
        </p:nvPicPr>
        <p:blipFill>
          <a:blip r:embed="rId18">
            <a:extLst>
              <a:ext uri="{28A0092B-C50C-407E-A947-70E740481C1C}">
                <a14:useLocalDpi xmlns:a14="http://schemas.microsoft.com/office/drawing/2010/main" val="0"/>
              </a:ext>
            </a:extLst>
          </a:blip>
          <a:srcRect l="4083" r="21848"/>
          <a:stretch>
            <a:fillRect/>
          </a:stretch>
        </p:blipFill>
        <p:spPr bwMode="auto">
          <a:xfrm>
            <a:off x="2779713" y="1674813"/>
            <a:ext cx="71596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圖片 4"/>
          <p:cNvPicPr>
            <a:picLocks noChangeAspect="1"/>
          </p:cNvPicPr>
          <p:nvPr/>
        </p:nvPicPr>
        <p:blipFill>
          <a:blip r:embed="rId19">
            <a:extLst>
              <a:ext uri="{28A0092B-C50C-407E-A947-70E740481C1C}">
                <a14:useLocalDpi xmlns:a14="http://schemas.microsoft.com/office/drawing/2010/main" val="0"/>
              </a:ext>
            </a:extLst>
          </a:blip>
          <a:srcRect l="3387" r="18085"/>
          <a:stretch>
            <a:fillRect/>
          </a:stretch>
        </p:blipFill>
        <p:spPr bwMode="auto">
          <a:xfrm>
            <a:off x="4649788" y="1674813"/>
            <a:ext cx="76993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圖片 5"/>
          <p:cNvPicPr>
            <a:picLocks noChangeAspect="1"/>
          </p:cNvPicPr>
          <p:nvPr/>
        </p:nvPicPr>
        <p:blipFill>
          <a:blip r:embed="rId20">
            <a:extLst>
              <a:ext uri="{28A0092B-C50C-407E-A947-70E740481C1C}">
                <a14:useLocalDpi xmlns:a14="http://schemas.microsoft.com/office/drawing/2010/main" val="0"/>
              </a:ext>
            </a:extLst>
          </a:blip>
          <a:srcRect l="25270" t="21800" r="16890" b="-2"/>
          <a:stretch>
            <a:fillRect/>
          </a:stretch>
        </p:blipFill>
        <p:spPr bwMode="auto">
          <a:xfrm>
            <a:off x="5621338" y="1676400"/>
            <a:ext cx="8080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圖片 6"/>
          <p:cNvPicPr>
            <a:picLocks noChangeAspect="1"/>
          </p:cNvPicPr>
          <p:nvPr/>
        </p:nvPicPr>
        <p:blipFill>
          <a:blip r:embed="rId21">
            <a:extLst>
              <a:ext uri="{28A0092B-C50C-407E-A947-70E740481C1C}">
                <a14:useLocalDpi xmlns:a14="http://schemas.microsoft.com/office/drawing/2010/main" val="0"/>
              </a:ext>
            </a:extLst>
          </a:blip>
          <a:srcRect l="26910" r="22977"/>
          <a:stretch>
            <a:fillRect/>
          </a:stretch>
        </p:blipFill>
        <p:spPr bwMode="auto">
          <a:xfrm>
            <a:off x="3263900" y="4178300"/>
            <a:ext cx="6381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圖片 7"/>
          <p:cNvPicPr>
            <a:picLocks noChangeAspect="1"/>
          </p:cNvPicPr>
          <p:nvPr/>
        </p:nvPicPr>
        <p:blipFill>
          <a:blip r:embed="rId22">
            <a:extLst>
              <a:ext uri="{28A0092B-C50C-407E-A947-70E740481C1C}">
                <a14:useLocalDpi xmlns:a14="http://schemas.microsoft.com/office/drawing/2010/main" val="0"/>
              </a:ext>
            </a:extLst>
          </a:blip>
          <a:srcRect l="38333" t="11417" r="18391"/>
          <a:stretch>
            <a:fillRect/>
          </a:stretch>
        </p:blipFill>
        <p:spPr bwMode="auto">
          <a:xfrm>
            <a:off x="8150225" y="4216400"/>
            <a:ext cx="6842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5" name="圖片 10"/>
          <p:cNvPicPr>
            <a:picLocks noChangeAspect="1"/>
          </p:cNvPicPr>
          <p:nvPr/>
        </p:nvPicPr>
        <p:blipFill>
          <a:blip r:embed="rId23">
            <a:extLst>
              <a:ext uri="{28A0092B-C50C-407E-A947-70E740481C1C}">
                <a14:useLocalDpi xmlns:a14="http://schemas.microsoft.com/office/drawing/2010/main" val="0"/>
              </a:ext>
            </a:extLst>
          </a:blip>
          <a:srcRect l="31387" r="22765" b="31248"/>
          <a:stretch>
            <a:fillRect/>
          </a:stretch>
        </p:blipFill>
        <p:spPr bwMode="auto">
          <a:xfrm>
            <a:off x="7227888" y="4219575"/>
            <a:ext cx="6397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6" name="圖片 12"/>
          <p:cNvPicPr>
            <a:picLocks noChangeAspect="1"/>
          </p:cNvPicPr>
          <p:nvPr/>
        </p:nvPicPr>
        <p:blipFill>
          <a:blip r:embed="rId24">
            <a:extLst>
              <a:ext uri="{28A0092B-C50C-407E-A947-70E740481C1C}">
                <a14:useLocalDpi xmlns:a14="http://schemas.microsoft.com/office/drawing/2010/main" val="0"/>
              </a:ext>
            </a:extLst>
          </a:blip>
          <a:srcRect l="34274" t="47301" b="2200"/>
          <a:stretch>
            <a:fillRect/>
          </a:stretch>
        </p:blipFill>
        <p:spPr bwMode="auto">
          <a:xfrm>
            <a:off x="831850" y="1670050"/>
            <a:ext cx="755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7" name="文字方塊 37"/>
          <p:cNvSpPr txBox="1">
            <a:spLocks noChangeArrowheads="1"/>
          </p:cNvSpPr>
          <p:nvPr/>
        </p:nvSpPr>
        <p:spPr bwMode="auto">
          <a:xfrm>
            <a:off x="1730375" y="2601913"/>
            <a:ext cx="837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郭世榮    葉為忠     曹登皓     林三賢      岳景雲     劉德源     張建仁</a:t>
            </a:r>
            <a:endParaRPr kumimoji="0" lang="en-US" altLang="zh-TW"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868" name="文字方塊 40"/>
          <p:cNvSpPr txBox="1">
            <a:spLocks noChangeArrowheads="1"/>
          </p:cNvSpPr>
          <p:nvPr/>
        </p:nvSpPr>
        <p:spPr bwMode="auto">
          <a:xfrm>
            <a:off x="4086225" y="3851275"/>
            <a:ext cx="844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陳桂鴻     李家瑋      李為民     呂學育     徐文信</a:t>
            </a:r>
            <a:endParaRPr kumimoji="0" lang="en-US" altLang="zh-TW"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5869" name="圖片 23"/>
          <p:cNvPicPr>
            <a:picLocks noChangeAspect="1"/>
          </p:cNvPicPr>
          <p:nvPr/>
        </p:nvPicPr>
        <p:blipFill>
          <a:blip r:embed="rId25" cstate="print">
            <a:extLst>
              <a:ext uri="{28A0092B-C50C-407E-A947-70E740481C1C}">
                <a14:useLocalDpi xmlns:a14="http://schemas.microsoft.com/office/drawing/2010/main" val="0"/>
              </a:ext>
            </a:extLst>
          </a:blip>
          <a:srcRect l="7066" t="5112" r="6961" b="26271"/>
          <a:stretch>
            <a:fillRect/>
          </a:stretch>
        </p:blipFill>
        <p:spPr bwMode="auto">
          <a:xfrm>
            <a:off x="2292350" y="2905125"/>
            <a:ext cx="7302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0" name="圖片 38"/>
          <p:cNvPicPr>
            <a:picLocks noChangeAspect="1"/>
          </p:cNvPicPr>
          <p:nvPr/>
        </p:nvPicPr>
        <p:blipFill>
          <a:blip r:embed="rId26">
            <a:extLst>
              <a:ext uri="{28A0092B-C50C-407E-A947-70E740481C1C}">
                <a14:useLocalDpi xmlns:a14="http://schemas.microsoft.com/office/drawing/2010/main" val="0"/>
              </a:ext>
            </a:extLst>
          </a:blip>
          <a:srcRect r="17245"/>
          <a:stretch>
            <a:fillRect/>
          </a:stretch>
        </p:blipFill>
        <p:spPr bwMode="auto">
          <a:xfrm>
            <a:off x="3702050" y="1689100"/>
            <a:ext cx="7350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1" name="矩形 18"/>
          <p:cNvSpPr>
            <a:spLocks noChangeArrowheads="1"/>
          </p:cNvSpPr>
          <p:nvPr/>
        </p:nvSpPr>
        <p:spPr bwMode="auto">
          <a:xfrm>
            <a:off x="217488" y="5102225"/>
            <a:ext cx="9069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葉超雄       陳正興    洪宏基     楊德良      鍾立來     劉立偉      全湘偉    黃宏財     李明恭</a:t>
            </a:r>
            <a:endParaRPr lang="zh-TW" altLang="en-US" sz="120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872" name="矩形 19"/>
          <p:cNvSpPr>
            <a:spLocks noChangeArrowheads="1"/>
          </p:cNvSpPr>
          <p:nvPr/>
        </p:nvSpPr>
        <p:spPr bwMode="auto">
          <a:xfrm>
            <a:off x="819150" y="2586038"/>
            <a:ext cx="93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周宗仁 </a:t>
            </a:r>
            <a:endParaRPr lang="zh-TW" altLang="en-US" sz="12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873" name="矩形 22"/>
          <p:cNvSpPr>
            <a:spLocks noChangeArrowheads="1"/>
          </p:cNvSpPr>
          <p:nvPr/>
        </p:nvSpPr>
        <p:spPr bwMode="auto">
          <a:xfrm>
            <a:off x="3263900" y="3816350"/>
            <a:ext cx="876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陳義麟</a:t>
            </a:r>
            <a:endParaRPr lang="zh-TW" altLang="en-US" sz="120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5874" name="圖片 39"/>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19088" y="4179888"/>
            <a:ext cx="7651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圖片 41"/>
          <p:cNvPicPr>
            <a:picLocks noChangeAspect="1"/>
          </p:cNvPicPr>
          <p:nvPr/>
        </p:nvPicPr>
        <p:blipFill>
          <a:blip r:embed="rId28" cstate="print">
            <a:extLst>
              <a:ext uri="{28A0092B-C50C-407E-A947-70E740481C1C}">
                <a14:useLocalDpi xmlns:a14="http://schemas.microsoft.com/office/drawing/2010/main" val="0"/>
              </a:ext>
            </a:extLst>
          </a:blip>
          <a:srcRect l="22234" r="21246"/>
          <a:stretch>
            <a:fillRect/>
          </a:stretch>
        </p:blipFill>
        <p:spPr bwMode="auto">
          <a:xfrm>
            <a:off x="1381125" y="4194175"/>
            <a:ext cx="6905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6" name="矩形 24"/>
          <p:cNvSpPr>
            <a:spLocks noChangeArrowheads="1"/>
          </p:cNvSpPr>
          <p:nvPr/>
        </p:nvSpPr>
        <p:spPr bwMode="auto">
          <a:xfrm>
            <a:off x="1238250" y="3824288"/>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李應德      陳立言</a:t>
            </a:r>
          </a:p>
        </p:txBody>
      </p:sp>
      <p:pic>
        <p:nvPicPr>
          <p:cNvPr id="35877" name="圖片 28"/>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7181850" y="2843213"/>
            <a:ext cx="7699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8" name="文字方塊 42"/>
          <p:cNvSpPr txBox="1">
            <a:spLocks noChangeArrowheads="1"/>
          </p:cNvSpPr>
          <p:nvPr/>
        </p:nvSpPr>
        <p:spPr bwMode="auto">
          <a:xfrm>
            <a:off x="4032250" y="5732463"/>
            <a:ext cx="4483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2400">
                <a:latin typeface="Times New Roman" panose="02020603050405020304" pitchFamily="18" charset="0"/>
                <a:ea typeface="標楷體" panose="03000509000000000000" pitchFamily="65" charset="-120"/>
                <a:cs typeface="Times New Roman" panose="02020603050405020304" pitchFamily="18" charset="0"/>
              </a:rPr>
              <a:t>Filename: NTOU/MSV Cooperators</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 made by</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品瑄、品臻 </a:t>
            </a:r>
          </a:p>
        </p:txBody>
      </p:sp>
      <p:pic>
        <p:nvPicPr>
          <p:cNvPr id="35879" name="圖片 30"/>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897688" y="898525"/>
            <a:ext cx="7397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0" name="文字方塊 43"/>
          <p:cNvSpPr txBox="1">
            <a:spLocks noChangeArrowheads="1"/>
          </p:cNvSpPr>
          <p:nvPr/>
        </p:nvSpPr>
        <p:spPr bwMode="auto">
          <a:xfrm>
            <a:off x="7540625" y="890588"/>
            <a:ext cx="4619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latin typeface="Times New Roman" panose="02020603050405020304" pitchFamily="18" charset="0"/>
                <a:ea typeface="標楷體" panose="03000509000000000000" pitchFamily="65" charset="-120"/>
                <a:cs typeface="Times New Roman" panose="02020603050405020304" pitchFamily="18" charset="0"/>
              </a:rPr>
              <a:t>陳正宗</a:t>
            </a:r>
          </a:p>
        </p:txBody>
      </p:sp>
      <p:pic>
        <p:nvPicPr>
          <p:cNvPr id="35881" name="圖片 16"/>
          <p:cNvPicPr>
            <a:picLocks noChangeAspect="1"/>
          </p:cNvPicPr>
          <p:nvPr/>
        </p:nvPicPr>
        <p:blipFill>
          <a:blip r:embed="rId31">
            <a:extLst>
              <a:ext uri="{28A0092B-C50C-407E-A947-70E740481C1C}">
                <a14:useLocalDpi xmlns:a14="http://schemas.microsoft.com/office/drawing/2010/main" val="0"/>
              </a:ext>
            </a:extLst>
          </a:blip>
          <a:srcRect l="19463" r="23538"/>
          <a:stretch>
            <a:fillRect/>
          </a:stretch>
        </p:blipFill>
        <p:spPr bwMode="auto">
          <a:xfrm>
            <a:off x="4249738" y="4194175"/>
            <a:ext cx="712787"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2" name="圖片 20"/>
          <p:cNvPicPr>
            <a:picLocks noChangeAspect="1"/>
          </p:cNvPicPr>
          <p:nvPr/>
        </p:nvPicPr>
        <p:blipFill>
          <a:blip r:embed="rId32">
            <a:extLst>
              <a:ext uri="{28A0092B-C50C-407E-A947-70E740481C1C}">
                <a14:useLocalDpi xmlns:a14="http://schemas.microsoft.com/office/drawing/2010/main" val="0"/>
              </a:ext>
            </a:extLst>
          </a:blip>
          <a:srcRect l="57056" t="5074" r="18767" b="49532"/>
          <a:stretch>
            <a:fillRect/>
          </a:stretch>
        </p:blipFill>
        <p:spPr bwMode="auto">
          <a:xfrm>
            <a:off x="307975" y="2905125"/>
            <a:ext cx="7461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3" name="文字方塊 21"/>
          <p:cNvSpPr txBox="1">
            <a:spLocks noChangeArrowheads="1"/>
          </p:cNvSpPr>
          <p:nvPr/>
        </p:nvSpPr>
        <p:spPr bwMode="auto">
          <a:xfrm>
            <a:off x="265113" y="3824288"/>
            <a:ext cx="877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劉進賢</a:t>
            </a:r>
            <a:endParaRPr lang="en-US" altLang="zh-TW" sz="180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群組 12"/>
          <p:cNvGrpSpPr>
            <a:grpSpLocks/>
          </p:cNvGrpSpPr>
          <p:nvPr/>
        </p:nvGrpSpPr>
        <p:grpSpPr bwMode="auto">
          <a:xfrm>
            <a:off x="2922588" y="2336800"/>
            <a:ext cx="3509962" cy="2781300"/>
            <a:chOff x="4695294" y="1375870"/>
            <a:chExt cx="3537032" cy="2727763"/>
          </a:xfrm>
        </p:grpSpPr>
        <p:pic>
          <p:nvPicPr>
            <p:cNvPr id="36903" name="圖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1753" y="2499554"/>
              <a:ext cx="1100882" cy="8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0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3386" y="2527441"/>
              <a:ext cx="1090424" cy="98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橢圓 11"/>
            <p:cNvSpPr/>
            <p:nvPr/>
          </p:nvSpPr>
          <p:spPr>
            <a:xfrm>
              <a:off x="4695294" y="1375870"/>
              <a:ext cx="3537032" cy="27277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grpSp>
      <p:cxnSp>
        <p:nvCxnSpPr>
          <p:cNvPr id="17" name="直線接點 16"/>
          <p:cNvCxnSpPr>
            <a:stCxn id="78" idx="2"/>
          </p:cNvCxnSpPr>
          <p:nvPr/>
        </p:nvCxnSpPr>
        <p:spPr>
          <a:xfrm flipH="1">
            <a:off x="6286500" y="2940050"/>
            <a:ext cx="292100" cy="5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a:endCxn id="41" idx="4"/>
          </p:cNvCxnSpPr>
          <p:nvPr/>
        </p:nvCxnSpPr>
        <p:spPr>
          <a:xfrm flipV="1">
            <a:off x="4489450" y="2028825"/>
            <a:ext cx="0" cy="331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a:stCxn id="12" idx="3"/>
          </p:cNvCxnSpPr>
          <p:nvPr/>
        </p:nvCxnSpPr>
        <p:spPr>
          <a:xfrm flipH="1" flipV="1">
            <a:off x="2752725" y="4706938"/>
            <a:ext cx="684213" cy="31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橢圓 37"/>
          <p:cNvSpPr/>
          <p:nvPr/>
        </p:nvSpPr>
        <p:spPr>
          <a:xfrm>
            <a:off x="6667500" y="4454525"/>
            <a:ext cx="1908175" cy="11271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grpSp>
        <p:nvGrpSpPr>
          <p:cNvPr id="36871" name="群組 32"/>
          <p:cNvGrpSpPr>
            <a:grpSpLocks/>
          </p:cNvGrpSpPr>
          <p:nvPr/>
        </p:nvGrpSpPr>
        <p:grpSpPr bwMode="auto">
          <a:xfrm>
            <a:off x="401638" y="2195513"/>
            <a:ext cx="2605087" cy="1243012"/>
            <a:chOff x="1642303" y="719667"/>
            <a:chExt cx="3472318" cy="1658364"/>
          </a:xfrm>
        </p:grpSpPr>
        <p:cxnSp>
          <p:nvCxnSpPr>
            <p:cNvPr id="23" name="直線接點 22"/>
            <p:cNvCxnSpPr/>
            <p:nvPr/>
          </p:nvCxnSpPr>
          <p:spPr>
            <a:xfrm flipH="1" flipV="1">
              <a:off x="4164548" y="1848540"/>
              <a:ext cx="950073" cy="5294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橢圓 34"/>
            <p:cNvSpPr/>
            <p:nvPr/>
          </p:nvSpPr>
          <p:spPr>
            <a:xfrm>
              <a:off x="1642303" y="719667"/>
              <a:ext cx="2638623" cy="158635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grpSp>
      <p:sp>
        <p:nvSpPr>
          <p:cNvPr id="41" name="橢圓 40"/>
          <p:cNvSpPr/>
          <p:nvPr/>
        </p:nvSpPr>
        <p:spPr>
          <a:xfrm>
            <a:off x="3538538" y="900113"/>
            <a:ext cx="1901825" cy="112871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52" name="橢圓 51"/>
          <p:cNvSpPr/>
          <p:nvPr/>
        </p:nvSpPr>
        <p:spPr>
          <a:xfrm>
            <a:off x="933450" y="4283075"/>
            <a:ext cx="1901825" cy="126682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65" name="文字方塊 64"/>
          <p:cNvSpPr txBox="1"/>
          <p:nvPr/>
        </p:nvSpPr>
        <p:spPr>
          <a:xfrm>
            <a:off x="7242175" y="5768975"/>
            <a:ext cx="2636838" cy="231775"/>
          </a:xfrm>
          <a:prstGeom prst="rect">
            <a:avLst/>
          </a:prstGeom>
          <a:noFill/>
        </p:spPr>
        <p:txBody>
          <a:bodyPr>
            <a:spAutoFit/>
          </a:bodyPr>
          <a:lstStyle/>
          <a:p>
            <a:pPr>
              <a:defRPr/>
            </a:pPr>
            <a:r>
              <a:rPr lang="en-US" altLang="zh-TW" sz="900" dirty="0">
                <a:solidFill>
                  <a:schemeClr val="bg1">
                    <a:lumMod val="50000"/>
                  </a:schemeClr>
                </a:solidFill>
                <a:ea typeface="標楷體" panose="03000509000000000000" pitchFamily="65" charset="-120"/>
              </a:rPr>
              <a:t>DBEM-followers.ppt</a:t>
            </a:r>
            <a:r>
              <a:rPr lang="zh-TW" altLang="en-US" sz="900" dirty="0">
                <a:solidFill>
                  <a:schemeClr val="bg1">
                    <a:lumMod val="50000"/>
                  </a:schemeClr>
                </a:solidFill>
                <a:ea typeface="標楷體" panose="03000509000000000000" pitchFamily="65" charset="-120"/>
              </a:rPr>
              <a:t> </a:t>
            </a:r>
            <a:r>
              <a:rPr lang="en-US" altLang="zh-TW" sz="900" dirty="0">
                <a:solidFill>
                  <a:schemeClr val="bg1">
                    <a:lumMod val="50000"/>
                  </a:schemeClr>
                </a:solidFill>
                <a:ea typeface="標楷體" panose="03000509000000000000" pitchFamily="65" charset="-120"/>
              </a:rPr>
              <a:t>by Chen J T</a:t>
            </a:r>
            <a:endParaRPr lang="zh-TW" altLang="en-US" sz="900" dirty="0">
              <a:solidFill>
                <a:schemeClr val="bg1">
                  <a:lumMod val="50000"/>
                </a:schemeClr>
              </a:solidFill>
              <a:ea typeface="標楷體" panose="03000509000000000000" pitchFamily="65" charset="-120"/>
            </a:endParaRPr>
          </a:p>
        </p:txBody>
      </p:sp>
      <p:grpSp>
        <p:nvGrpSpPr>
          <p:cNvPr id="36875" name="群組 19"/>
          <p:cNvGrpSpPr>
            <a:grpSpLocks/>
          </p:cNvGrpSpPr>
          <p:nvPr/>
        </p:nvGrpSpPr>
        <p:grpSpPr bwMode="auto">
          <a:xfrm>
            <a:off x="6037263" y="2327275"/>
            <a:ext cx="2443162" cy="2360613"/>
            <a:chOff x="-61580" y="2645726"/>
            <a:chExt cx="3259437" cy="3148019"/>
          </a:xfrm>
        </p:grpSpPr>
        <p:cxnSp>
          <p:nvCxnSpPr>
            <p:cNvPr id="71" name="直線接點 70"/>
            <p:cNvCxnSpPr/>
            <p:nvPr/>
          </p:nvCxnSpPr>
          <p:spPr>
            <a:xfrm flipH="1">
              <a:off x="-61580" y="5747170"/>
              <a:ext cx="821743" cy="46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橢圓 77"/>
            <p:cNvSpPr/>
            <p:nvPr/>
          </p:nvSpPr>
          <p:spPr>
            <a:xfrm>
              <a:off x="660621" y="2645726"/>
              <a:ext cx="2537236" cy="163646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grpSp>
      <p:sp>
        <p:nvSpPr>
          <p:cNvPr id="75" name="文字方塊 74"/>
          <p:cNvSpPr txBox="1"/>
          <p:nvPr/>
        </p:nvSpPr>
        <p:spPr>
          <a:xfrm>
            <a:off x="4102100" y="3444875"/>
            <a:ext cx="1698625" cy="738188"/>
          </a:xfrm>
          <a:prstGeom prst="rect">
            <a:avLst/>
          </a:prstGeom>
          <a:noFill/>
        </p:spPr>
        <p:txBody>
          <a:bodyPr>
            <a:spAutoFit/>
          </a:bodyPr>
          <a:lstStyle/>
          <a:p>
            <a:pPr>
              <a:defRPr/>
            </a:pPr>
            <a:r>
              <a:rPr lang="en-US" altLang="zh-TW" sz="1050" dirty="0">
                <a:latin typeface="標楷體" panose="03000509000000000000" pitchFamily="65" charset="-120"/>
                <a:ea typeface="標楷體" panose="03000509000000000000" pitchFamily="65" charset="-120"/>
              </a:rPr>
              <a:t>Dual BEM</a:t>
            </a:r>
          </a:p>
          <a:p>
            <a:pPr>
              <a:defRPr/>
            </a:pPr>
            <a:r>
              <a:rPr lang="en-US" altLang="zh-TW" sz="1050" dirty="0">
                <a:latin typeface="標楷體" panose="03000509000000000000" pitchFamily="65" charset="-120"/>
                <a:ea typeface="標楷體" panose="03000509000000000000" pitchFamily="65" charset="-120"/>
              </a:rPr>
              <a:t>Hong and Chen</a:t>
            </a:r>
          </a:p>
          <a:p>
            <a:pPr>
              <a:defRPr/>
            </a:pPr>
            <a:r>
              <a:rPr lang="en-US" altLang="zh-TW" sz="1050" dirty="0">
                <a:latin typeface="標楷體" panose="03000509000000000000" pitchFamily="65" charset="-120"/>
                <a:ea typeface="標楷體" panose="03000509000000000000" pitchFamily="65" charset="-120"/>
              </a:rPr>
              <a:t>1984-1986</a:t>
            </a:r>
          </a:p>
          <a:p>
            <a:pPr>
              <a:defRPr/>
            </a:pPr>
            <a:r>
              <a:rPr lang="en-US" altLang="zh-TW" sz="1050" dirty="0">
                <a:latin typeface="標楷體" panose="03000509000000000000" pitchFamily="65" charset="-120"/>
                <a:ea typeface="標楷體" panose="03000509000000000000" pitchFamily="65" charset="-120"/>
              </a:rPr>
              <a:t>NTU, Taiwan</a:t>
            </a:r>
            <a:endParaRPr lang="zh-TW" altLang="en-US" sz="1050" dirty="0">
              <a:latin typeface="標楷體" panose="03000509000000000000" pitchFamily="65" charset="-120"/>
              <a:ea typeface="標楷體" panose="03000509000000000000" pitchFamily="65" charset="-120"/>
            </a:endParaRPr>
          </a:p>
        </p:txBody>
      </p:sp>
      <p:sp>
        <p:nvSpPr>
          <p:cNvPr id="81" name="文字方塊 80"/>
          <p:cNvSpPr txBox="1"/>
          <p:nvPr/>
        </p:nvSpPr>
        <p:spPr>
          <a:xfrm>
            <a:off x="3716338" y="1249363"/>
            <a:ext cx="2416175" cy="577850"/>
          </a:xfrm>
          <a:prstGeom prst="rect">
            <a:avLst/>
          </a:prstGeom>
          <a:noFill/>
        </p:spPr>
        <p:txBody>
          <a:bodyPr>
            <a:spAutoFit/>
          </a:bodyPr>
          <a:lstStyle/>
          <a:p>
            <a:pPr>
              <a:defRPr/>
            </a:pPr>
            <a:r>
              <a:rPr lang="en-US" altLang="zh-TW" sz="1050" dirty="0" err="1">
                <a:latin typeface="標楷體" panose="03000509000000000000" pitchFamily="65" charset="-120"/>
                <a:ea typeface="標楷體" panose="03000509000000000000" pitchFamily="65" charset="-120"/>
              </a:rPr>
              <a:t>Portela</a:t>
            </a:r>
            <a:r>
              <a:rPr lang="en-US" altLang="zh-TW" sz="1050" dirty="0">
                <a:latin typeface="標楷體" panose="03000509000000000000" pitchFamily="65" charset="-120"/>
                <a:ea typeface="標楷體" panose="03000509000000000000" pitchFamily="65" charset="-120"/>
              </a:rPr>
              <a:t> and Aliabadi</a:t>
            </a:r>
          </a:p>
          <a:p>
            <a:pPr>
              <a:defRPr/>
            </a:pPr>
            <a:r>
              <a:rPr lang="en-US" altLang="zh-TW" sz="1050" dirty="0">
                <a:latin typeface="標楷體" panose="03000509000000000000" pitchFamily="65" charset="-120"/>
                <a:ea typeface="標楷體" panose="03000509000000000000" pitchFamily="65" charset="-120"/>
              </a:rPr>
              <a:t>(Portugal and UK, 1992)</a:t>
            </a:r>
          </a:p>
          <a:p>
            <a:pPr>
              <a:defRPr/>
            </a:pPr>
            <a:r>
              <a:rPr lang="en-US" altLang="zh-TW" sz="1050" dirty="0">
                <a:latin typeface="標楷體" panose="03000509000000000000" pitchFamily="65" charset="-120"/>
                <a:ea typeface="標楷體" panose="03000509000000000000" pitchFamily="65" charset="-120"/>
              </a:rPr>
              <a:t>(Fracture and</a:t>
            </a:r>
            <a:r>
              <a:rPr lang="zh-TW" altLang="en-US" sz="1050" dirty="0">
                <a:latin typeface="標楷體" panose="03000509000000000000" pitchFamily="65" charset="-120"/>
                <a:ea typeface="標楷體" panose="03000509000000000000" pitchFamily="65" charset="-120"/>
              </a:rPr>
              <a:t> </a:t>
            </a:r>
            <a:r>
              <a:rPr lang="en-US" altLang="zh-TW" sz="1050" dirty="0">
                <a:latin typeface="標楷體" panose="03000509000000000000" pitchFamily="65" charset="-120"/>
                <a:ea typeface="標楷體" panose="03000509000000000000" pitchFamily="65" charset="-120"/>
              </a:rPr>
              <a:t>Fatigue)</a:t>
            </a:r>
            <a:endParaRPr lang="zh-TW" altLang="en-US" sz="1050" dirty="0">
              <a:latin typeface="標楷體" panose="03000509000000000000" pitchFamily="65" charset="-120"/>
              <a:ea typeface="標楷體" panose="03000509000000000000" pitchFamily="65" charset="-120"/>
            </a:endParaRPr>
          </a:p>
        </p:txBody>
      </p:sp>
      <p:sp>
        <p:nvSpPr>
          <p:cNvPr id="84" name="文字方塊 83"/>
          <p:cNvSpPr txBox="1"/>
          <p:nvPr/>
        </p:nvSpPr>
        <p:spPr>
          <a:xfrm>
            <a:off x="6900863" y="2622550"/>
            <a:ext cx="2416175" cy="577850"/>
          </a:xfrm>
          <a:prstGeom prst="rect">
            <a:avLst/>
          </a:prstGeom>
          <a:noFill/>
        </p:spPr>
        <p:txBody>
          <a:bodyPr>
            <a:spAutoFit/>
          </a:bodyPr>
          <a:lstStyle/>
          <a:p>
            <a:pPr>
              <a:defRPr/>
            </a:pPr>
            <a:r>
              <a:rPr lang="zh-TW" altLang="en-US" sz="1050" dirty="0">
                <a:latin typeface="標楷體" panose="03000509000000000000" pitchFamily="65" charset="-120"/>
                <a:ea typeface="標楷體" panose="03000509000000000000" pitchFamily="65" charset="-120"/>
              </a:rPr>
              <a:t>曹登皓</a:t>
            </a:r>
            <a:r>
              <a:rPr lang="en-US" altLang="zh-TW" sz="1050" dirty="0">
                <a:latin typeface="標楷體" panose="03000509000000000000" pitchFamily="65" charset="-120"/>
                <a:ea typeface="標楷體" panose="03000509000000000000" pitchFamily="65" charset="-120"/>
              </a:rPr>
              <a:t> </a:t>
            </a:r>
            <a:r>
              <a:rPr lang="zh-TW" altLang="en-US" sz="1050" dirty="0">
                <a:latin typeface="標楷體" panose="03000509000000000000" pitchFamily="65" charset="-120"/>
                <a:ea typeface="標楷體" panose="03000509000000000000" pitchFamily="65" charset="-120"/>
              </a:rPr>
              <a:t>岳景雲</a:t>
            </a:r>
            <a:endParaRPr lang="en-US" altLang="zh-TW" sz="1050" dirty="0">
              <a:latin typeface="標楷體" panose="03000509000000000000" pitchFamily="65" charset="-120"/>
              <a:ea typeface="標楷體" panose="03000509000000000000" pitchFamily="65" charset="-120"/>
            </a:endParaRPr>
          </a:p>
          <a:p>
            <a:pPr>
              <a:defRPr/>
            </a:pPr>
            <a:r>
              <a:rPr lang="en-US" altLang="zh-TW" sz="1050" dirty="0">
                <a:latin typeface="標楷體" panose="03000509000000000000" pitchFamily="65" charset="-120"/>
                <a:ea typeface="標楷體" panose="03000509000000000000" pitchFamily="65" charset="-120"/>
              </a:rPr>
              <a:t>(NTOU, Taiwan, 1992)</a:t>
            </a:r>
          </a:p>
          <a:p>
            <a:pPr>
              <a:defRPr/>
            </a:pPr>
            <a:r>
              <a:rPr lang="en-US" altLang="zh-TW" sz="1050" dirty="0">
                <a:latin typeface="標楷體" panose="03000509000000000000" pitchFamily="65" charset="-120"/>
                <a:ea typeface="標楷體" panose="03000509000000000000" pitchFamily="65" charset="-120"/>
              </a:rPr>
              <a:t>(Thin breakwater)</a:t>
            </a:r>
            <a:endParaRPr lang="zh-TW" altLang="en-US" sz="1050" dirty="0">
              <a:latin typeface="標楷體" panose="03000509000000000000" pitchFamily="65" charset="-120"/>
              <a:ea typeface="標楷體" panose="03000509000000000000" pitchFamily="65" charset="-120"/>
            </a:endParaRPr>
          </a:p>
        </p:txBody>
      </p:sp>
      <p:sp>
        <p:nvSpPr>
          <p:cNvPr id="85" name="文字方塊 84"/>
          <p:cNvSpPr txBox="1"/>
          <p:nvPr/>
        </p:nvSpPr>
        <p:spPr>
          <a:xfrm>
            <a:off x="930275" y="2259013"/>
            <a:ext cx="2416175" cy="738187"/>
          </a:xfrm>
          <a:prstGeom prst="rect">
            <a:avLst/>
          </a:prstGeom>
          <a:noFill/>
        </p:spPr>
        <p:txBody>
          <a:bodyPr>
            <a:spAutoFit/>
          </a:bodyPr>
          <a:lstStyle/>
          <a:p>
            <a:pPr>
              <a:defRPr/>
            </a:pPr>
            <a:r>
              <a:rPr lang="en-US" altLang="zh-TW" sz="1050" dirty="0">
                <a:latin typeface="標楷體" panose="03000509000000000000" pitchFamily="65" charset="-120"/>
                <a:ea typeface="標楷體" panose="03000509000000000000" pitchFamily="65" charset="-120"/>
              </a:rPr>
              <a:t>Leonel E D</a:t>
            </a:r>
          </a:p>
          <a:p>
            <a:pPr>
              <a:defRPr/>
            </a:pPr>
            <a:r>
              <a:rPr lang="en-US" altLang="zh-TW" sz="1050" dirty="0">
                <a:latin typeface="標楷體" panose="03000509000000000000" pitchFamily="65" charset="-120"/>
                <a:ea typeface="標楷體" panose="03000509000000000000" pitchFamily="65" charset="-120"/>
              </a:rPr>
              <a:t>(Brazil)</a:t>
            </a:r>
          </a:p>
          <a:p>
            <a:pPr>
              <a:defRPr/>
            </a:pPr>
            <a:r>
              <a:rPr lang="en-US" altLang="zh-TW" sz="1050" dirty="0">
                <a:latin typeface="標楷體" panose="03000509000000000000" pitchFamily="65" charset="-120"/>
                <a:ea typeface="標楷體" panose="03000509000000000000" pitchFamily="65" charset="-120"/>
              </a:rPr>
              <a:t>2011</a:t>
            </a:r>
          </a:p>
          <a:p>
            <a:pPr>
              <a:defRPr/>
            </a:pPr>
            <a:r>
              <a:rPr lang="en-US" altLang="zh-TW" sz="1050" dirty="0">
                <a:latin typeface="標楷體" panose="03000509000000000000" pitchFamily="65" charset="-120"/>
                <a:ea typeface="標楷體" panose="03000509000000000000" pitchFamily="65" charset="-120"/>
              </a:rPr>
              <a:t>(Cohesion crack)</a:t>
            </a:r>
            <a:endParaRPr lang="zh-TW" altLang="en-US" sz="1050" dirty="0">
              <a:latin typeface="標楷體" panose="03000509000000000000" pitchFamily="65" charset="-120"/>
              <a:ea typeface="標楷體" panose="03000509000000000000" pitchFamily="65" charset="-120"/>
            </a:endParaRPr>
          </a:p>
        </p:txBody>
      </p:sp>
      <p:sp>
        <p:nvSpPr>
          <p:cNvPr id="86" name="文字方塊 85"/>
          <p:cNvSpPr txBox="1"/>
          <p:nvPr/>
        </p:nvSpPr>
        <p:spPr>
          <a:xfrm>
            <a:off x="7062788" y="4822825"/>
            <a:ext cx="2416175" cy="577850"/>
          </a:xfrm>
          <a:prstGeom prst="rect">
            <a:avLst/>
          </a:prstGeom>
          <a:noFill/>
        </p:spPr>
        <p:txBody>
          <a:bodyPr>
            <a:spAutoFit/>
          </a:bodyPr>
          <a:lstStyle/>
          <a:p>
            <a:pPr>
              <a:defRPr/>
            </a:pPr>
            <a:r>
              <a:rPr lang="en-US" altLang="zh-TW" sz="1050" dirty="0">
                <a:latin typeface="標楷體" panose="03000509000000000000" pitchFamily="65" charset="-120"/>
                <a:ea typeface="標楷體" panose="03000509000000000000" pitchFamily="65" charset="-120"/>
              </a:rPr>
              <a:t>Vijay and Nishad</a:t>
            </a:r>
          </a:p>
          <a:p>
            <a:pPr>
              <a:defRPr/>
            </a:pPr>
            <a:r>
              <a:rPr lang="en-US" altLang="zh-TW" sz="1050" dirty="0">
                <a:latin typeface="標楷體" panose="03000509000000000000" pitchFamily="65" charset="-120"/>
                <a:ea typeface="標楷體" panose="03000509000000000000" pitchFamily="65" charset="-120"/>
              </a:rPr>
              <a:t>(India, 2020)</a:t>
            </a:r>
          </a:p>
          <a:p>
            <a:pPr>
              <a:defRPr/>
            </a:pPr>
            <a:r>
              <a:rPr lang="en-US" altLang="zh-TW" sz="1050" dirty="0">
                <a:latin typeface="標楷體" panose="03000509000000000000" pitchFamily="65" charset="-120"/>
                <a:ea typeface="標楷體" panose="03000509000000000000" pitchFamily="65" charset="-120"/>
              </a:rPr>
              <a:t>(Water wave)</a:t>
            </a:r>
            <a:endParaRPr lang="zh-TW" altLang="en-US" sz="1050" dirty="0">
              <a:latin typeface="標楷體" panose="03000509000000000000" pitchFamily="65" charset="-120"/>
              <a:ea typeface="標楷體" panose="03000509000000000000" pitchFamily="65" charset="-120"/>
            </a:endParaRPr>
          </a:p>
        </p:txBody>
      </p:sp>
      <p:sp>
        <p:nvSpPr>
          <p:cNvPr id="87" name="文字方塊 86"/>
          <p:cNvSpPr txBox="1"/>
          <p:nvPr/>
        </p:nvSpPr>
        <p:spPr>
          <a:xfrm>
            <a:off x="1201738" y="4416425"/>
            <a:ext cx="2416175" cy="1062038"/>
          </a:xfrm>
          <a:prstGeom prst="rect">
            <a:avLst/>
          </a:prstGeom>
          <a:noFill/>
        </p:spPr>
        <p:txBody>
          <a:bodyPr>
            <a:spAutoFit/>
          </a:bodyPr>
          <a:lstStyle/>
          <a:p>
            <a:pPr>
              <a:defRPr/>
            </a:pPr>
            <a:r>
              <a:rPr lang="zh-TW" altLang="en-US" sz="1050" dirty="0">
                <a:latin typeface="標楷體" panose="03000509000000000000" pitchFamily="65" charset="-120"/>
                <a:ea typeface="標楷體" panose="03000509000000000000" pitchFamily="65" charset="-120"/>
              </a:rPr>
              <a:t>張見明</a:t>
            </a:r>
            <a:endParaRPr lang="en-US" altLang="zh-TW" sz="1050" dirty="0">
              <a:latin typeface="標楷體" panose="03000509000000000000" pitchFamily="65" charset="-120"/>
              <a:ea typeface="標楷體" panose="03000509000000000000" pitchFamily="65" charset="-120"/>
            </a:endParaRPr>
          </a:p>
          <a:p>
            <a:pPr>
              <a:defRPr/>
            </a:pPr>
            <a:r>
              <a:rPr lang="en-US" altLang="zh-TW" sz="1050" dirty="0">
                <a:latin typeface="標楷體" panose="03000509000000000000" pitchFamily="65" charset="-120"/>
                <a:ea typeface="標楷體" panose="03000509000000000000" pitchFamily="65" charset="-120"/>
              </a:rPr>
              <a:t>(Hunan, China, 2015)</a:t>
            </a:r>
          </a:p>
          <a:p>
            <a:pPr>
              <a:defRPr/>
            </a:pPr>
            <a:r>
              <a:rPr lang="en-US" altLang="zh-TW" sz="1050" dirty="0">
                <a:latin typeface="標楷體" panose="03000509000000000000" pitchFamily="65" charset="-120"/>
                <a:ea typeface="標楷體" panose="03000509000000000000" pitchFamily="65" charset="-120"/>
              </a:rPr>
              <a:t>(SIF)</a:t>
            </a:r>
          </a:p>
          <a:p>
            <a:pPr>
              <a:defRPr/>
            </a:pPr>
            <a:r>
              <a:rPr lang="zh-TW" altLang="en-US" sz="1050" dirty="0">
                <a:latin typeface="標楷體" panose="03000509000000000000" pitchFamily="65" charset="-120"/>
                <a:ea typeface="標楷體" panose="03000509000000000000" pitchFamily="65" charset="-120"/>
              </a:rPr>
              <a:t>高效偉</a:t>
            </a:r>
            <a:endParaRPr lang="en-US" altLang="zh-TW" sz="1050" dirty="0">
              <a:latin typeface="標楷體" panose="03000509000000000000" pitchFamily="65" charset="-120"/>
              <a:ea typeface="標楷體" panose="03000509000000000000" pitchFamily="65" charset="-120"/>
            </a:endParaRPr>
          </a:p>
          <a:p>
            <a:pPr>
              <a:defRPr/>
            </a:pPr>
            <a:r>
              <a:rPr lang="en-US" altLang="zh-TW" sz="1050" dirty="0">
                <a:latin typeface="標楷體" panose="03000509000000000000" pitchFamily="65" charset="-120"/>
                <a:ea typeface="標楷體" panose="03000509000000000000" pitchFamily="65" charset="-120"/>
              </a:rPr>
              <a:t>(Dalian, China, 2015)</a:t>
            </a:r>
          </a:p>
          <a:p>
            <a:pPr>
              <a:defRPr/>
            </a:pPr>
            <a:r>
              <a:rPr lang="en-US" altLang="zh-TW" sz="1050" dirty="0">
                <a:latin typeface="標楷體" panose="03000509000000000000" pitchFamily="65" charset="-120"/>
                <a:ea typeface="標楷體" panose="03000509000000000000" pitchFamily="65" charset="-120"/>
              </a:rPr>
              <a:t>(SIF)</a:t>
            </a:r>
            <a:endParaRPr lang="zh-TW" altLang="en-US" sz="1050" dirty="0">
              <a:latin typeface="標楷體" panose="03000509000000000000" pitchFamily="65" charset="-120"/>
              <a:ea typeface="標楷體" panose="03000509000000000000" pitchFamily="65" charset="-120"/>
            </a:endParaRPr>
          </a:p>
        </p:txBody>
      </p:sp>
      <p:sp>
        <p:nvSpPr>
          <p:cNvPr id="36882" name="文字方塊 87"/>
          <p:cNvSpPr txBox="1">
            <a:spLocks noChangeArrowheads="1"/>
          </p:cNvSpPr>
          <p:nvPr/>
        </p:nvSpPr>
        <p:spPr bwMode="auto">
          <a:xfrm>
            <a:off x="6480175" y="3560763"/>
            <a:ext cx="2416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3000">
                <a:solidFill>
                  <a:srgbClr val="FF0000"/>
                </a:solidFill>
                <a:latin typeface="標楷體" panose="03000509000000000000" pitchFamily="65" charset="-120"/>
                <a:ea typeface="標楷體" panose="03000509000000000000" pitchFamily="65" charset="-120"/>
              </a:rPr>
              <a:t>必有鄰</a:t>
            </a:r>
          </a:p>
        </p:txBody>
      </p:sp>
      <p:sp>
        <p:nvSpPr>
          <p:cNvPr id="36883" name="文字方塊 88"/>
          <p:cNvSpPr txBox="1">
            <a:spLocks noChangeArrowheads="1"/>
          </p:cNvSpPr>
          <p:nvPr/>
        </p:nvSpPr>
        <p:spPr bwMode="auto">
          <a:xfrm>
            <a:off x="1643063" y="3536950"/>
            <a:ext cx="24145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3000">
                <a:solidFill>
                  <a:srgbClr val="FF0000"/>
                </a:solidFill>
                <a:latin typeface="標楷體" panose="03000509000000000000" pitchFamily="65" charset="-120"/>
                <a:ea typeface="標楷體" panose="03000509000000000000" pitchFamily="65" charset="-120"/>
              </a:rPr>
              <a:t>德不孤</a:t>
            </a:r>
          </a:p>
        </p:txBody>
      </p:sp>
      <p:sp>
        <p:nvSpPr>
          <p:cNvPr id="90" name="文字方塊 89"/>
          <p:cNvSpPr txBox="1"/>
          <p:nvPr/>
        </p:nvSpPr>
        <p:spPr>
          <a:xfrm>
            <a:off x="4043363" y="5365750"/>
            <a:ext cx="2416175" cy="577850"/>
          </a:xfrm>
          <a:prstGeom prst="rect">
            <a:avLst/>
          </a:prstGeom>
          <a:noFill/>
        </p:spPr>
        <p:txBody>
          <a:bodyPr>
            <a:spAutoFit/>
          </a:bodyPr>
          <a:lstStyle/>
          <a:p>
            <a:pPr>
              <a:defRPr/>
            </a:pPr>
            <a:r>
              <a:rPr lang="en-US" altLang="zh-TW" sz="1050" dirty="0">
                <a:latin typeface="標楷體" panose="03000509000000000000" pitchFamily="65" charset="-120"/>
                <a:ea typeface="標楷體" panose="03000509000000000000" pitchFamily="65" charset="-120"/>
              </a:rPr>
              <a:t>Zozulya</a:t>
            </a:r>
          </a:p>
          <a:p>
            <a:pPr>
              <a:defRPr/>
            </a:pPr>
            <a:r>
              <a:rPr lang="en-US" altLang="zh-TW" sz="1050" dirty="0">
                <a:latin typeface="標楷體" panose="03000509000000000000" pitchFamily="65" charset="-120"/>
                <a:ea typeface="標楷體" panose="03000509000000000000" pitchFamily="65" charset="-120"/>
              </a:rPr>
              <a:t>(Mexico, 2000)</a:t>
            </a:r>
          </a:p>
          <a:p>
            <a:pPr>
              <a:defRPr/>
            </a:pPr>
            <a:r>
              <a:rPr lang="en-US" altLang="zh-TW" sz="1050" dirty="0">
                <a:latin typeface="標楷體" panose="03000509000000000000" pitchFamily="65" charset="-120"/>
                <a:ea typeface="標楷體" panose="03000509000000000000" pitchFamily="65" charset="-120"/>
              </a:rPr>
              <a:t>(</a:t>
            </a:r>
            <a:r>
              <a:rPr lang="en-US" altLang="zh-TW" sz="1050">
                <a:latin typeface="標楷體" panose="03000509000000000000" pitchFamily="65" charset="-120"/>
                <a:ea typeface="標楷體" panose="03000509000000000000" pitchFamily="65" charset="-120"/>
              </a:rPr>
              <a:t>Hypersingular </a:t>
            </a:r>
            <a:r>
              <a:rPr lang="en-US" altLang="zh-TW" sz="1050" dirty="0">
                <a:latin typeface="標楷體" panose="03000509000000000000" pitchFamily="65" charset="-120"/>
                <a:ea typeface="標楷體" panose="03000509000000000000" pitchFamily="65" charset="-120"/>
              </a:rPr>
              <a:t>BIE)</a:t>
            </a:r>
            <a:endParaRPr lang="zh-TW" altLang="en-US" sz="1050" dirty="0">
              <a:latin typeface="標楷體" panose="03000509000000000000" pitchFamily="65" charset="-120"/>
              <a:ea typeface="標楷體" panose="03000509000000000000" pitchFamily="65" charset="-120"/>
            </a:endParaRPr>
          </a:p>
        </p:txBody>
      </p:sp>
      <p:sp>
        <p:nvSpPr>
          <p:cNvPr id="93" name="橢圓 92"/>
          <p:cNvSpPr/>
          <p:nvPr/>
        </p:nvSpPr>
        <p:spPr>
          <a:xfrm>
            <a:off x="3792538" y="5238750"/>
            <a:ext cx="1762125" cy="762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cxnSp>
        <p:nvCxnSpPr>
          <p:cNvPr id="95" name="直線接點 94"/>
          <p:cNvCxnSpPr/>
          <p:nvPr/>
        </p:nvCxnSpPr>
        <p:spPr>
          <a:xfrm flipH="1" flipV="1">
            <a:off x="4578350" y="5164138"/>
            <a:ext cx="50800" cy="147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p:nvCxnSpPr>
        <p:spPr>
          <a:xfrm flipH="1">
            <a:off x="5430838" y="2028825"/>
            <a:ext cx="701675" cy="458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橢圓 33"/>
          <p:cNvSpPr/>
          <p:nvPr/>
        </p:nvSpPr>
        <p:spPr>
          <a:xfrm>
            <a:off x="5988050" y="1000125"/>
            <a:ext cx="1903413" cy="122713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36" name="文字方塊 35"/>
          <p:cNvSpPr txBox="1"/>
          <p:nvPr/>
        </p:nvSpPr>
        <p:spPr>
          <a:xfrm>
            <a:off x="6076950" y="1371600"/>
            <a:ext cx="3146425" cy="784225"/>
          </a:xfrm>
          <a:prstGeom prst="rect">
            <a:avLst/>
          </a:prstGeom>
          <a:noFill/>
        </p:spPr>
        <p:txBody>
          <a:bodyPr>
            <a:spAutoFit/>
          </a:bodyPr>
          <a:lstStyle/>
          <a:p>
            <a:pPr>
              <a:defRPr/>
            </a:pPr>
            <a:r>
              <a:rPr lang="en-US" altLang="zh-TW" sz="1050" dirty="0">
                <a:latin typeface="標楷體" panose="03000509000000000000" pitchFamily="65" charset="-120"/>
                <a:ea typeface="標楷體" panose="03000509000000000000" pitchFamily="65" charset="-120"/>
              </a:rPr>
              <a:t> Liu Y J</a:t>
            </a:r>
          </a:p>
          <a:p>
            <a:pPr>
              <a:defRPr/>
            </a:pPr>
            <a:r>
              <a:rPr lang="en-US" altLang="zh-TW" sz="1050" dirty="0">
                <a:latin typeface="標楷體" panose="03000509000000000000" pitchFamily="65" charset="-120"/>
                <a:ea typeface="標楷體" panose="03000509000000000000" pitchFamily="65" charset="-120"/>
              </a:rPr>
              <a:t>(U. </a:t>
            </a:r>
            <a:r>
              <a:rPr lang="en-US" altLang="zh-TW" sz="2400" dirty="0"/>
              <a:t>Cincinnati</a:t>
            </a:r>
            <a:r>
              <a:rPr lang="en-US" altLang="zh-TW" sz="1050" dirty="0">
                <a:latin typeface="標楷體" panose="03000509000000000000" pitchFamily="65" charset="-120"/>
                <a:ea typeface="標楷體" panose="03000509000000000000" pitchFamily="65" charset="-120"/>
              </a:rPr>
              <a:t>, USA.2006)</a:t>
            </a:r>
          </a:p>
          <a:p>
            <a:pPr>
              <a:defRPr/>
            </a:pPr>
            <a:r>
              <a:rPr lang="en-US" altLang="zh-TW" sz="1050" dirty="0">
                <a:latin typeface="標楷體" panose="03000509000000000000" pitchFamily="65" charset="-120"/>
                <a:ea typeface="標楷體" panose="03000509000000000000" pitchFamily="65" charset="-120"/>
              </a:rPr>
              <a:t>(Acoustics-thin barrier)</a:t>
            </a:r>
            <a:endParaRPr lang="zh-TW" altLang="en-US" sz="1050" dirty="0">
              <a:latin typeface="標楷體" panose="03000509000000000000" pitchFamily="65" charset="-120"/>
              <a:ea typeface="標楷體" panose="03000509000000000000" pitchFamily="65" charset="-120"/>
            </a:endParaRPr>
          </a:p>
        </p:txBody>
      </p:sp>
      <p:cxnSp>
        <p:nvCxnSpPr>
          <p:cNvPr id="37" name="直線接點 36"/>
          <p:cNvCxnSpPr/>
          <p:nvPr/>
        </p:nvCxnSpPr>
        <p:spPr>
          <a:xfrm flipH="1" flipV="1">
            <a:off x="2794000" y="2058988"/>
            <a:ext cx="909638" cy="5286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橢圓 38"/>
          <p:cNvSpPr/>
          <p:nvPr/>
        </p:nvSpPr>
        <p:spPr>
          <a:xfrm>
            <a:off x="1233488" y="969963"/>
            <a:ext cx="1901825" cy="122713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40" name="文字方塊 39"/>
          <p:cNvSpPr txBox="1"/>
          <p:nvPr/>
        </p:nvSpPr>
        <p:spPr>
          <a:xfrm>
            <a:off x="1303338" y="1190625"/>
            <a:ext cx="3146425" cy="946150"/>
          </a:xfrm>
          <a:prstGeom prst="rect">
            <a:avLst/>
          </a:prstGeom>
          <a:noFill/>
        </p:spPr>
        <p:txBody>
          <a:bodyPr>
            <a:spAutoFit/>
          </a:bodyPr>
          <a:lstStyle/>
          <a:p>
            <a:pPr>
              <a:defRPr/>
            </a:pPr>
            <a:r>
              <a:rPr lang="en-US" altLang="zh-TW" sz="1050" dirty="0">
                <a:latin typeface="標楷體" panose="03000509000000000000" pitchFamily="65" charset="-120"/>
                <a:ea typeface="標楷體" panose="03000509000000000000" pitchFamily="65" charset="-120"/>
              </a:rPr>
              <a:t> </a:t>
            </a:r>
            <a:r>
              <a:rPr lang="en-US" altLang="zh-TW" sz="2400" dirty="0"/>
              <a:t>B. </a:t>
            </a:r>
            <a:r>
              <a:rPr lang="en-US" altLang="zh-TW" sz="2400" dirty="0" err="1"/>
              <a:t>Amadei</a:t>
            </a:r>
            <a:endParaRPr lang="en-US" altLang="zh-TW" sz="2400" dirty="0"/>
          </a:p>
          <a:p>
            <a:pPr>
              <a:defRPr/>
            </a:pPr>
            <a:r>
              <a:rPr lang="en-US" altLang="zh-TW" sz="1050" dirty="0"/>
              <a:t>     E. N. Pan, C. S. Chen, 1997</a:t>
            </a:r>
            <a:endParaRPr lang="en-US" altLang="zh-TW" sz="1050" dirty="0">
              <a:latin typeface="標楷體" panose="03000509000000000000" pitchFamily="65" charset="-120"/>
              <a:ea typeface="標楷體" panose="03000509000000000000" pitchFamily="65" charset="-120"/>
            </a:endParaRPr>
          </a:p>
          <a:p>
            <a:pPr>
              <a:defRPr/>
            </a:pPr>
            <a:r>
              <a:rPr lang="en-US" altLang="zh-TW" sz="1050" dirty="0">
                <a:latin typeface="標楷體" panose="03000509000000000000" pitchFamily="65" charset="-120"/>
                <a:ea typeface="標楷體" panose="03000509000000000000" pitchFamily="65" charset="-120"/>
              </a:rPr>
              <a:t>    (U. Akron , USA)</a:t>
            </a:r>
          </a:p>
          <a:p>
            <a:pPr>
              <a:defRPr/>
            </a:pPr>
            <a:r>
              <a:rPr lang="en-US" altLang="zh-TW" sz="1050" dirty="0">
                <a:latin typeface="標楷體" panose="03000509000000000000" pitchFamily="65" charset="-120"/>
                <a:ea typeface="標楷體" panose="03000509000000000000" pitchFamily="65" charset="-120"/>
              </a:rPr>
              <a:t>     (Rock fracture)</a:t>
            </a:r>
            <a:endParaRPr lang="zh-TW" altLang="en-US" sz="1050" dirty="0">
              <a:latin typeface="標楷體" panose="03000509000000000000" pitchFamily="65" charset="-120"/>
              <a:ea typeface="標楷體" panose="03000509000000000000" pitchFamily="65" charset="-120"/>
            </a:endParaRPr>
          </a:p>
        </p:txBody>
      </p:sp>
      <p:pic>
        <p:nvPicPr>
          <p:cNvPr id="36893" name="圖片 4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03700" y="2382838"/>
            <a:ext cx="86995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4" name="圖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9363" y="2681288"/>
            <a:ext cx="762000"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5" name="Picture 4" descr="點開此圖, 可看較大校徽圖檔"/>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0" y="2697163"/>
            <a:ext cx="773113"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6" name="圖片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8638" y="4354513"/>
            <a:ext cx="741362"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7" name="圖片 4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24450" y="4349750"/>
            <a:ext cx="53181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8" name="圖片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40163" y="4310063"/>
            <a:ext cx="5191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108520" y="57944"/>
            <a:ext cx="12550080" cy="1210816"/>
          </a:xfrm>
        </p:spPr>
        <p:txBody>
          <a:bodyPr/>
          <a:lstStyle/>
          <a:p>
            <a:r>
              <a:rPr lang="en-US" altLang="zh-TW" sz="3600" dirty="0" smtClean="0">
                <a:latin typeface="標楷體" pitchFamily="65" charset="-120"/>
                <a:ea typeface="標楷體" pitchFamily="65" charset="-120"/>
              </a:rPr>
              <a:t>               NTOU MSV</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     </a:t>
            </a:r>
            <a:r>
              <a:rPr lang="zh-TW" altLang="en-US" sz="3600" dirty="0" smtClean="0">
                <a:latin typeface="標楷體" pitchFamily="65" charset="-120"/>
                <a:ea typeface="標楷體" pitchFamily="65" charset="-120"/>
              </a:rPr>
              <a:t>學術三個一百、</a:t>
            </a:r>
            <a:r>
              <a:rPr lang="zh-TW" altLang="en-US" sz="3600" dirty="0">
                <a:latin typeface="標楷體" pitchFamily="65" charset="-120"/>
                <a:ea typeface="標楷體" pitchFamily="65" charset="-120"/>
              </a:rPr>
              <a:t>三</a:t>
            </a:r>
            <a:r>
              <a:rPr lang="zh-TW" altLang="en-US" sz="3600" dirty="0" smtClean="0">
                <a:latin typeface="標楷體" pitchFamily="65" charset="-120"/>
                <a:ea typeface="標楷體" pitchFamily="65" charset="-120"/>
              </a:rPr>
              <a:t>個堅持及三難</a:t>
            </a:r>
            <a:r>
              <a:rPr lang="en-US" altLang="zh-TW" sz="3600" dirty="0" smtClean="0">
                <a:latin typeface="標楷體" pitchFamily="65" charset="-120"/>
                <a:ea typeface="標楷體" pitchFamily="65" charset="-120"/>
              </a:rPr>
              <a:t>2024</a:t>
            </a:r>
            <a:endParaRPr lang="zh-TW" altLang="en-US" sz="3600" dirty="0" smtClean="0">
              <a:latin typeface="標楷體" pitchFamily="65" charset="-120"/>
              <a:ea typeface="標楷體" pitchFamily="65" charset="-120"/>
            </a:endParaRPr>
          </a:p>
        </p:txBody>
      </p:sp>
      <p:sp>
        <p:nvSpPr>
          <p:cNvPr id="3" name="內容版面配置區 2"/>
          <p:cNvSpPr>
            <a:spLocks noGrp="1"/>
          </p:cNvSpPr>
          <p:nvPr>
            <p:ph idx="1"/>
          </p:nvPr>
        </p:nvSpPr>
        <p:spPr>
          <a:xfrm>
            <a:off x="1403648" y="1268760"/>
            <a:ext cx="6551736" cy="5162649"/>
          </a:xfrm>
        </p:spPr>
        <p:txBody>
          <a:bodyPr>
            <a:normAutofit fontScale="70000" lnSpcReduction="20000"/>
          </a:bodyPr>
          <a:lstStyle/>
          <a:p>
            <a:pPr marL="0" indent="0">
              <a:buFontTx/>
              <a:buNone/>
              <a:defRPr/>
            </a:pPr>
            <a:r>
              <a:rPr lang="zh-TW" altLang="en-US" dirty="0" smtClean="0">
                <a:latin typeface="標楷體" pitchFamily="65" charset="-120"/>
                <a:ea typeface="標楷體" pitchFamily="65" charset="-120"/>
              </a:rPr>
              <a:t>①發表</a:t>
            </a:r>
            <a:r>
              <a:rPr lang="en-US" altLang="zh-TW" dirty="0" smtClean="0">
                <a:latin typeface="標楷體" pitchFamily="65" charset="-120"/>
                <a:ea typeface="標楷體" pitchFamily="65" charset="-120"/>
              </a:rPr>
              <a:t>100 </a:t>
            </a:r>
            <a:r>
              <a:rPr lang="zh-TW" altLang="en-US" dirty="0" smtClean="0">
                <a:latin typeface="標楷體" pitchFamily="65" charset="-120"/>
                <a:ea typeface="標楷體" pitchFamily="65" charset="-120"/>
              </a:rPr>
              <a:t>篇</a:t>
            </a:r>
            <a:r>
              <a:rPr lang="en-US" altLang="zh-TW" dirty="0" smtClean="0">
                <a:latin typeface="標楷體" pitchFamily="65" charset="-120"/>
                <a:ea typeface="標楷體" pitchFamily="65" charset="-120"/>
              </a:rPr>
              <a:t>SCI</a:t>
            </a:r>
            <a:r>
              <a:rPr lang="zh-TW" altLang="en-US" dirty="0" smtClean="0">
                <a:latin typeface="標楷體" pitchFamily="65" charset="-120"/>
                <a:ea typeface="標楷體" pitchFamily="65" charset="-120"/>
              </a:rPr>
              <a:t>論文</a:t>
            </a:r>
            <a:r>
              <a:rPr lang="en-US" altLang="zh-TW" dirty="0" smtClean="0">
                <a:latin typeface="標楷體" pitchFamily="65" charset="-120"/>
                <a:ea typeface="標楷體" pitchFamily="65" charset="-120"/>
              </a:rPr>
              <a:t>(251)</a:t>
            </a:r>
          </a:p>
          <a:p>
            <a:pPr marL="0" indent="0">
              <a:buNone/>
              <a:defRPr/>
            </a:pPr>
            <a:r>
              <a:rPr lang="zh-TW" altLang="en-US" dirty="0" smtClean="0">
                <a:latin typeface="標楷體" pitchFamily="65" charset="-120"/>
                <a:ea typeface="標楷體" pitchFamily="65" charset="-120"/>
              </a:rPr>
              <a:t>②審過</a:t>
            </a:r>
            <a:r>
              <a:rPr lang="en-US" altLang="zh-TW" dirty="0" smtClean="0">
                <a:latin typeface="標楷體" pitchFamily="65" charset="-120"/>
                <a:ea typeface="標楷體" pitchFamily="65" charset="-120"/>
              </a:rPr>
              <a:t>100 </a:t>
            </a:r>
            <a:r>
              <a:rPr lang="zh-TW" altLang="en-US" dirty="0" smtClean="0">
                <a:latin typeface="標楷體" pitchFamily="65" charset="-120"/>
                <a:ea typeface="標楷體" pitchFamily="65" charset="-120"/>
              </a:rPr>
              <a:t>種不同</a:t>
            </a:r>
            <a:r>
              <a:rPr lang="en-US" altLang="zh-TW" dirty="0" smtClean="0">
                <a:latin typeface="標楷體" pitchFamily="65" charset="-120"/>
                <a:ea typeface="標楷體" pitchFamily="65" charset="-120"/>
              </a:rPr>
              <a:t>SCI</a:t>
            </a:r>
            <a:r>
              <a:rPr lang="zh-TW" altLang="en-US" dirty="0" smtClean="0">
                <a:latin typeface="標楷體" pitchFamily="65" charset="-120"/>
                <a:ea typeface="標楷體" pitchFamily="65" charset="-120"/>
              </a:rPr>
              <a:t>期刊論文</a:t>
            </a:r>
            <a:r>
              <a:rPr lang="en-US" altLang="zh-TW" dirty="0" smtClean="0">
                <a:latin typeface="標楷體" pitchFamily="65" charset="-120"/>
                <a:ea typeface="標楷體" pitchFamily="65" charset="-120"/>
              </a:rPr>
              <a:t>(144)</a:t>
            </a:r>
          </a:p>
          <a:p>
            <a:pPr marL="0" indent="0">
              <a:buFontTx/>
              <a:buNone/>
              <a:defRPr/>
            </a:pPr>
            <a:r>
              <a:rPr lang="zh-TW" altLang="en-US" dirty="0">
                <a:latin typeface="標楷體" pitchFamily="65" charset="-120"/>
                <a:ea typeface="標楷體" pitchFamily="65" charset="-120"/>
              </a:rPr>
              <a:t>③單</a:t>
            </a:r>
            <a:r>
              <a:rPr lang="zh-TW" altLang="en-US" dirty="0" smtClean="0">
                <a:latin typeface="標楷體" pitchFamily="65" charset="-120"/>
                <a:ea typeface="標楷體" pitchFamily="65" charset="-120"/>
              </a:rPr>
              <a:t>篇論文被引用</a:t>
            </a:r>
            <a:r>
              <a:rPr lang="en-US" altLang="zh-TW" dirty="0" smtClean="0">
                <a:latin typeface="標楷體" pitchFamily="65" charset="-120"/>
                <a:ea typeface="標楷體" pitchFamily="65" charset="-120"/>
              </a:rPr>
              <a:t>100</a:t>
            </a:r>
            <a:r>
              <a:rPr lang="zh-TW" altLang="en-US" dirty="0" smtClean="0">
                <a:latin typeface="標楷體" pitchFamily="65" charset="-120"/>
                <a:ea typeface="標楷體" pitchFamily="65" charset="-120"/>
              </a:rPr>
              <a:t>次 </a:t>
            </a:r>
            <a:r>
              <a:rPr lang="en-US" altLang="zh-TW" dirty="0" smtClean="0">
                <a:latin typeface="標楷體" pitchFamily="65" charset="-120"/>
                <a:ea typeface="標楷體" pitchFamily="65" charset="-120"/>
              </a:rPr>
              <a:t>(9 </a:t>
            </a:r>
            <a:r>
              <a:rPr lang="zh-TW" altLang="en-US" dirty="0" smtClean="0">
                <a:latin typeface="標楷體" pitchFamily="65" charset="-120"/>
                <a:ea typeface="標楷體" pitchFamily="65" charset="-120"/>
              </a:rPr>
              <a:t>篇</a:t>
            </a:r>
            <a:r>
              <a:rPr lang="en-US" altLang="zh-TW" dirty="0" smtClean="0">
                <a:latin typeface="標楷體" pitchFamily="65" charset="-120"/>
                <a:ea typeface="標楷體" pitchFamily="65" charset="-120"/>
              </a:rPr>
              <a:t>)</a:t>
            </a:r>
          </a:p>
          <a:p>
            <a:pPr marL="0" indent="0">
              <a:buFontTx/>
              <a:buNone/>
              <a:defRPr/>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(437 ASCE, 481 ASME)</a:t>
            </a:r>
          </a:p>
          <a:p>
            <a:pPr marL="0" indent="0">
              <a:buNone/>
              <a:defRPr/>
            </a:pPr>
            <a:r>
              <a:rPr lang="zh-TW" altLang="en-US" dirty="0">
                <a:latin typeface="標楷體" pitchFamily="65" charset="-120"/>
                <a:ea typeface="標楷體" pitchFamily="65" charset="-120"/>
              </a:rPr>
              <a:t>發表過</a:t>
            </a:r>
            <a:r>
              <a:rPr lang="zh-TW" altLang="en-US" dirty="0" smtClean="0">
                <a:latin typeface="標楷體" pitchFamily="65" charset="-120"/>
                <a:ea typeface="標楷體" pitchFamily="65" charset="-120"/>
              </a:rPr>
              <a:t> </a:t>
            </a:r>
            <a:r>
              <a:rPr lang="en-US" altLang="zh-TW" dirty="0" smtClean="0">
                <a:latin typeface="標楷體" pitchFamily="65" charset="-120"/>
                <a:ea typeface="標楷體" pitchFamily="65" charset="-120"/>
              </a:rPr>
              <a:t>87 </a:t>
            </a:r>
            <a:r>
              <a:rPr lang="zh-TW" altLang="en-US" dirty="0">
                <a:latin typeface="標楷體" pitchFamily="65" charset="-120"/>
                <a:ea typeface="標楷體" pitchFamily="65" charset="-120"/>
              </a:rPr>
              <a:t>種不同</a:t>
            </a:r>
            <a:r>
              <a:rPr lang="en-US" altLang="zh-TW" dirty="0">
                <a:latin typeface="標楷體" pitchFamily="65" charset="-120"/>
                <a:ea typeface="標楷體" pitchFamily="65" charset="-120"/>
              </a:rPr>
              <a:t>SCI</a:t>
            </a:r>
            <a:r>
              <a:rPr lang="zh-TW" altLang="en-US" dirty="0">
                <a:latin typeface="標楷體" pitchFamily="65" charset="-120"/>
                <a:ea typeface="標楷體" pitchFamily="65" charset="-120"/>
              </a:rPr>
              <a:t>期刊論文</a:t>
            </a:r>
            <a:endParaRPr lang="en-US" altLang="zh-TW" dirty="0">
              <a:latin typeface="標楷體" pitchFamily="65" charset="-120"/>
              <a:ea typeface="標楷體" pitchFamily="65" charset="-120"/>
            </a:endParaRPr>
          </a:p>
          <a:p>
            <a:pPr marL="0" indent="0">
              <a:buFontTx/>
              <a:buNone/>
              <a:defRPr/>
            </a:pPr>
            <a:endParaRPr lang="en-US" altLang="zh-TW" dirty="0" smtClean="0">
              <a:latin typeface="標楷體" pitchFamily="65" charset="-120"/>
              <a:ea typeface="標楷體" pitchFamily="65" charset="-120"/>
            </a:endParaRPr>
          </a:p>
          <a:p>
            <a:pPr marL="0" indent="0">
              <a:buFontTx/>
              <a:buNone/>
              <a:defRPr/>
            </a:pPr>
            <a:endParaRPr lang="en-US" altLang="zh-TW" dirty="0" smtClean="0">
              <a:latin typeface="標楷體" pitchFamily="65" charset="-120"/>
              <a:ea typeface="標楷體" pitchFamily="65" charset="-120"/>
            </a:endParaRPr>
          </a:p>
          <a:p>
            <a:pPr marL="0" indent="0">
              <a:buFontTx/>
              <a:buNone/>
              <a:defRPr/>
            </a:pPr>
            <a:r>
              <a:rPr lang="en-US" altLang="zh-TW" dirty="0" smtClean="0">
                <a:latin typeface="標楷體" pitchFamily="65" charset="-120"/>
                <a:ea typeface="標楷體" pitchFamily="65" charset="-120"/>
              </a:rPr>
              <a:t>I. </a:t>
            </a:r>
            <a:r>
              <a:rPr lang="zh-TW" altLang="en-US" dirty="0">
                <a:latin typeface="標楷體" pitchFamily="65" charset="-120"/>
                <a:ea typeface="標楷體" pitchFamily="65" charset="-120"/>
              </a:rPr>
              <a:t>大學部也會</a:t>
            </a:r>
            <a:r>
              <a:rPr lang="zh-TW" altLang="en-US" dirty="0" smtClean="0">
                <a:latin typeface="標楷體" pitchFamily="65" charset="-120"/>
                <a:ea typeface="標楷體" pitchFamily="65" charset="-120"/>
              </a:rPr>
              <a:t>有 </a:t>
            </a:r>
            <a:r>
              <a:rPr lang="en-US" altLang="zh-TW" dirty="0" smtClean="0">
                <a:latin typeface="標楷體" pitchFamily="65" charset="-120"/>
                <a:ea typeface="標楷體" pitchFamily="65" charset="-120"/>
              </a:rPr>
              <a:t>SCI </a:t>
            </a:r>
            <a:r>
              <a:rPr lang="zh-TW" altLang="en-US" dirty="0" smtClean="0">
                <a:latin typeface="標楷體" pitchFamily="65" charset="-120"/>
                <a:ea typeface="標楷體" pitchFamily="65" charset="-120"/>
              </a:rPr>
              <a:t>論文</a:t>
            </a:r>
            <a:r>
              <a:rPr lang="en-US" altLang="zh-TW" dirty="0" smtClean="0">
                <a:latin typeface="標楷體" pitchFamily="65" charset="-120"/>
                <a:ea typeface="標楷體" pitchFamily="65" charset="-120"/>
              </a:rPr>
              <a:t>(23)</a:t>
            </a:r>
          </a:p>
          <a:p>
            <a:pPr marL="0" indent="0">
              <a:buFontTx/>
              <a:buNone/>
              <a:defRPr/>
            </a:pPr>
            <a:r>
              <a:rPr lang="en-US" altLang="zh-TW" dirty="0" smtClean="0">
                <a:latin typeface="標楷體" pitchFamily="65" charset="-120"/>
                <a:ea typeface="標楷體" pitchFamily="65" charset="-120"/>
              </a:rPr>
              <a:t>II.</a:t>
            </a:r>
            <a:r>
              <a:rPr lang="zh-TW" altLang="en-US" dirty="0" smtClean="0">
                <a:latin typeface="標楷體" pitchFamily="65" charset="-120"/>
                <a:ea typeface="標楷體" pitchFamily="65" charset="-120"/>
              </a:rPr>
              <a:t>碩士班如期畢業</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守了</a:t>
            </a:r>
            <a:r>
              <a:rPr lang="en-US" altLang="zh-TW" dirty="0" smtClean="0">
                <a:latin typeface="標楷體" pitchFamily="65" charset="-120"/>
                <a:ea typeface="標楷體" pitchFamily="65" charset="-120"/>
              </a:rPr>
              <a:t>18</a:t>
            </a:r>
            <a:r>
              <a:rPr lang="zh-TW" altLang="en-US" dirty="0" smtClean="0">
                <a:latin typeface="標楷體" pitchFamily="65" charset="-120"/>
                <a:ea typeface="標楷體" pitchFamily="65" charset="-120"/>
              </a:rPr>
              <a:t>年</a:t>
            </a:r>
            <a:r>
              <a:rPr lang="en-US" altLang="zh-TW" dirty="0" smtClean="0">
                <a:latin typeface="標楷體" pitchFamily="65" charset="-120"/>
                <a:ea typeface="標楷體" pitchFamily="65" charset="-120"/>
              </a:rPr>
              <a:t>)</a:t>
            </a:r>
            <a:endParaRPr lang="en-US" altLang="zh-TW" dirty="0">
              <a:latin typeface="標楷體" pitchFamily="65" charset="-120"/>
              <a:ea typeface="標楷體" pitchFamily="65" charset="-120"/>
            </a:endParaRPr>
          </a:p>
          <a:p>
            <a:pPr marL="0" indent="0">
              <a:buFontTx/>
              <a:buNone/>
              <a:defRPr/>
            </a:pPr>
            <a:r>
              <a:rPr lang="en-US" altLang="zh-TW" dirty="0" smtClean="0">
                <a:latin typeface="標楷體" pitchFamily="65" charset="-120"/>
                <a:ea typeface="標楷體" pitchFamily="65" charset="-120"/>
              </a:rPr>
              <a:t>III.</a:t>
            </a:r>
            <a:r>
              <a:rPr lang="zh-TW" altLang="en-US" dirty="0" smtClean="0">
                <a:latin typeface="標楷體" pitchFamily="65" charset="-120"/>
                <a:ea typeface="標楷體" pitchFamily="65" charset="-120"/>
              </a:rPr>
              <a:t>碩博士</a:t>
            </a:r>
            <a:r>
              <a:rPr lang="zh-TW" altLang="en-US" dirty="0">
                <a:latin typeface="標楷體" pitchFamily="65" charset="-120"/>
                <a:ea typeface="標楷體" pitchFamily="65" charset="-120"/>
              </a:rPr>
              <a:t>班學生</a:t>
            </a:r>
            <a:r>
              <a:rPr lang="zh-TW" altLang="en-US" dirty="0" smtClean="0">
                <a:latin typeface="標楷體" pitchFamily="65" charset="-120"/>
                <a:ea typeface="標楷體" pitchFamily="65" charset="-120"/>
              </a:rPr>
              <a:t>論文均能在</a:t>
            </a:r>
            <a:r>
              <a:rPr lang="en-US" altLang="zh-TW" dirty="0" smtClean="0">
                <a:latin typeface="標楷體" pitchFamily="65" charset="-120"/>
                <a:ea typeface="標楷體" pitchFamily="65" charset="-120"/>
              </a:rPr>
              <a:t>SCI</a:t>
            </a:r>
            <a:r>
              <a:rPr lang="zh-TW" altLang="en-US" dirty="0" smtClean="0">
                <a:latin typeface="標楷體" pitchFamily="65" charset="-120"/>
                <a:ea typeface="標楷體" pitchFamily="65" charset="-120"/>
              </a:rPr>
              <a:t>期刊發表</a:t>
            </a:r>
            <a:endParaRPr lang="en-US" altLang="zh-TW" dirty="0" smtClean="0">
              <a:latin typeface="標楷體" pitchFamily="65" charset="-120"/>
              <a:ea typeface="標楷體" pitchFamily="65" charset="-120"/>
            </a:endParaRPr>
          </a:p>
          <a:p>
            <a:pPr marL="0" indent="0">
              <a:buFontTx/>
              <a:buNone/>
              <a:defRPr/>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a:t>
            </a:r>
            <a:r>
              <a:rPr lang="zh-TW" altLang="en-US" dirty="0">
                <a:latin typeface="標楷體" pitchFamily="65" charset="-120"/>
                <a:ea typeface="標楷體" pitchFamily="65" charset="-120"/>
              </a:rPr>
              <a:t>守</a:t>
            </a:r>
            <a:r>
              <a:rPr lang="zh-TW" altLang="en-US" dirty="0" smtClean="0">
                <a:latin typeface="標楷體" pitchFamily="65" charset="-120"/>
                <a:ea typeface="標楷體" pitchFamily="65" charset="-120"/>
              </a:rPr>
              <a:t>了</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年</a:t>
            </a:r>
            <a:r>
              <a:rPr lang="en-US" altLang="zh-TW" dirty="0">
                <a:latin typeface="標楷體" pitchFamily="65" charset="-120"/>
                <a:ea typeface="標楷體" pitchFamily="65" charset="-120"/>
              </a:rPr>
              <a:t>)</a:t>
            </a:r>
          </a:p>
          <a:p>
            <a:pPr marL="0" indent="0">
              <a:buFontTx/>
              <a:buNone/>
              <a:defRPr/>
            </a:pPr>
            <a:endParaRPr lang="en-US" altLang="zh-TW" dirty="0" smtClean="0">
              <a:latin typeface="標楷體" pitchFamily="65" charset="-120"/>
              <a:ea typeface="標楷體" pitchFamily="65" charset="-120"/>
            </a:endParaRPr>
          </a:p>
          <a:p>
            <a:pPr marL="0" indent="0">
              <a:buFontTx/>
              <a:buNone/>
              <a:defRPr/>
            </a:pPr>
            <a:r>
              <a:rPr lang="zh-TW" altLang="en-US" dirty="0" smtClean="0">
                <a:latin typeface="標楷體" pitchFamily="65" charset="-120"/>
                <a:ea typeface="標楷體" pitchFamily="65" charset="-120"/>
              </a:rPr>
              <a:t>❶寫論文難</a:t>
            </a:r>
            <a:endParaRPr lang="en-US" altLang="zh-TW" dirty="0" smtClean="0">
              <a:latin typeface="標楷體" pitchFamily="65" charset="-120"/>
              <a:ea typeface="標楷體" pitchFamily="65" charset="-120"/>
            </a:endParaRPr>
          </a:p>
          <a:p>
            <a:pPr marL="0" indent="0">
              <a:buFontTx/>
              <a:buNone/>
              <a:defRPr/>
            </a:pPr>
            <a:r>
              <a:rPr lang="zh-TW" altLang="en-US" dirty="0" smtClean="0">
                <a:latin typeface="標楷體" pitchFamily="65" charset="-120"/>
                <a:ea typeface="標楷體" pitchFamily="65" charset="-120"/>
              </a:rPr>
              <a:t>❷寫英文論文更難</a:t>
            </a:r>
            <a:endParaRPr lang="en-US" altLang="zh-TW" dirty="0" smtClean="0">
              <a:latin typeface="標楷體" pitchFamily="65" charset="-120"/>
              <a:ea typeface="標楷體" pitchFamily="65" charset="-120"/>
            </a:endParaRPr>
          </a:p>
          <a:p>
            <a:pPr marL="0" indent="0">
              <a:buFontTx/>
              <a:buNone/>
              <a:defRPr/>
            </a:pPr>
            <a:r>
              <a:rPr lang="zh-TW" altLang="en-US" dirty="0" smtClean="0">
                <a:latin typeface="標楷體" pitchFamily="65" charset="-120"/>
                <a:ea typeface="標楷體" pitchFamily="65" charset="-120"/>
              </a:rPr>
              <a:t>❸第一次用英文寫論文是</a:t>
            </a:r>
            <a:r>
              <a:rPr lang="zh-TW" altLang="en-US" dirty="0" smtClean="0">
                <a:solidFill>
                  <a:srgbClr val="FF0000"/>
                </a:solidFill>
                <a:latin typeface="標楷體" pitchFamily="65" charset="-120"/>
                <a:ea typeface="標楷體" pitchFamily="65" charset="-120"/>
              </a:rPr>
              <a:t>難上加難</a:t>
            </a:r>
            <a:r>
              <a:rPr lang="en-US" altLang="zh-TW" dirty="0" smtClean="0">
                <a:solidFill>
                  <a:srgbClr val="FF0000"/>
                </a:solidFill>
                <a:latin typeface="標楷體" pitchFamily="65" charset="-120"/>
                <a:ea typeface="標楷體" pitchFamily="65" charset="-120"/>
              </a:rPr>
              <a:t> </a:t>
            </a:r>
            <a:r>
              <a:rPr lang="zh-TW" altLang="en-US" dirty="0" smtClean="0">
                <a:solidFill>
                  <a:schemeClr val="accent2">
                    <a:lumMod val="85000"/>
                    <a:lumOff val="15000"/>
                  </a:schemeClr>
                </a:solidFill>
                <a:latin typeface="標楷體" pitchFamily="65" charset="-120"/>
                <a:ea typeface="標楷體" pitchFamily="65" charset="-120"/>
              </a:rPr>
              <a:t>陳正宗特聘講座教授</a:t>
            </a:r>
            <a:endParaRPr lang="zh-TW" altLang="en-US" dirty="0">
              <a:solidFill>
                <a:schemeClr val="accent2">
                  <a:lumMod val="85000"/>
                  <a:lumOff val="15000"/>
                </a:schemeClr>
              </a:solidFill>
              <a:latin typeface="標楷體" pitchFamily="65" charset="-120"/>
              <a:ea typeface="標楷體" pitchFamily="65" charset="-120"/>
            </a:endParaRPr>
          </a:p>
        </p:txBody>
      </p:sp>
      <p:sp>
        <p:nvSpPr>
          <p:cNvPr id="6149" name="投影片編號版面配置區 2"/>
          <p:cNvSpPr>
            <a:spLocks noGrp="1"/>
          </p:cNvSpPr>
          <p:nvPr>
            <p:ph type="sldNum" sz="quarter" idx="12"/>
          </p:nvPr>
        </p:nvSpPr>
        <p:spPr>
          <a:xfrm>
            <a:off x="7237413" y="6413500"/>
            <a:ext cx="1905000" cy="457200"/>
          </a:xfrm>
          <a:noFill/>
        </p:spPr>
        <p:txBody>
          <a:bodyPr/>
          <a:lstStyle>
            <a:lvl1pPr eaLnBrk="0" hangingPunct="0">
              <a:spcBef>
                <a:spcPct val="20000"/>
              </a:spcBef>
              <a:buChar char="•"/>
              <a:defRPr kumimoji="1" sz="3200">
                <a:solidFill>
                  <a:schemeClr val="tx1"/>
                </a:solidFill>
                <a:latin typeface="Comic Sans MS" pitchFamily="66" charset="0"/>
                <a:ea typeface="新細明體" charset="-120"/>
              </a:defRPr>
            </a:lvl1pPr>
            <a:lvl2pPr marL="742950" indent="-285750" eaLnBrk="0" hangingPunct="0">
              <a:spcBef>
                <a:spcPct val="20000"/>
              </a:spcBef>
              <a:buChar char="–"/>
              <a:defRPr kumimoji="1" sz="2800">
                <a:solidFill>
                  <a:schemeClr val="tx1"/>
                </a:solidFill>
                <a:latin typeface="Comic Sans MS" pitchFamily="66" charset="0"/>
                <a:ea typeface="新細明體" charset="-120"/>
              </a:defRPr>
            </a:lvl2pPr>
            <a:lvl3pPr marL="1143000" indent="-228600" eaLnBrk="0" hangingPunct="0">
              <a:spcBef>
                <a:spcPct val="20000"/>
              </a:spcBef>
              <a:buChar char="•"/>
              <a:defRPr kumimoji="1" sz="2400">
                <a:solidFill>
                  <a:schemeClr val="tx1"/>
                </a:solidFill>
                <a:latin typeface="Comic Sans MS" pitchFamily="66" charset="0"/>
                <a:ea typeface="新細明體" charset="-120"/>
              </a:defRPr>
            </a:lvl3pPr>
            <a:lvl4pPr marL="1600200" indent="-228600" eaLnBrk="0" hangingPunct="0">
              <a:spcBef>
                <a:spcPct val="20000"/>
              </a:spcBef>
              <a:buChar char="–"/>
              <a:defRPr kumimoji="1" sz="2000">
                <a:solidFill>
                  <a:schemeClr val="tx1"/>
                </a:solidFill>
                <a:latin typeface="Comic Sans MS" pitchFamily="66" charset="0"/>
                <a:ea typeface="新細明體" charset="-120"/>
              </a:defRPr>
            </a:lvl4pPr>
            <a:lvl5pPr marL="2057400" indent="-228600" eaLnBrk="0" hangingPunct="0">
              <a:spcBef>
                <a:spcPct val="20000"/>
              </a:spcBef>
              <a:buChar char="»"/>
              <a:defRPr kumimoji="1" sz="2000">
                <a:solidFill>
                  <a:schemeClr val="tx1"/>
                </a:solidFill>
                <a:latin typeface="Comic Sans MS" pitchFamily="66"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9pPr>
          </a:lstStyle>
          <a:p>
            <a:pPr eaLnBrk="1" hangingPunct="1">
              <a:spcBef>
                <a:spcPct val="0"/>
              </a:spcBef>
              <a:buFontTx/>
              <a:buNone/>
            </a:pPr>
            <a:r>
              <a:rPr kumimoji="0" lang="en-US" altLang="zh-TW" sz="2400" smtClean="0"/>
              <a:t>2</a:t>
            </a:r>
          </a:p>
        </p:txBody>
      </p:sp>
      <p:pic>
        <p:nvPicPr>
          <p:cNvPr id="6" name="圖片 5"/>
          <p:cNvPicPr>
            <a:picLocks noChangeAspect="1"/>
          </p:cNvPicPr>
          <p:nvPr/>
        </p:nvPicPr>
        <p:blipFill>
          <a:blip r:embed="rId3" cstate="print">
            <a:extLst>
              <a:ext uri="{BEBA8EAE-BF5A-486C-A8C5-ECC9F3942E4B}">
                <a14:imgProps xmlns:a14="http://schemas.microsoft.com/office/drawing/2010/main">
                  <a14:imgLayer r:embed="rId4">
                    <a14:imgEffect>
                      <a14:backgroundRemoval t="1852" b="98704" l="2167" r="97000">
                        <a14:foregroundMark x1="5333" y1="32222" x2="10000" y2="24630"/>
                        <a14:foregroundMark x1="9833" y1="25185" x2="9667" y2="31852"/>
                        <a14:foregroundMark x1="10000" y1="32037" x2="15167" y2="24815"/>
                        <a14:foregroundMark x1="74500" y1="32407" x2="72500" y2="32037"/>
                        <a14:foregroundMark x1="72500" y1="32222" x2="69500" y2="33704"/>
                        <a14:foregroundMark x1="69333" y1="34074" x2="68667" y2="36111"/>
                        <a14:foregroundMark x1="68833" y1="36111" x2="72333" y2="36852"/>
                        <a14:foregroundMark x1="72500" y1="37222" x2="73000" y2="38889"/>
                        <a14:foregroundMark x1="73000" y1="39074" x2="71167" y2="41111"/>
                        <a14:foregroundMark x1="36000" y1="77593" x2="35333" y2="86111"/>
                        <a14:foregroundMark x1="36000" y1="86111" x2="42167" y2="77037"/>
                        <a14:foregroundMark x1="45000" y1="81111" x2="43333" y2="86667"/>
                        <a14:foregroundMark x1="55333" y1="83333" x2="54167" y2="82963"/>
                        <a14:foregroundMark x1="64000" y1="83704" x2="62667" y2="85556"/>
                        <a14:foregroundMark x1="68167" y1="83333" x2="67000" y2="86481"/>
                        <a14:foregroundMark x1="68667" y1="83704" x2="70333" y2="82593"/>
                        <a14:foregroundMark x1="70500" y1="83333" x2="69833" y2="86667"/>
                        <a14:foregroundMark x1="47000" y1="96481" x2="50000" y2="97222"/>
                        <a14:foregroundMark x1="51333" y1="97222" x2="54500" y2="97222"/>
                        <a14:foregroundMark x1="55667" y1="97037" x2="59333" y2="95926"/>
                        <a14:foregroundMark x1="59333" y1="95926" x2="63500" y2="94259"/>
                        <a14:foregroundMark x1="64667" y1="94074" x2="68000" y2="91852"/>
                        <a14:foregroundMark x1="68500" y1="91481" x2="71500" y2="88519"/>
                        <a14:foregroundMark x1="72167" y1="87593" x2="75000" y2="80926"/>
                        <a14:foregroundMark x1="75000" y1="81111" x2="77000" y2="75370"/>
                        <a14:foregroundMark x1="77000" y1="75000" x2="78000" y2="67222"/>
                        <a14:foregroundMark x1="77667" y1="66667" x2="76667" y2="60000"/>
                        <a14:foregroundMark x1="76667" y1="59259" x2="81000" y2="57407"/>
                        <a14:foregroundMark x1="81167" y1="57407" x2="86167" y2="53889"/>
                        <a14:foregroundMark x1="86333" y1="53704" x2="91000" y2="47593"/>
                        <a14:foregroundMark x1="91167" y1="47407" x2="93667" y2="40741"/>
                        <a14:foregroundMark x1="93833" y1="40000" x2="94500" y2="32037"/>
                        <a14:foregroundMark x1="94833" y1="31852" x2="93333" y2="23704"/>
                        <a14:backgroundMark x1="51000" y1="98148" x2="56167" y2="98148"/>
                        <a14:backgroundMark x1="74667" y1="86296" x2="78500" y2="75926"/>
                        <a14:backgroundMark x1="45333" y1="97037" x2="48167" y2="98148"/>
                        <a14:backgroundMark x1="43667" y1="95926" x2="45333" y2="97037"/>
                        <a14:backgroundMark x1="43167" y1="95185" x2="45500" y2="96481"/>
                        <a14:backgroundMark x1="58333" y1="97778" x2="61167" y2="96852"/>
                        <a14:backgroundMark x1="62667" y1="96667" x2="65333" y2="94815"/>
                        <a14:backgroundMark x1="77667" y1="60370" x2="80000" y2="59259"/>
                        <a14:backgroundMark x1="80833" y1="58889" x2="84333" y2="56852"/>
                        <a14:backgroundMark x1="85000" y1="56296" x2="88167" y2="53704"/>
                        <a14:backgroundMark x1="88500" y1="53333" x2="90667" y2="50000"/>
                        <a14:backgroundMark x1="91000" y1="49444" x2="92667" y2="45741"/>
                        <a14:backgroundMark x1="95167" y1="30185" x2="95333" y2="35556"/>
                        <a14:backgroundMark x1="94333" y1="25185" x2="94667" y2="27593"/>
                        <a14:backgroundMark x1="93500" y1="23704" x2="94333" y2="25926"/>
                        <a14:backgroundMark x1="78000" y1="75556" x2="76667" y2="80000"/>
                        <a14:backgroundMark x1="76167" y1="81481" x2="73833" y2="86481"/>
                      </a14:backgroundRemoval>
                    </a14:imgEffect>
                  </a14:imgLayer>
                </a14:imgProps>
              </a:ext>
              <a:ext uri="{28A0092B-C50C-407E-A947-70E740481C1C}">
                <a14:useLocalDpi xmlns:a14="http://schemas.microsoft.com/office/drawing/2010/main" val="0"/>
              </a:ext>
            </a:extLst>
          </a:blip>
          <a:stretch>
            <a:fillRect/>
          </a:stretch>
        </p:blipFill>
        <p:spPr>
          <a:xfrm>
            <a:off x="7526508" y="5528404"/>
            <a:ext cx="1326809" cy="1194128"/>
          </a:xfrm>
          <a:prstGeom prst="rect">
            <a:avLst/>
          </a:prstGeom>
        </p:spPr>
      </p:pic>
      <p:pic>
        <p:nvPicPr>
          <p:cNvPr id="7" name="圖片 6"/>
          <p:cNvPicPr>
            <a:picLocks noChangeAspect="1"/>
          </p:cNvPicPr>
          <p:nvPr/>
        </p:nvPicPr>
        <p:blipFill>
          <a:blip r:embed="rId5" cstate="print">
            <a:extLst>
              <a:ext uri="{BEBA8EAE-BF5A-486C-A8C5-ECC9F3942E4B}">
                <a14:imgProps xmlns:a14="http://schemas.microsoft.com/office/drawing/2010/main">
                  <a14:imgLayer r:embed="rId6">
                    <a14:imgEffect>
                      <a14:backgroundRemoval t="1991" b="97788" l="1824" r="99005">
                        <a14:foregroundMark x1="12106" y1="20575" x2="10945" y2="35177"/>
                        <a14:foregroundMark x1="10282" y1="57301" x2="10282" y2="57301"/>
                        <a14:foregroundMark x1="11774" y1="20133" x2="14428" y2="13053"/>
                        <a14:foregroundMark x1="6302" y1="12168" x2="11443" y2="8850"/>
                        <a14:foregroundMark x1="14594" y1="7743" x2="20398" y2="6858"/>
                        <a14:foregroundMark x1="15091" y1="12611" x2="16252" y2="10619"/>
                        <a14:foregroundMark x1="5804" y1="59071" x2="11277" y2="62611"/>
                        <a14:foregroundMark x1="11111" y1="63496" x2="20232" y2="69248"/>
                        <a14:foregroundMark x1="26866" y1="70354" x2="33665" y2="63938"/>
                        <a14:foregroundMark x1="33167" y1="65487" x2="35158" y2="63717"/>
                        <a14:foregroundMark x1="14594" y1="32965" x2="18076" y2="31858"/>
                        <a14:foregroundMark x1="17579" y1="31858" x2="17745" y2="30531"/>
                        <a14:foregroundMark x1="28027" y1="7080" x2="34660" y2="13274"/>
                        <a14:foregroundMark x1="33665" y1="13053" x2="36153" y2="19469"/>
                        <a14:foregroundMark x1="32007" y1="24779" x2="24710" y2="31637"/>
                        <a14:foregroundMark x1="28027" y1="30973" x2="36650" y2="35177"/>
                        <a14:foregroundMark x1="36153" y1="35177" x2="42454" y2="41150"/>
                        <a14:foregroundMark x1="51244" y1="51327" x2="58043" y2="64381"/>
                        <a14:foregroundMark x1="41294" y1="40929" x2="40962" y2="55310"/>
                        <a14:foregroundMark x1="62852" y1="66150" x2="66003" y2="61283"/>
                        <a14:foregroundMark x1="66335" y1="60619" x2="68657" y2="51106"/>
                        <a14:foregroundMark x1="69320" y1="47345" x2="69652" y2="34956"/>
                        <a14:foregroundMark x1="69320" y1="35177" x2="62852" y2="34071"/>
                        <a14:foregroundMark x1="62355" y1="33850" x2="62355" y2="17699"/>
                        <a14:foregroundMark x1="62189" y1="17035" x2="66667" y2="7743"/>
                        <a14:foregroundMark x1="66667" y1="7965" x2="71144" y2="19469"/>
                        <a14:foregroundMark x1="72637" y1="24779" x2="74461" y2="30310"/>
                        <a14:foregroundMark x1="74461" y1="30310" x2="74129" y2="44469"/>
                        <a14:foregroundMark x1="73632" y1="44912" x2="76949" y2="48894"/>
                        <a14:foregroundMark x1="77280" y1="49336" x2="81758" y2="41372"/>
                        <a14:foregroundMark x1="81924" y1="40929" x2="81758" y2="28319"/>
                        <a14:foregroundMark x1="81924" y1="28097" x2="87396" y2="37389"/>
                        <a14:foregroundMark x1="87231" y1="38496" x2="90547" y2="55973"/>
                        <a14:foregroundMark x1="90713" y1="56858" x2="92537" y2="75885"/>
                        <a14:foregroundMark x1="5307" y1="92920" x2="5473" y2="93805"/>
                        <a14:foregroundMark x1="5804" y1="92699" x2="7297" y2="78097"/>
                        <a14:foregroundMark x1="9453" y1="93142" x2="11277" y2="74558"/>
                        <a14:foregroundMark x1="12106" y1="80088" x2="13599" y2="77434"/>
                        <a14:foregroundMark x1="13267" y1="78097" x2="16252" y2="77434"/>
                        <a14:foregroundMark x1="14428" y1="78761" x2="13267" y2="94248"/>
                        <a14:foregroundMark x1="16086" y1="84513" x2="17081" y2="92035"/>
                        <a14:foregroundMark x1="19071" y1="78761" x2="20066" y2="76991"/>
                        <a14:foregroundMark x1="19403" y1="92478" x2="20564" y2="87168"/>
                        <a14:foregroundMark x1="22388" y1="78097" x2="22388" y2="83407"/>
                        <a14:foregroundMark x1="21891" y1="93805" x2="23881" y2="90487"/>
                        <a14:foregroundMark x1="24710" y1="86947" x2="25705" y2="80088"/>
                        <a14:foregroundMark x1="28856" y1="92478" x2="29353" y2="93584"/>
                        <a14:foregroundMark x1="29685" y1="90708" x2="31012" y2="77876"/>
                        <a14:foregroundMark x1="41625" y1="78540" x2="40464" y2="76327"/>
                        <a14:foregroundMark x1="46269" y1="78540" x2="46434" y2="80531"/>
                        <a14:foregroundMark x1="50249" y1="78097" x2="50415" y2="85841"/>
                        <a14:foregroundMark x1="54063" y1="85841" x2="55058" y2="76327"/>
                        <a14:foregroundMark x1="58375" y1="84071" x2="58209" y2="76549"/>
                        <a14:foregroundMark x1="61857" y1="80752" x2="62355" y2="83407"/>
                        <a14:foregroundMark x1="66998" y1="81416" x2="67993" y2="81195"/>
                        <a14:foregroundMark x1="72139" y1="77655" x2="73300" y2="83407"/>
                        <a14:foregroundMark x1="76285" y1="76770" x2="76451" y2="85177"/>
                        <a14:foregroundMark x1="77778" y1="82743" x2="78109" y2="78761"/>
                        <a14:foregroundMark x1="82919" y1="81637" x2="83914" y2="81416"/>
                        <a14:foregroundMark x1="88226" y1="80088" x2="87231" y2="76106"/>
                        <a14:foregroundMark x1="87894" y1="81858" x2="87894" y2="86726"/>
                        <a14:foregroundMark x1="86401" y1="76770" x2="87562" y2="81637"/>
                        <a14:foregroundMark x1="88391" y1="79425" x2="89221" y2="75885"/>
                        <a14:foregroundMark x1="70481" y1="86504" x2="71808" y2="76770"/>
                        <a14:foregroundMark x1="53234" y1="90265" x2="51907" y2="89823"/>
                        <a14:foregroundMark x1="50580" y1="91814" x2="52405" y2="92478"/>
                        <a14:foregroundMark x1="57048" y1="90265" x2="55721" y2="93805"/>
                        <a14:foregroundMark x1="70149" y1="94469" x2="68325" y2="93805"/>
                        <a14:foregroundMark x1="77114" y1="90265" x2="75622" y2="89823"/>
                        <a14:foregroundMark x1="79768" y1="92478" x2="79934" y2="94027"/>
                        <a14:foregroundMark x1="85904" y1="92920" x2="86235" y2="94912"/>
                        <a14:foregroundMark x1="83416" y1="93805" x2="83416" y2="91814"/>
                        <a14:foregroundMark x1="91045" y1="94912" x2="91045" y2="91814"/>
                        <a14:foregroundMark x1="95357" y1="95133" x2="95357" y2="91814"/>
                        <a14:foregroundMark x1="5638" y1="91150" x2="5638" y2="91150"/>
                        <a14:foregroundMark x1="5970" y1="88717" x2="5970" y2="88717"/>
                        <a14:foregroundMark x1="10282" y1="86947" x2="10282" y2="86947"/>
                        <a14:foregroundMark x1="10945" y1="80310" x2="10945" y2="80310"/>
                        <a14:foregroundMark x1="31593" y1="81882" x2="32115" y2="90592"/>
                        <a14:foregroundMark x1="43342" y1="80488" x2="43864" y2="93728"/>
                        <a14:foregroundMark x1="44125" y1="93031" x2="46475" y2="82927"/>
                        <a14:foregroundMark x1="66580" y1="76655" x2="66580" y2="87108"/>
                        <a14:foregroundMark x1="67885" y1="82578" x2="69191" y2="87108"/>
                        <a14:foregroundMark x1="62141" y1="79443" x2="62663" y2="76307"/>
                        <a14:foregroundMark x1="64230" y1="76307" x2="65535" y2="79094"/>
                        <a14:foregroundMark x1="62402" y1="84321" x2="63185" y2="87108"/>
                        <a14:foregroundMark x1="63708" y1="87108" x2="65274" y2="84321"/>
                        <a14:foregroundMark x1="83551" y1="81882" x2="85379" y2="87456"/>
                        <a14:foregroundMark x1="83029" y1="82578" x2="82768" y2="86411"/>
                        <a14:foregroundMark x1="82768" y1="81882" x2="83029" y2="76307"/>
                        <a14:foregroundMark x1="84856" y1="79094" x2="84595" y2="77352"/>
                        <a14:foregroundMark x1="80679" y1="77352" x2="81201" y2="82927"/>
                        <a14:foregroundMark x1="80940" y1="83275" x2="80157" y2="86760"/>
                        <a14:foregroundMark x1="79112" y1="86760" x2="78329" y2="79791"/>
                        <a14:foregroundMark x1="78329" y1="78397" x2="79112" y2="75958"/>
                        <a14:foregroundMark x1="68407" y1="76307" x2="68930" y2="79443"/>
                        <a14:foregroundMark x1="79373" y1="75958" x2="80940" y2="77700"/>
                        <a14:foregroundMark x1="48825" y1="93031" x2="49347" y2="94425"/>
                        <a14:foregroundMark x1="61880" y1="90592" x2="60052" y2="94425"/>
                        <a14:foregroundMark x1="73107" y1="94077" x2="74413" y2="94077"/>
                        <a14:foregroundMark x1="65013" y1="93728" x2="66841" y2="89199"/>
                        <a14:foregroundMark x1="87990" y1="93031" x2="89295" y2="94077"/>
                        <a14:foregroundMark x1="69191" y1="90244" x2="71802" y2="89895"/>
                        <a14:foregroundMark x1="78590" y1="94425" x2="80940" y2="94425"/>
                        <a14:foregroundMark x1="73107" y1="83972" x2="73890" y2="86760"/>
                        <a14:foregroundMark x1="60052" y1="76655" x2="60836" y2="78397"/>
                        <a14:foregroundMark x1="60836" y1="84321" x2="59791" y2="87108"/>
                        <a14:foregroundMark x1="55614" y1="79791" x2="56919" y2="86760"/>
                        <a14:foregroundMark x1="60836" y1="83624" x2="60836" y2="83624"/>
                        <a14:foregroundMark x1="60052" y1="81533" x2="60052" y2="81533"/>
                        <a14:backgroundMark x1="11774" y1="76991" x2="11277" y2="79425"/>
                        <a14:backgroundMark x1="55390" y1="82080" x2="55390" y2="82080"/>
                        <a14:backgroundMark x1="60033" y1="78761" x2="60033" y2="78761"/>
                        <a14:backgroundMark x1="60033" y1="84956" x2="60033" y2="84956"/>
                        <a14:backgroundMark x1="67993" y1="78982" x2="67993" y2="78982"/>
                        <a14:backgroundMark x1="72305" y1="82080" x2="72305" y2="82080"/>
                        <a14:backgroundMark x1="84080" y1="79204" x2="84080" y2="79204"/>
                        <a14:backgroundMark x1="87562" y1="80752" x2="87562" y2="80752"/>
                        <a14:backgroundMark x1="21559" y1="83628" x2="21559" y2="83628"/>
                        <a14:backgroundMark x1="21393" y1="81858" x2="21393" y2="81858"/>
                        <a14:backgroundMark x1="21559" y1="80310" x2="21559" y2="80310"/>
                        <a14:backgroundMark x1="10945" y1="81416" x2="10945" y2="81416"/>
                        <a14:backgroundMark x1="84909" y1="92478" x2="84909" y2="92478"/>
                        <a14:backgroundMark x1="84577" y1="95133" x2="84577" y2="95133"/>
                        <a14:backgroundMark x1="89718" y1="93142" x2="89718" y2="93142"/>
                        <a14:backgroundMark x1="89386" y1="95133" x2="89386" y2="95133"/>
                        <a14:backgroundMark x1="94527" y1="93805" x2="94527" y2="93805"/>
                        <a14:backgroundMark x1="79634" y1="78746" x2="79634" y2="84669"/>
                        <a14:backgroundMark x1="79634" y1="86063" x2="79634" y2="85366"/>
                        <a14:backgroundMark x1="69974" y1="84669" x2="69713" y2="87108"/>
                        <a14:backgroundMark x1="44909" y1="86063" x2="45431" y2="82578"/>
                        <a14:backgroundMark x1="61097" y1="81533" x2="61097" y2="81533"/>
                        <a14:backgroundMark x1="61619" y1="79791" x2="61619" y2="79791"/>
                      </a14:backgroundRemoval>
                    </a14:imgEffect>
                  </a14:imgLayer>
                </a14:imgProps>
              </a:ext>
              <a:ext uri="{28A0092B-C50C-407E-A947-70E740481C1C}">
                <a14:useLocalDpi xmlns:a14="http://schemas.microsoft.com/office/drawing/2010/main" val="0"/>
              </a:ext>
            </a:extLst>
          </a:blip>
          <a:stretch>
            <a:fillRect/>
          </a:stretch>
        </p:blipFill>
        <p:spPr>
          <a:xfrm>
            <a:off x="7227420" y="1874832"/>
            <a:ext cx="1593052" cy="1194128"/>
          </a:xfrm>
          <a:prstGeom prst="rect">
            <a:avLst/>
          </a:prstGeom>
        </p:spPr>
      </p:pic>
      <p:pic>
        <p:nvPicPr>
          <p:cNvPr id="8" name="圖片 7">
            <a:extLst>
              <a:ext uri="{FF2B5EF4-FFF2-40B4-BE49-F238E27FC236}">
                <a16:creationId xmlns:a16="http://schemas.microsoft.com/office/drawing/2014/main" id="{FF8953F7-9245-44F2-B472-B869ABB880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656" y="6204285"/>
            <a:ext cx="2224220" cy="640103"/>
          </a:xfrm>
          <a:prstGeom prst="rect">
            <a:avLst/>
          </a:prstGeom>
        </p:spPr>
      </p:pic>
    </p:spTree>
    <p:extLst>
      <p:ext uri="{BB962C8B-B14F-4D97-AF65-F5344CB8AC3E}">
        <p14:creationId xmlns:p14="http://schemas.microsoft.com/office/powerpoint/2010/main" val="2215254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03350" y="692150"/>
            <a:ext cx="8191500" cy="6494085"/>
          </a:xfrm>
          <a:prstGeom prst="rect">
            <a:avLst/>
          </a:prstGeom>
        </p:spPr>
        <p:txBody>
          <a:bodyPr>
            <a:spAutoFit/>
          </a:bodyPr>
          <a:lstStyle/>
          <a:p>
            <a:pPr>
              <a:defRPr/>
            </a:pPr>
            <a:r>
              <a:rPr lang="zh-TW" altLang="en-US" dirty="0"/>
              <a:t>陳正宗特聘講座教授自1994年起</a:t>
            </a:r>
          </a:p>
          <a:p>
            <a:pPr>
              <a:defRPr/>
            </a:pPr>
            <a:r>
              <a:rPr lang="zh-TW" altLang="en-US" dirty="0"/>
              <a:t>建立NTOU/MSV團隊，</a:t>
            </a:r>
            <a:endParaRPr lang="en-US" altLang="zh-TW" dirty="0"/>
          </a:p>
          <a:p>
            <a:pPr>
              <a:defRPr/>
            </a:pPr>
            <a:r>
              <a:rPr lang="zh-TW" altLang="en-US" dirty="0"/>
              <a:t>  4個博士班</a:t>
            </a:r>
            <a:endParaRPr lang="en-US" altLang="zh-TW" dirty="0"/>
          </a:p>
          <a:p>
            <a:pPr>
              <a:defRPr/>
            </a:pPr>
            <a:r>
              <a:rPr lang="zh-TW" altLang="en-US" dirty="0"/>
              <a:t>51位碩士班</a:t>
            </a:r>
            <a:endParaRPr lang="en-US" altLang="zh-TW" dirty="0"/>
          </a:p>
          <a:p>
            <a:pPr>
              <a:defRPr/>
            </a:pPr>
            <a:r>
              <a:rPr lang="zh-TW" altLang="en-US" dirty="0"/>
              <a:t>4</a:t>
            </a:r>
            <a:r>
              <a:rPr lang="en-US" altLang="zh-TW" dirty="0"/>
              <a:t>4 </a:t>
            </a:r>
            <a:r>
              <a:rPr lang="zh-TW" altLang="en-US" dirty="0"/>
              <a:t>位大學生</a:t>
            </a:r>
            <a:endParaRPr lang="en-US" altLang="zh-TW" dirty="0"/>
          </a:p>
          <a:p>
            <a:pPr marL="514350" indent="-514350">
              <a:buFontTx/>
              <a:buAutoNum type="arabicPlain" startAt="251"/>
              <a:defRPr/>
            </a:pPr>
            <a:r>
              <a:rPr lang="en-US" altLang="zh-TW" dirty="0"/>
              <a:t> SCI papers</a:t>
            </a:r>
          </a:p>
          <a:p>
            <a:pPr>
              <a:defRPr/>
            </a:pPr>
            <a:r>
              <a:rPr lang="en-US" altLang="zh-TW" dirty="0"/>
              <a:t>87 various </a:t>
            </a:r>
            <a:r>
              <a:rPr lang="en-US" altLang="zh-TW" dirty="0" err="1"/>
              <a:t>sci</a:t>
            </a:r>
            <a:r>
              <a:rPr lang="en-US" altLang="zh-TW" dirty="0"/>
              <a:t> journals</a:t>
            </a:r>
          </a:p>
          <a:p>
            <a:pPr>
              <a:defRPr/>
            </a:pPr>
            <a:r>
              <a:rPr lang="en-US" altLang="zh-TW" dirty="0"/>
              <a:t>Failure  3 master students </a:t>
            </a:r>
          </a:p>
          <a:p>
            <a:pPr>
              <a:defRPr/>
            </a:pPr>
            <a:r>
              <a:rPr lang="zh-TW" altLang="en-US" dirty="0"/>
              <a:t>劉天賜、方銜尉、張嘉焜</a:t>
            </a:r>
            <a:endParaRPr lang="en-US" altLang="zh-TW" dirty="0"/>
          </a:p>
          <a:p>
            <a:pPr>
              <a:defRPr/>
            </a:pPr>
            <a:r>
              <a:rPr lang="en-US" altLang="zh-TW" dirty="0"/>
              <a:t>Failure of 2 years graduation </a:t>
            </a:r>
            <a:r>
              <a:rPr lang="zh-TW" altLang="en-US" dirty="0" smtClean="0"/>
              <a:t>江立傑 楊政霖 </a:t>
            </a:r>
            <a:endParaRPr lang="en-US" altLang="zh-TW" dirty="0"/>
          </a:p>
          <a:p>
            <a:pPr>
              <a:defRPr/>
            </a:pPr>
            <a:r>
              <a:rPr lang="en-US" altLang="zh-TW" dirty="0"/>
              <a:t>Success of all graduated master students</a:t>
            </a:r>
          </a:p>
          <a:p>
            <a:pPr>
              <a:defRPr/>
            </a:pPr>
            <a:r>
              <a:rPr lang="en-US" altLang="zh-TW" dirty="0"/>
              <a:t>One </a:t>
            </a:r>
            <a:r>
              <a:rPr lang="en-US" altLang="zh-TW" dirty="0" err="1"/>
              <a:t>sci</a:t>
            </a:r>
            <a:r>
              <a:rPr lang="en-US" altLang="zh-TW" dirty="0"/>
              <a:t> paper for each one</a:t>
            </a:r>
          </a:p>
          <a:p>
            <a:pPr>
              <a:defRPr/>
            </a:pPr>
            <a:endParaRPr lang="en-US" altLang="zh-TW" dirty="0"/>
          </a:p>
        </p:txBody>
      </p:sp>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年成績單</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a:xfrm>
            <a:off x="-108520" y="57944"/>
            <a:ext cx="12550080" cy="1210816"/>
          </a:xfrm>
        </p:spPr>
        <p:txBody>
          <a:bodyPr/>
          <a:lstStyle/>
          <a:p>
            <a:r>
              <a:rPr lang="en-US" altLang="zh-TW" sz="3600" dirty="0" smtClean="0">
                <a:latin typeface="標楷體" pitchFamily="65" charset="-120"/>
                <a:ea typeface="標楷體" pitchFamily="65" charset="-120"/>
              </a:rPr>
              <a:t>               NTOU MSV</a:t>
            </a:r>
            <a:br>
              <a:rPr lang="en-US" altLang="zh-TW" sz="3600" dirty="0" smtClean="0">
                <a:latin typeface="標楷體" pitchFamily="65" charset="-120"/>
                <a:ea typeface="標楷體" pitchFamily="65" charset="-120"/>
              </a:rPr>
            </a:br>
            <a:r>
              <a:rPr lang="en-US" altLang="zh-TW" sz="3600" dirty="0" smtClean="0">
                <a:latin typeface="標楷體" pitchFamily="65" charset="-120"/>
                <a:ea typeface="標楷體" pitchFamily="65" charset="-120"/>
              </a:rPr>
              <a:t>     </a:t>
            </a:r>
            <a:r>
              <a:rPr lang="zh-TW" altLang="en-US" sz="3600" dirty="0" smtClean="0">
                <a:latin typeface="標楷體" pitchFamily="65" charset="-120"/>
                <a:ea typeface="標楷體" pitchFamily="65" charset="-120"/>
              </a:rPr>
              <a:t>學術三個一百、</a:t>
            </a:r>
            <a:r>
              <a:rPr lang="zh-TW" altLang="en-US" sz="3600" dirty="0">
                <a:latin typeface="標楷體" pitchFamily="65" charset="-120"/>
                <a:ea typeface="標楷體" pitchFamily="65" charset="-120"/>
              </a:rPr>
              <a:t>三</a:t>
            </a:r>
            <a:r>
              <a:rPr lang="zh-TW" altLang="en-US" sz="3600" dirty="0" smtClean="0">
                <a:latin typeface="標楷體" pitchFamily="65" charset="-120"/>
                <a:ea typeface="標楷體" pitchFamily="65" charset="-120"/>
              </a:rPr>
              <a:t>個堅持及三難</a:t>
            </a:r>
            <a:r>
              <a:rPr lang="en-US" altLang="zh-TW" sz="3600" dirty="0" smtClean="0">
                <a:latin typeface="標楷體" pitchFamily="65" charset="-120"/>
                <a:ea typeface="標楷體" pitchFamily="65" charset="-120"/>
              </a:rPr>
              <a:t>2024</a:t>
            </a:r>
            <a:endParaRPr lang="zh-TW" altLang="en-US" sz="3600" dirty="0" smtClean="0">
              <a:latin typeface="標楷體" pitchFamily="65" charset="-120"/>
              <a:ea typeface="標楷體" pitchFamily="65" charset="-120"/>
            </a:endParaRPr>
          </a:p>
        </p:txBody>
      </p:sp>
      <p:sp>
        <p:nvSpPr>
          <p:cNvPr id="3" name="內容版面配置區 2"/>
          <p:cNvSpPr>
            <a:spLocks noGrp="1"/>
          </p:cNvSpPr>
          <p:nvPr>
            <p:ph idx="1"/>
          </p:nvPr>
        </p:nvSpPr>
        <p:spPr>
          <a:xfrm>
            <a:off x="1403648" y="1268760"/>
            <a:ext cx="6551736" cy="5162649"/>
          </a:xfrm>
        </p:spPr>
        <p:txBody>
          <a:bodyPr>
            <a:normAutofit fontScale="70000" lnSpcReduction="20000"/>
          </a:bodyPr>
          <a:lstStyle/>
          <a:p>
            <a:pPr marL="0" indent="0">
              <a:buFontTx/>
              <a:buNone/>
              <a:defRPr/>
            </a:pPr>
            <a:r>
              <a:rPr lang="zh-TW" altLang="en-US" dirty="0" smtClean="0">
                <a:latin typeface="標楷體" pitchFamily="65" charset="-120"/>
                <a:ea typeface="標楷體" pitchFamily="65" charset="-120"/>
              </a:rPr>
              <a:t>①發表</a:t>
            </a:r>
            <a:r>
              <a:rPr lang="en-US" altLang="zh-TW" dirty="0" smtClean="0">
                <a:latin typeface="標楷體" pitchFamily="65" charset="-120"/>
                <a:ea typeface="標楷體" pitchFamily="65" charset="-120"/>
              </a:rPr>
              <a:t>100 </a:t>
            </a:r>
            <a:r>
              <a:rPr lang="zh-TW" altLang="en-US" dirty="0" smtClean="0">
                <a:latin typeface="標楷體" pitchFamily="65" charset="-120"/>
                <a:ea typeface="標楷體" pitchFamily="65" charset="-120"/>
              </a:rPr>
              <a:t>篇</a:t>
            </a:r>
            <a:r>
              <a:rPr lang="en-US" altLang="zh-TW" dirty="0" smtClean="0">
                <a:latin typeface="標楷體" pitchFamily="65" charset="-120"/>
                <a:ea typeface="標楷體" pitchFamily="65" charset="-120"/>
              </a:rPr>
              <a:t>SCI</a:t>
            </a:r>
            <a:r>
              <a:rPr lang="zh-TW" altLang="en-US" dirty="0" smtClean="0">
                <a:latin typeface="標楷體" pitchFamily="65" charset="-120"/>
                <a:ea typeface="標楷體" pitchFamily="65" charset="-120"/>
              </a:rPr>
              <a:t>論文</a:t>
            </a:r>
            <a:r>
              <a:rPr lang="en-US" altLang="zh-TW" dirty="0" smtClean="0">
                <a:latin typeface="標楷體" pitchFamily="65" charset="-120"/>
                <a:ea typeface="標楷體" pitchFamily="65" charset="-120"/>
              </a:rPr>
              <a:t>(251)</a:t>
            </a:r>
          </a:p>
          <a:p>
            <a:pPr marL="0" indent="0">
              <a:buNone/>
              <a:defRPr/>
            </a:pPr>
            <a:r>
              <a:rPr lang="zh-TW" altLang="en-US" dirty="0" smtClean="0">
                <a:latin typeface="標楷體" pitchFamily="65" charset="-120"/>
                <a:ea typeface="標楷體" pitchFamily="65" charset="-120"/>
              </a:rPr>
              <a:t>②審過</a:t>
            </a:r>
            <a:r>
              <a:rPr lang="en-US" altLang="zh-TW" dirty="0" smtClean="0">
                <a:latin typeface="標楷體" pitchFamily="65" charset="-120"/>
                <a:ea typeface="標楷體" pitchFamily="65" charset="-120"/>
              </a:rPr>
              <a:t>100 </a:t>
            </a:r>
            <a:r>
              <a:rPr lang="zh-TW" altLang="en-US" dirty="0" smtClean="0">
                <a:latin typeface="標楷體" pitchFamily="65" charset="-120"/>
                <a:ea typeface="標楷體" pitchFamily="65" charset="-120"/>
              </a:rPr>
              <a:t>種不同</a:t>
            </a:r>
            <a:r>
              <a:rPr lang="en-US" altLang="zh-TW" dirty="0" smtClean="0">
                <a:latin typeface="標楷體" pitchFamily="65" charset="-120"/>
                <a:ea typeface="標楷體" pitchFamily="65" charset="-120"/>
              </a:rPr>
              <a:t>SCI</a:t>
            </a:r>
            <a:r>
              <a:rPr lang="zh-TW" altLang="en-US" dirty="0" smtClean="0">
                <a:latin typeface="標楷體" pitchFamily="65" charset="-120"/>
                <a:ea typeface="標楷體" pitchFamily="65" charset="-120"/>
              </a:rPr>
              <a:t>期刊論文</a:t>
            </a:r>
            <a:r>
              <a:rPr lang="en-US" altLang="zh-TW" dirty="0" smtClean="0">
                <a:latin typeface="標楷體" pitchFamily="65" charset="-120"/>
                <a:ea typeface="標楷體" pitchFamily="65" charset="-120"/>
              </a:rPr>
              <a:t>(144)</a:t>
            </a:r>
          </a:p>
          <a:p>
            <a:pPr marL="0" indent="0">
              <a:buFontTx/>
              <a:buNone/>
              <a:defRPr/>
            </a:pPr>
            <a:r>
              <a:rPr lang="zh-TW" altLang="en-US" dirty="0">
                <a:latin typeface="標楷體" pitchFamily="65" charset="-120"/>
                <a:ea typeface="標楷體" pitchFamily="65" charset="-120"/>
              </a:rPr>
              <a:t>③單</a:t>
            </a:r>
            <a:r>
              <a:rPr lang="zh-TW" altLang="en-US" dirty="0" smtClean="0">
                <a:latin typeface="標楷體" pitchFamily="65" charset="-120"/>
                <a:ea typeface="標楷體" pitchFamily="65" charset="-120"/>
              </a:rPr>
              <a:t>篇論文被引用</a:t>
            </a:r>
            <a:r>
              <a:rPr lang="en-US" altLang="zh-TW" dirty="0" smtClean="0">
                <a:latin typeface="標楷體" pitchFamily="65" charset="-120"/>
                <a:ea typeface="標楷體" pitchFamily="65" charset="-120"/>
              </a:rPr>
              <a:t>100</a:t>
            </a:r>
            <a:r>
              <a:rPr lang="zh-TW" altLang="en-US" dirty="0" smtClean="0">
                <a:latin typeface="標楷體" pitchFamily="65" charset="-120"/>
                <a:ea typeface="標楷體" pitchFamily="65" charset="-120"/>
              </a:rPr>
              <a:t>次 </a:t>
            </a:r>
            <a:r>
              <a:rPr lang="en-US" altLang="zh-TW" dirty="0" smtClean="0">
                <a:latin typeface="標楷體" pitchFamily="65" charset="-120"/>
                <a:ea typeface="標楷體" pitchFamily="65" charset="-120"/>
              </a:rPr>
              <a:t>(9 </a:t>
            </a:r>
            <a:r>
              <a:rPr lang="zh-TW" altLang="en-US" dirty="0" smtClean="0">
                <a:latin typeface="標楷體" pitchFamily="65" charset="-120"/>
                <a:ea typeface="標楷體" pitchFamily="65" charset="-120"/>
              </a:rPr>
              <a:t>篇</a:t>
            </a:r>
            <a:r>
              <a:rPr lang="en-US" altLang="zh-TW" dirty="0" smtClean="0">
                <a:latin typeface="標楷體" pitchFamily="65" charset="-120"/>
                <a:ea typeface="標楷體" pitchFamily="65" charset="-120"/>
              </a:rPr>
              <a:t>)</a:t>
            </a:r>
          </a:p>
          <a:p>
            <a:pPr marL="0" indent="0">
              <a:buFontTx/>
              <a:buNone/>
              <a:defRPr/>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(437 ASCE, 481 ASME)</a:t>
            </a:r>
          </a:p>
          <a:p>
            <a:pPr marL="0" indent="0">
              <a:buNone/>
              <a:defRPr/>
            </a:pPr>
            <a:r>
              <a:rPr lang="zh-TW" altLang="en-US" dirty="0">
                <a:latin typeface="標楷體" pitchFamily="65" charset="-120"/>
                <a:ea typeface="標楷體" pitchFamily="65" charset="-120"/>
              </a:rPr>
              <a:t>發表過</a:t>
            </a:r>
            <a:r>
              <a:rPr lang="zh-TW" altLang="en-US" dirty="0" smtClean="0">
                <a:latin typeface="標楷體" pitchFamily="65" charset="-120"/>
                <a:ea typeface="標楷體" pitchFamily="65" charset="-120"/>
              </a:rPr>
              <a:t> </a:t>
            </a:r>
            <a:r>
              <a:rPr lang="en-US" altLang="zh-TW" dirty="0" smtClean="0">
                <a:latin typeface="標楷體" pitchFamily="65" charset="-120"/>
                <a:ea typeface="標楷體" pitchFamily="65" charset="-120"/>
              </a:rPr>
              <a:t>87 </a:t>
            </a:r>
            <a:r>
              <a:rPr lang="zh-TW" altLang="en-US" dirty="0">
                <a:latin typeface="標楷體" pitchFamily="65" charset="-120"/>
                <a:ea typeface="標楷體" pitchFamily="65" charset="-120"/>
              </a:rPr>
              <a:t>種不同</a:t>
            </a:r>
            <a:r>
              <a:rPr lang="en-US" altLang="zh-TW" dirty="0">
                <a:latin typeface="標楷體" pitchFamily="65" charset="-120"/>
                <a:ea typeface="標楷體" pitchFamily="65" charset="-120"/>
              </a:rPr>
              <a:t>SCI</a:t>
            </a:r>
            <a:r>
              <a:rPr lang="zh-TW" altLang="en-US" dirty="0">
                <a:latin typeface="標楷體" pitchFamily="65" charset="-120"/>
                <a:ea typeface="標楷體" pitchFamily="65" charset="-120"/>
              </a:rPr>
              <a:t>期刊論文</a:t>
            </a:r>
            <a:endParaRPr lang="en-US" altLang="zh-TW" dirty="0">
              <a:latin typeface="標楷體" pitchFamily="65" charset="-120"/>
              <a:ea typeface="標楷體" pitchFamily="65" charset="-120"/>
            </a:endParaRPr>
          </a:p>
          <a:p>
            <a:pPr marL="0" indent="0">
              <a:buFontTx/>
              <a:buNone/>
              <a:defRPr/>
            </a:pPr>
            <a:endParaRPr lang="en-US" altLang="zh-TW" dirty="0" smtClean="0">
              <a:latin typeface="標楷體" pitchFamily="65" charset="-120"/>
              <a:ea typeface="標楷體" pitchFamily="65" charset="-120"/>
            </a:endParaRPr>
          </a:p>
          <a:p>
            <a:pPr marL="0" indent="0">
              <a:buFontTx/>
              <a:buNone/>
              <a:defRPr/>
            </a:pPr>
            <a:endParaRPr lang="en-US" altLang="zh-TW" dirty="0" smtClean="0">
              <a:latin typeface="標楷體" pitchFamily="65" charset="-120"/>
              <a:ea typeface="標楷體" pitchFamily="65" charset="-120"/>
            </a:endParaRPr>
          </a:p>
          <a:p>
            <a:pPr marL="0" indent="0">
              <a:buFontTx/>
              <a:buNone/>
              <a:defRPr/>
            </a:pPr>
            <a:r>
              <a:rPr lang="en-US" altLang="zh-TW" dirty="0" smtClean="0">
                <a:latin typeface="標楷體" pitchFamily="65" charset="-120"/>
                <a:ea typeface="標楷體" pitchFamily="65" charset="-120"/>
              </a:rPr>
              <a:t>I. </a:t>
            </a:r>
            <a:r>
              <a:rPr lang="zh-TW" altLang="en-US" dirty="0">
                <a:latin typeface="標楷體" pitchFamily="65" charset="-120"/>
                <a:ea typeface="標楷體" pitchFamily="65" charset="-120"/>
              </a:rPr>
              <a:t>大學部也會</a:t>
            </a:r>
            <a:r>
              <a:rPr lang="zh-TW" altLang="en-US" dirty="0" smtClean="0">
                <a:latin typeface="標楷體" pitchFamily="65" charset="-120"/>
                <a:ea typeface="標楷體" pitchFamily="65" charset="-120"/>
              </a:rPr>
              <a:t>有 </a:t>
            </a:r>
            <a:r>
              <a:rPr lang="en-US" altLang="zh-TW" dirty="0" smtClean="0">
                <a:latin typeface="標楷體" pitchFamily="65" charset="-120"/>
                <a:ea typeface="標楷體" pitchFamily="65" charset="-120"/>
              </a:rPr>
              <a:t>SCI </a:t>
            </a:r>
            <a:r>
              <a:rPr lang="zh-TW" altLang="en-US" dirty="0" smtClean="0">
                <a:latin typeface="標楷體" pitchFamily="65" charset="-120"/>
                <a:ea typeface="標楷體" pitchFamily="65" charset="-120"/>
              </a:rPr>
              <a:t>論文</a:t>
            </a:r>
            <a:r>
              <a:rPr lang="en-US" altLang="zh-TW" dirty="0" smtClean="0">
                <a:latin typeface="標楷體" pitchFamily="65" charset="-120"/>
                <a:ea typeface="標楷體" pitchFamily="65" charset="-120"/>
              </a:rPr>
              <a:t>(23)</a:t>
            </a:r>
          </a:p>
          <a:p>
            <a:pPr marL="0" indent="0">
              <a:buFontTx/>
              <a:buNone/>
              <a:defRPr/>
            </a:pPr>
            <a:r>
              <a:rPr lang="en-US" altLang="zh-TW" dirty="0" smtClean="0">
                <a:latin typeface="標楷體" pitchFamily="65" charset="-120"/>
                <a:ea typeface="標楷體" pitchFamily="65" charset="-120"/>
              </a:rPr>
              <a:t>II.</a:t>
            </a:r>
            <a:r>
              <a:rPr lang="zh-TW" altLang="en-US" dirty="0" smtClean="0">
                <a:latin typeface="標楷體" pitchFamily="65" charset="-120"/>
                <a:ea typeface="標楷體" pitchFamily="65" charset="-120"/>
              </a:rPr>
              <a:t>碩士班如期畢業</a:t>
            </a:r>
            <a:r>
              <a:rPr lang="en-US" altLang="zh-TW" dirty="0" smtClean="0">
                <a:latin typeface="標楷體" pitchFamily="65" charset="-120"/>
                <a:ea typeface="標楷體" pitchFamily="65" charset="-120"/>
              </a:rPr>
              <a:t>(</a:t>
            </a:r>
            <a:r>
              <a:rPr lang="zh-TW" altLang="en-US" dirty="0" smtClean="0">
                <a:latin typeface="標楷體" pitchFamily="65" charset="-120"/>
                <a:ea typeface="標楷體" pitchFamily="65" charset="-120"/>
              </a:rPr>
              <a:t>守了</a:t>
            </a:r>
            <a:r>
              <a:rPr lang="en-US" altLang="zh-TW" dirty="0" smtClean="0">
                <a:latin typeface="標楷體" pitchFamily="65" charset="-120"/>
                <a:ea typeface="標楷體" pitchFamily="65" charset="-120"/>
              </a:rPr>
              <a:t>18</a:t>
            </a:r>
            <a:r>
              <a:rPr lang="zh-TW" altLang="en-US" dirty="0" smtClean="0">
                <a:latin typeface="標楷體" pitchFamily="65" charset="-120"/>
                <a:ea typeface="標楷體" pitchFamily="65" charset="-120"/>
              </a:rPr>
              <a:t>年</a:t>
            </a:r>
            <a:r>
              <a:rPr lang="en-US" altLang="zh-TW" dirty="0" smtClean="0">
                <a:latin typeface="標楷體" pitchFamily="65" charset="-120"/>
                <a:ea typeface="標楷體" pitchFamily="65" charset="-120"/>
              </a:rPr>
              <a:t>)</a:t>
            </a:r>
            <a:endParaRPr lang="en-US" altLang="zh-TW" dirty="0">
              <a:latin typeface="標楷體" pitchFamily="65" charset="-120"/>
              <a:ea typeface="標楷體" pitchFamily="65" charset="-120"/>
            </a:endParaRPr>
          </a:p>
          <a:p>
            <a:pPr marL="0" indent="0">
              <a:buFontTx/>
              <a:buNone/>
              <a:defRPr/>
            </a:pPr>
            <a:r>
              <a:rPr lang="en-US" altLang="zh-TW" dirty="0" smtClean="0">
                <a:latin typeface="標楷體" pitchFamily="65" charset="-120"/>
                <a:ea typeface="標楷體" pitchFamily="65" charset="-120"/>
              </a:rPr>
              <a:t>III.</a:t>
            </a:r>
            <a:r>
              <a:rPr lang="zh-TW" altLang="en-US" dirty="0" smtClean="0">
                <a:latin typeface="標楷體" pitchFamily="65" charset="-120"/>
                <a:ea typeface="標楷體" pitchFamily="65" charset="-120"/>
              </a:rPr>
              <a:t>碩博士</a:t>
            </a:r>
            <a:r>
              <a:rPr lang="zh-TW" altLang="en-US" dirty="0">
                <a:latin typeface="標楷體" pitchFamily="65" charset="-120"/>
                <a:ea typeface="標楷體" pitchFamily="65" charset="-120"/>
              </a:rPr>
              <a:t>班學生</a:t>
            </a:r>
            <a:r>
              <a:rPr lang="zh-TW" altLang="en-US" dirty="0" smtClean="0">
                <a:latin typeface="標楷體" pitchFamily="65" charset="-120"/>
                <a:ea typeface="標楷體" pitchFamily="65" charset="-120"/>
              </a:rPr>
              <a:t>論文均能在</a:t>
            </a:r>
            <a:r>
              <a:rPr lang="en-US" altLang="zh-TW" dirty="0" smtClean="0">
                <a:latin typeface="標楷體" pitchFamily="65" charset="-120"/>
                <a:ea typeface="標楷體" pitchFamily="65" charset="-120"/>
              </a:rPr>
              <a:t>SCI</a:t>
            </a:r>
            <a:r>
              <a:rPr lang="zh-TW" altLang="en-US" dirty="0" smtClean="0">
                <a:latin typeface="標楷體" pitchFamily="65" charset="-120"/>
                <a:ea typeface="標楷體" pitchFamily="65" charset="-120"/>
              </a:rPr>
              <a:t>期刊發表</a:t>
            </a:r>
            <a:endParaRPr lang="en-US" altLang="zh-TW" dirty="0" smtClean="0">
              <a:latin typeface="標楷體" pitchFamily="65" charset="-120"/>
              <a:ea typeface="標楷體" pitchFamily="65" charset="-120"/>
            </a:endParaRPr>
          </a:p>
          <a:p>
            <a:pPr marL="0" indent="0">
              <a:buFontTx/>
              <a:buNone/>
              <a:defRPr/>
            </a:pPr>
            <a:r>
              <a:rPr lang="en-US" altLang="zh-TW" dirty="0">
                <a:latin typeface="標楷體" pitchFamily="65" charset="-120"/>
                <a:ea typeface="標楷體" pitchFamily="65" charset="-120"/>
              </a:rPr>
              <a:t> </a:t>
            </a:r>
            <a:r>
              <a:rPr lang="en-US" altLang="zh-TW" dirty="0" smtClean="0">
                <a:latin typeface="標楷體" pitchFamily="65" charset="-120"/>
                <a:ea typeface="標楷體" pitchFamily="65" charset="-120"/>
              </a:rPr>
              <a:t>   (</a:t>
            </a:r>
            <a:r>
              <a:rPr lang="zh-TW" altLang="en-US" dirty="0">
                <a:latin typeface="標楷體" pitchFamily="65" charset="-120"/>
                <a:ea typeface="標楷體" pitchFamily="65" charset="-120"/>
              </a:rPr>
              <a:t>守</a:t>
            </a:r>
            <a:r>
              <a:rPr lang="zh-TW" altLang="en-US" dirty="0" smtClean="0">
                <a:latin typeface="標楷體" pitchFamily="65" charset="-120"/>
                <a:ea typeface="標楷體" pitchFamily="65" charset="-120"/>
              </a:rPr>
              <a:t>了</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年</a:t>
            </a:r>
            <a:r>
              <a:rPr lang="en-US" altLang="zh-TW" dirty="0">
                <a:latin typeface="標楷體" pitchFamily="65" charset="-120"/>
                <a:ea typeface="標楷體" pitchFamily="65" charset="-120"/>
              </a:rPr>
              <a:t>)</a:t>
            </a:r>
          </a:p>
          <a:p>
            <a:pPr marL="0" indent="0">
              <a:buFontTx/>
              <a:buNone/>
              <a:defRPr/>
            </a:pPr>
            <a:endParaRPr lang="en-US" altLang="zh-TW" dirty="0" smtClean="0">
              <a:latin typeface="標楷體" pitchFamily="65" charset="-120"/>
              <a:ea typeface="標楷體" pitchFamily="65" charset="-120"/>
            </a:endParaRPr>
          </a:p>
          <a:p>
            <a:pPr marL="0" indent="0">
              <a:buFontTx/>
              <a:buNone/>
              <a:defRPr/>
            </a:pPr>
            <a:r>
              <a:rPr lang="zh-TW" altLang="en-US" dirty="0" smtClean="0">
                <a:latin typeface="標楷體" pitchFamily="65" charset="-120"/>
                <a:ea typeface="標楷體" pitchFamily="65" charset="-120"/>
              </a:rPr>
              <a:t>❶寫論文難</a:t>
            </a:r>
            <a:endParaRPr lang="en-US" altLang="zh-TW" dirty="0" smtClean="0">
              <a:latin typeface="標楷體" pitchFamily="65" charset="-120"/>
              <a:ea typeface="標楷體" pitchFamily="65" charset="-120"/>
            </a:endParaRPr>
          </a:p>
          <a:p>
            <a:pPr marL="0" indent="0">
              <a:buFontTx/>
              <a:buNone/>
              <a:defRPr/>
            </a:pPr>
            <a:r>
              <a:rPr lang="zh-TW" altLang="en-US" dirty="0" smtClean="0">
                <a:latin typeface="標楷體" pitchFamily="65" charset="-120"/>
                <a:ea typeface="標楷體" pitchFamily="65" charset="-120"/>
              </a:rPr>
              <a:t>❷寫英文論文更難</a:t>
            </a:r>
            <a:endParaRPr lang="en-US" altLang="zh-TW" dirty="0" smtClean="0">
              <a:latin typeface="標楷體" pitchFamily="65" charset="-120"/>
              <a:ea typeface="標楷體" pitchFamily="65" charset="-120"/>
            </a:endParaRPr>
          </a:p>
          <a:p>
            <a:pPr marL="0" indent="0">
              <a:buFontTx/>
              <a:buNone/>
              <a:defRPr/>
            </a:pPr>
            <a:r>
              <a:rPr lang="zh-TW" altLang="en-US" dirty="0" smtClean="0">
                <a:latin typeface="標楷體" pitchFamily="65" charset="-120"/>
                <a:ea typeface="標楷體" pitchFamily="65" charset="-120"/>
              </a:rPr>
              <a:t>❸第一次用英文寫論文是</a:t>
            </a:r>
            <a:r>
              <a:rPr lang="zh-TW" altLang="en-US" dirty="0" smtClean="0">
                <a:solidFill>
                  <a:srgbClr val="FF0000"/>
                </a:solidFill>
                <a:latin typeface="標楷體" pitchFamily="65" charset="-120"/>
                <a:ea typeface="標楷體" pitchFamily="65" charset="-120"/>
              </a:rPr>
              <a:t>難上加難</a:t>
            </a:r>
            <a:r>
              <a:rPr lang="en-US" altLang="zh-TW" dirty="0" smtClean="0">
                <a:solidFill>
                  <a:srgbClr val="FF0000"/>
                </a:solidFill>
                <a:latin typeface="標楷體" pitchFamily="65" charset="-120"/>
                <a:ea typeface="標楷體" pitchFamily="65" charset="-120"/>
              </a:rPr>
              <a:t> </a:t>
            </a:r>
            <a:r>
              <a:rPr lang="zh-TW" altLang="en-US" dirty="0" smtClean="0">
                <a:solidFill>
                  <a:schemeClr val="accent2">
                    <a:lumMod val="85000"/>
                    <a:lumOff val="15000"/>
                  </a:schemeClr>
                </a:solidFill>
                <a:latin typeface="標楷體" pitchFamily="65" charset="-120"/>
                <a:ea typeface="標楷體" pitchFamily="65" charset="-120"/>
              </a:rPr>
              <a:t>陳正宗特聘講座教授</a:t>
            </a:r>
            <a:endParaRPr lang="zh-TW" altLang="en-US" dirty="0">
              <a:solidFill>
                <a:schemeClr val="accent2">
                  <a:lumMod val="85000"/>
                  <a:lumOff val="15000"/>
                </a:schemeClr>
              </a:solidFill>
              <a:latin typeface="標楷體" pitchFamily="65" charset="-120"/>
              <a:ea typeface="標楷體" pitchFamily="65" charset="-120"/>
            </a:endParaRPr>
          </a:p>
        </p:txBody>
      </p:sp>
      <p:sp>
        <p:nvSpPr>
          <p:cNvPr id="6149" name="投影片編號版面配置區 2"/>
          <p:cNvSpPr>
            <a:spLocks noGrp="1"/>
          </p:cNvSpPr>
          <p:nvPr>
            <p:ph type="sldNum" sz="quarter" idx="12"/>
          </p:nvPr>
        </p:nvSpPr>
        <p:spPr>
          <a:xfrm>
            <a:off x="7237413" y="6413500"/>
            <a:ext cx="1905000" cy="457200"/>
          </a:xfrm>
          <a:noFill/>
        </p:spPr>
        <p:txBody>
          <a:bodyPr/>
          <a:lstStyle>
            <a:lvl1pPr eaLnBrk="0" hangingPunct="0">
              <a:spcBef>
                <a:spcPct val="20000"/>
              </a:spcBef>
              <a:buChar char="•"/>
              <a:defRPr kumimoji="1" sz="3200">
                <a:solidFill>
                  <a:schemeClr val="tx1"/>
                </a:solidFill>
                <a:latin typeface="Comic Sans MS" pitchFamily="66" charset="0"/>
                <a:ea typeface="新細明體" charset="-120"/>
              </a:defRPr>
            </a:lvl1pPr>
            <a:lvl2pPr marL="742950" indent="-285750" eaLnBrk="0" hangingPunct="0">
              <a:spcBef>
                <a:spcPct val="20000"/>
              </a:spcBef>
              <a:buChar char="–"/>
              <a:defRPr kumimoji="1" sz="2800">
                <a:solidFill>
                  <a:schemeClr val="tx1"/>
                </a:solidFill>
                <a:latin typeface="Comic Sans MS" pitchFamily="66" charset="0"/>
                <a:ea typeface="新細明體" charset="-120"/>
              </a:defRPr>
            </a:lvl2pPr>
            <a:lvl3pPr marL="1143000" indent="-228600" eaLnBrk="0" hangingPunct="0">
              <a:spcBef>
                <a:spcPct val="20000"/>
              </a:spcBef>
              <a:buChar char="•"/>
              <a:defRPr kumimoji="1" sz="2400">
                <a:solidFill>
                  <a:schemeClr val="tx1"/>
                </a:solidFill>
                <a:latin typeface="Comic Sans MS" pitchFamily="66" charset="0"/>
                <a:ea typeface="新細明體" charset="-120"/>
              </a:defRPr>
            </a:lvl3pPr>
            <a:lvl4pPr marL="1600200" indent="-228600" eaLnBrk="0" hangingPunct="0">
              <a:spcBef>
                <a:spcPct val="20000"/>
              </a:spcBef>
              <a:buChar char="–"/>
              <a:defRPr kumimoji="1" sz="2000">
                <a:solidFill>
                  <a:schemeClr val="tx1"/>
                </a:solidFill>
                <a:latin typeface="Comic Sans MS" pitchFamily="66" charset="0"/>
                <a:ea typeface="新細明體" charset="-120"/>
              </a:defRPr>
            </a:lvl4pPr>
            <a:lvl5pPr marL="2057400" indent="-228600" eaLnBrk="0" hangingPunct="0">
              <a:spcBef>
                <a:spcPct val="20000"/>
              </a:spcBef>
              <a:buChar char="»"/>
              <a:defRPr kumimoji="1" sz="2000">
                <a:solidFill>
                  <a:schemeClr val="tx1"/>
                </a:solidFill>
                <a:latin typeface="Comic Sans MS" pitchFamily="66"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Comic Sans MS" pitchFamily="66" charset="0"/>
                <a:ea typeface="新細明體" charset="-120"/>
              </a:defRPr>
            </a:lvl9pPr>
          </a:lstStyle>
          <a:p>
            <a:pPr eaLnBrk="1" hangingPunct="1">
              <a:spcBef>
                <a:spcPct val="0"/>
              </a:spcBef>
              <a:buFontTx/>
              <a:buNone/>
            </a:pPr>
            <a:r>
              <a:rPr kumimoji="0" lang="en-US" altLang="zh-TW" sz="2400" smtClean="0"/>
              <a:t>2</a:t>
            </a:r>
          </a:p>
        </p:txBody>
      </p:sp>
      <p:pic>
        <p:nvPicPr>
          <p:cNvPr id="6" name="圖片 5"/>
          <p:cNvPicPr>
            <a:picLocks noChangeAspect="1"/>
          </p:cNvPicPr>
          <p:nvPr/>
        </p:nvPicPr>
        <p:blipFill>
          <a:blip r:embed="rId3" cstate="print">
            <a:extLst>
              <a:ext uri="{BEBA8EAE-BF5A-486C-A8C5-ECC9F3942E4B}">
                <a14:imgProps xmlns:a14="http://schemas.microsoft.com/office/drawing/2010/main">
                  <a14:imgLayer r:embed="rId4">
                    <a14:imgEffect>
                      <a14:backgroundRemoval t="1852" b="98704" l="2167" r="97000">
                        <a14:foregroundMark x1="5333" y1="32222" x2="10000" y2="24630"/>
                        <a14:foregroundMark x1="9833" y1="25185" x2="9667" y2="31852"/>
                        <a14:foregroundMark x1="10000" y1="32037" x2="15167" y2="24815"/>
                        <a14:foregroundMark x1="74500" y1="32407" x2="72500" y2="32037"/>
                        <a14:foregroundMark x1="72500" y1="32222" x2="69500" y2="33704"/>
                        <a14:foregroundMark x1="69333" y1="34074" x2="68667" y2="36111"/>
                        <a14:foregroundMark x1="68833" y1="36111" x2="72333" y2="36852"/>
                        <a14:foregroundMark x1="72500" y1="37222" x2="73000" y2="38889"/>
                        <a14:foregroundMark x1="73000" y1="39074" x2="71167" y2="41111"/>
                        <a14:foregroundMark x1="36000" y1="77593" x2="35333" y2="86111"/>
                        <a14:foregroundMark x1="36000" y1="86111" x2="42167" y2="77037"/>
                        <a14:foregroundMark x1="45000" y1="81111" x2="43333" y2="86667"/>
                        <a14:foregroundMark x1="55333" y1="83333" x2="54167" y2="82963"/>
                        <a14:foregroundMark x1="64000" y1="83704" x2="62667" y2="85556"/>
                        <a14:foregroundMark x1="68167" y1="83333" x2="67000" y2="86481"/>
                        <a14:foregroundMark x1="68667" y1="83704" x2="70333" y2="82593"/>
                        <a14:foregroundMark x1="70500" y1="83333" x2="69833" y2="86667"/>
                        <a14:foregroundMark x1="47000" y1="96481" x2="50000" y2="97222"/>
                        <a14:foregroundMark x1="51333" y1="97222" x2="54500" y2="97222"/>
                        <a14:foregroundMark x1="55667" y1="97037" x2="59333" y2="95926"/>
                        <a14:foregroundMark x1="59333" y1="95926" x2="63500" y2="94259"/>
                        <a14:foregroundMark x1="64667" y1="94074" x2="68000" y2="91852"/>
                        <a14:foregroundMark x1="68500" y1="91481" x2="71500" y2="88519"/>
                        <a14:foregroundMark x1="72167" y1="87593" x2="75000" y2="80926"/>
                        <a14:foregroundMark x1="75000" y1="81111" x2="77000" y2="75370"/>
                        <a14:foregroundMark x1="77000" y1="75000" x2="78000" y2="67222"/>
                        <a14:foregroundMark x1="77667" y1="66667" x2="76667" y2="60000"/>
                        <a14:foregroundMark x1="76667" y1="59259" x2="81000" y2="57407"/>
                        <a14:foregroundMark x1="81167" y1="57407" x2="86167" y2="53889"/>
                        <a14:foregroundMark x1="86333" y1="53704" x2="91000" y2="47593"/>
                        <a14:foregroundMark x1="91167" y1="47407" x2="93667" y2="40741"/>
                        <a14:foregroundMark x1="93833" y1="40000" x2="94500" y2="32037"/>
                        <a14:foregroundMark x1="94833" y1="31852" x2="93333" y2="23704"/>
                        <a14:backgroundMark x1="51000" y1="98148" x2="56167" y2="98148"/>
                        <a14:backgroundMark x1="74667" y1="86296" x2="78500" y2="75926"/>
                        <a14:backgroundMark x1="45333" y1="97037" x2="48167" y2="98148"/>
                        <a14:backgroundMark x1="43667" y1="95926" x2="45333" y2="97037"/>
                        <a14:backgroundMark x1="43167" y1="95185" x2="45500" y2="96481"/>
                        <a14:backgroundMark x1="58333" y1="97778" x2="61167" y2="96852"/>
                        <a14:backgroundMark x1="62667" y1="96667" x2="65333" y2="94815"/>
                        <a14:backgroundMark x1="77667" y1="60370" x2="80000" y2="59259"/>
                        <a14:backgroundMark x1="80833" y1="58889" x2="84333" y2="56852"/>
                        <a14:backgroundMark x1="85000" y1="56296" x2="88167" y2="53704"/>
                        <a14:backgroundMark x1="88500" y1="53333" x2="90667" y2="50000"/>
                        <a14:backgroundMark x1="91000" y1="49444" x2="92667" y2="45741"/>
                        <a14:backgroundMark x1="95167" y1="30185" x2="95333" y2="35556"/>
                        <a14:backgroundMark x1="94333" y1="25185" x2="94667" y2="27593"/>
                        <a14:backgroundMark x1="93500" y1="23704" x2="94333" y2="25926"/>
                        <a14:backgroundMark x1="78000" y1="75556" x2="76667" y2="80000"/>
                        <a14:backgroundMark x1="76167" y1="81481" x2="73833" y2="86481"/>
                      </a14:backgroundRemoval>
                    </a14:imgEffect>
                  </a14:imgLayer>
                </a14:imgProps>
              </a:ext>
              <a:ext uri="{28A0092B-C50C-407E-A947-70E740481C1C}">
                <a14:useLocalDpi xmlns:a14="http://schemas.microsoft.com/office/drawing/2010/main" val="0"/>
              </a:ext>
            </a:extLst>
          </a:blip>
          <a:stretch>
            <a:fillRect/>
          </a:stretch>
        </p:blipFill>
        <p:spPr>
          <a:xfrm>
            <a:off x="7526508" y="5528404"/>
            <a:ext cx="1326809" cy="1194128"/>
          </a:xfrm>
          <a:prstGeom prst="rect">
            <a:avLst/>
          </a:prstGeom>
        </p:spPr>
      </p:pic>
      <p:pic>
        <p:nvPicPr>
          <p:cNvPr id="7" name="圖片 6"/>
          <p:cNvPicPr>
            <a:picLocks noChangeAspect="1"/>
          </p:cNvPicPr>
          <p:nvPr/>
        </p:nvPicPr>
        <p:blipFill>
          <a:blip r:embed="rId5" cstate="print">
            <a:extLst>
              <a:ext uri="{BEBA8EAE-BF5A-486C-A8C5-ECC9F3942E4B}">
                <a14:imgProps xmlns:a14="http://schemas.microsoft.com/office/drawing/2010/main">
                  <a14:imgLayer r:embed="rId6">
                    <a14:imgEffect>
                      <a14:backgroundRemoval t="1991" b="97788" l="1824" r="99005">
                        <a14:foregroundMark x1="12106" y1="20575" x2="10945" y2="35177"/>
                        <a14:foregroundMark x1="10282" y1="57301" x2="10282" y2="57301"/>
                        <a14:foregroundMark x1="11774" y1="20133" x2="14428" y2="13053"/>
                        <a14:foregroundMark x1="6302" y1="12168" x2="11443" y2="8850"/>
                        <a14:foregroundMark x1="14594" y1="7743" x2="20398" y2="6858"/>
                        <a14:foregroundMark x1="15091" y1="12611" x2="16252" y2="10619"/>
                        <a14:foregroundMark x1="5804" y1="59071" x2="11277" y2="62611"/>
                        <a14:foregroundMark x1="11111" y1="63496" x2="20232" y2="69248"/>
                        <a14:foregroundMark x1="26866" y1="70354" x2="33665" y2="63938"/>
                        <a14:foregroundMark x1="33167" y1="65487" x2="35158" y2="63717"/>
                        <a14:foregroundMark x1="14594" y1="32965" x2="18076" y2="31858"/>
                        <a14:foregroundMark x1="17579" y1="31858" x2="17745" y2="30531"/>
                        <a14:foregroundMark x1="28027" y1="7080" x2="34660" y2="13274"/>
                        <a14:foregroundMark x1="33665" y1="13053" x2="36153" y2="19469"/>
                        <a14:foregroundMark x1="32007" y1="24779" x2="24710" y2="31637"/>
                        <a14:foregroundMark x1="28027" y1="30973" x2="36650" y2="35177"/>
                        <a14:foregroundMark x1="36153" y1="35177" x2="42454" y2="41150"/>
                        <a14:foregroundMark x1="51244" y1="51327" x2="58043" y2="64381"/>
                        <a14:foregroundMark x1="41294" y1="40929" x2="40962" y2="55310"/>
                        <a14:foregroundMark x1="62852" y1="66150" x2="66003" y2="61283"/>
                        <a14:foregroundMark x1="66335" y1="60619" x2="68657" y2="51106"/>
                        <a14:foregroundMark x1="69320" y1="47345" x2="69652" y2="34956"/>
                        <a14:foregroundMark x1="69320" y1="35177" x2="62852" y2="34071"/>
                        <a14:foregroundMark x1="62355" y1="33850" x2="62355" y2="17699"/>
                        <a14:foregroundMark x1="62189" y1="17035" x2="66667" y2="7743"/>
                        <a14:foregroundMark x1="66667" y1="7965" x2="71144" y2="19469"/>
                        <a14:foregroundMark x1="72637" y1="24779" x2="74461" y2="30310"/>
                        <a14:foregroundMark x1="74461" y1="30310" x2="74129" y2="44469"/>
                        <a14:foregroundMark x1="73632" y1="44912" x2="76949" y2="48894"/>
                        <a14:foregroundMark x1="77280" y1="49336" x2="81758" y2="41372"/>
                        <a14:foregroundMark x1="81924" y1="40929" x2="81758" y2="28319"/>
                        <a14:foregroundMark x1="81924" y1="28097" x2="87396" y2="37389"/>
                        <a14:foregroundMark x1="87231" y1="38496" x2="90547" y2="55973"/>
                        <a14:foregroundMark x1="90713" y1="56858" x2="92537" y2="75885"/>
                        <a14:foregroundMark x1="5307" y1="92920" x2="5473" y2="93805"/>
                        <a14:foregroundMark x1="5804" y1="92699" x2="7297" y2="78097"/>
                        <a14:foregroundMark x1="9453" y1="93142" x2="11277" y2="74558"/>
                        <a14:foregroundMark x1="12106" y1="80088" x2="13599" y2="77434"/>
                        <a14:foregroundMark x1="13267" y1="78097" x2="16252" y2="77434"/>
                        <a14:foregroundMark x1="14428" y1="78761" x2="13267" y2="94248"/>
                        <a14:foregroundMark x1="16086" y1="84513" x2="17081" y2="92035"/>
                        <a14:foregroundMark x1="19071" y1="78761" x2="20066" y2="76991"/>
                        <a14:foregroundMark x1="19403" y1="92478" x2="20564" y2="87168"/>
                        <a14:foregroundMark x1="22388" y1="78097" x2="22388" y2="83407"/>
                        <a14:foregroundMark x1="21891" y1="93805" x2="23881" y2="90487"/>
                        <a14:foregroundMark x1="24710" y1="86947" x2="25705" y2="80088"/>
                        <a14:foregroundMark x1="28856" y1="92478" x2="29353" y2="93584"/>
                        <a14:foregroundMark x1="29685" y1="90708" x2="31012" y2="77876"/>
                        <a14:foregroundMark x1="41625" y1="78540" x2="40464" y2="76327"/>
                        <a14:foregroundMark x1="46269" y1="78540" x2="46434" y2="80531"/>
                        <a14:foregroundMark x1="50249" y1="78097" x2="50415" y2="85841"/>
                        <a14:foregroundMark x1="54063" y1="85841" x2="55058" y2="76327"/>
                        <a14:foregroundMark x1="58375" y1="84071" x2="58209" y2="76549"/>
                        <a14:foregroundMark x1="61857" y1="80752" x2="62355" y2="83407"/>
                        <a14:foregroundMark x1="66998" y1="81416" x2="67993" y2="81195"/>
                        <a14:foregroundMark x1="72139" y1="77655" x2="73300" y2="83407"/>
                        <a14:foregroundMark x1="76285" y1="76770" x2="76451" y2="85177"/>
                        <a14:foregroundMark x1="77778" y1="82743" x2="78109" y2="78761"/>
                        <a14:foregroundMark x1="82919" y1="81637" x2="83914" y2="81416"/>
                        <a14:foregroundMark x1="88226" y1="80088" x2="87231" y2="76106"/>
                        <a14:foregroundMark x1="87894" y1="81858" x2="87894" y2="86726"/>
                        <a14:foregroundMark x1="86401" y1="76770" x2="87562" y2="81637"/>
                        <a14:foregroundMark x1="88391" y1="79425" x2="89221" y2="75885"/>
                        <a14:foregroundMark x1="70481" y1="86504" x2="71808" y2="76770"/>
                        <a14:foregroundMark x1="53234" y1="90265" x2="51907" y2="89823"/>
                        <a14:foregroundMark x1="50580" y1="91814" x2="52405" y2="92478"/>
                        <a14:foregroundMark x1="57048" y1="90265" x2="55721" y2="93805"/>
                        <a14:foregroundMark x1="70149" y1="94469" x2="68325" y2="93805"/>
                        <a14:foregroundMark x1="77114" y1="90265" x2="75622" y2="89823"/>
                        <a14:foregroundMark x1="79768" y1="92478" x2="79934" y2="94027"/>
                        <a14:foregroundMark x1="85904" y1="92920" x2="86235" y2="94912"/>
                        <a14:foregroundMark x1="83416" y1="93805" x2="83416" y2="91814"/>
                        <a14:foregroundMark x1="91045" y1="94912" x2="91045" y2="91814"/>
                        <a14:foregroundMark x1="95357" y1="95133" x2="95357" y2="91814"/>
                        <a14:foregroundMark x1="5638" y1="91150" x2="5638" y2="91150"/>
                        <a14:foregroundMark x1="5970" y1="88717" x2="5970" y2="88717"/>
                        <a14:foregroundMark x1="10282" y1="86947" x2="10282" y2="86947"/>
                        <a14:foregroundMark x1="10945" y1="80310" x2="10945" y2="80310"/>
                        <a14:foregroundMark x1="31593" y1="81882" x2="32115" y2="90592"/>
                        <a14:foregroundMark x1="43342" y1="80488" x2="43864" y2="93728"/>
                        <a14:foregroundMark x1="44125" y1="93031" x2="46475" y2="82927"/>
                        <a14:foregroundMark x1="66580" y1="76655" x2="66580" y2="87108"/>
                        <a14:foregroundMark x1="67885" y1="82578" x2="69191" y2="87108"/>
                        <a14:foregroundMark x1="62141" y1="79443" x2="62663" y2="76307"/>
                        <a14:foregroundMark x1="64230" y1="76307" x2="65535" y2="79094"/>
                        <a14:foregroundMark x1="62402" y1="84321" x2="63185" y2="87108"/>
                        <a14:foregroundMark x1="63708" y1="87108" x2="65274" y2="84321"/>
                        <a14:foregroundMark x1="83551" y1="81882" x2="85379" y2="87456"/>
                        <a14:foregroundMark x1="83029" y1="82578" x2="82768" y2="86411"/>
                        <a14:foregroundMark x1="82768" y1="81882" x2="83029" y2="76307"/>
                        <a14:foregroundMark x1="84856" y1="79094" x2="84595" y2="77352"/>
                        <a14:foregroundMark x1="80679" y1="77352" x2="81201" y2="82927"/>
                        <a14:foregroundMark x1="80940" y1="83275" x2="80157" y2="86760"/>
                        <a14:foregroundMark x1="79112" y1="86760" x2="78329" y2="79791"/>
                        <a14:foregroundMark x1="78329" y1="78397" x2="79112" y2="75958"/>
                        <a14:foregroundMark x1="68407" y1="76307" x2="68930" y2="79443"/>
                        <a14:foregroundMark x1="79373" y1="75958" x2="80940" y2="77700"/>
                        <a14:foregroundMark x1="48825" y1="93031" x2="49347" y2="94425"/>
                        <a14:foregroundMark x1="61880" y1="90592" x2="60052" y2="94425"/>
                        <a14:foregroundMark x1="73107" y1="94077" x2="74413" y2="94077"/>
                        <a14:foregroundMark x1="65013" y1="93728" x2="66841" y2="89199"/>
                        <a14:foregroundMark x1="87990" y1="93031" x2="89295" y2="94077"/>
                        <a14:foregroundMark x1="69191" y1="90244" x2="71802" y2="89895"/>
                        <a14:foregroundMark x1="78590" y1="94425" x2="80940" y2="94425"/>
                        <a14:foregroundMark x1="73107" y1="83972" x2="73890" y2="86760"/>
                        <a14:foregroundMark x1="60052" y1="76655" x2="60836" y2="78397"/>
                        <a14:foregroundMark x1="60836" y1="84321" x2="59791" y2="87108"/>
                        <a14:foregroundMark x1="55614" y1="79791" x2="56919" y2="86760"/>
                        <a14:foregroundMark x1="60836" y1="83624" x2="60836" y2="83624"/>
                        <a14:foregroundMark x1="60052" y1="81533" x2="60052" y2="81533"/>
                        <a14:backgroundMark x1="11774" y1="76991" x2="11277" y2="79425"/>
                        <a14:backgroundMark x1="55390" y1="82080" x2="55390" y2="82080"/>
                        <a14:backgroundMark x1="60033" y1="78761" x2="60033" y2="78761"/>
                        <a14:backgroundMark x1="60033" y1="84956" x2="60033" y2="84956"/>
                        <a14:backgroundMark x1="67993" y1="78982" x2="67993" y2="78982"/>
                        <a14:backgroundMark x1="72305" y1="82080" x2="72305" y2="82080"/>
                        <a14:backgroundMark x1="84080" y1="79204" x2="84080" y2="79204"/>
                        <a14:backgroundMark x1="87562" y1="80752" x2="87562" y2="80752"/>
                        <a14:backgroundMark x1="21559" y1="83628" x2="21559" y2="83628"/>
                        <a14:backgroundMark x1="21393" y1="81858" x2="21393" y2="81858"/>
                        <a14:backgroundMark x1="21559" y1="80310" x2="21559" y2="80310"/>
                        <a14:backgroundMark x1="10945" y1="81416" x2="10945" y2="81416"/>
                        <a14:backgroundMark x1="84909" y1="92478" x2="84909" y2="92478"/>
                        <a14:backgroundMark x1="84577" y1="95133" x2="84577" y2="95133"/>
                        <a14:backgroundMark x1="89718" y1="93142" x2="89718" y2="93142"/>
                        <a14:backgroundMark x1="89386" y1="95133" x2="89386" y2="95133"/>
                        <a14:backgroundMark x1="94527" y1="93805" x2="94527" y2="93805"/>
                        <a14:backgroundMark x1="79634" y1="78746" x2="79634" y2="84669"/>
                        <a14:backgroundMark x1="79634" y1="86063" x2="79634" y2="85366"/>
                        <a14:backgroundMark x1="69974" y1="84669" x2="69713" y2="87108"/>
                        <a14:backgroundMark x1="44909" y1="86063" x2="45431" y2="82578"/>
                        <a14:backgroundMark x1="61097" y1="81533" x2="61097" y2="81533"/>
                        <a14:backgroundMark x1="61619" y1="79791" x2="61619" y2="79791"/>
                      </a14:backgroundRemoval>
                    </a14:imgEffect>
                  </a14:imgLayer>
                </a14:imgProps>
              </a:ext>
              <a:ext uri="{28A0092B-C50C-407E-A947-70E740481C1C}">
                <a14:useLocalDpi xmlns:a14="http://schemas.microsoft.com/office/drawing/2010/main" val="0"/>
              </a:ext>
            </a:extLst>
          </a:blip>
          <a:stretch>
            <a:fillRect/>
          </a:stretch>
        </p:blipFill>
        <p:spPr>
          <a:xfrm>
            <a:off x="7227420" y="1874832"/>
            <a:ext cx="1593052" cy="1194128"/>
          </a:xfrm>
          <a:prstGeom prst="rect">
            <a:avLst/>
          </a:prstGeom>
        </p:spPr>
      </p:pic>
      <p:pic>
        <p:nvPicPr>
          <p:cNvPr id="8" name="圖片 7">
            <a:extLst>
              <a:ext uri="{FF2B5EF4-FFF2-40B4-BE49-F238E27FC236}">
                <a16:creationId xmlns:a16="http://schemas.microsoft.com/office/drawing/2014/main" id="{FF8953F7-9245-44F2-B472-B869ABB880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656" y="6204285"/>
            <a:ext cx="2224220" cy="640103"/>
          </a:xfrm>
          <a:prstGeom prst="rect">
            <a:avLst/>
          </a:prstGeom>
        </p:spPr>
      </p:pic>
    </p:spTree>
    <p:extLst>
      <p:ext uri="{BB962C8B-B14F-4D97-AF65-F5344CB8AC3E}">
        <p14:creationId xmlns:p14="http://schemas.microsoft.com/office/powerpoint/2010/main" val="1578600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 光輝紀錄</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8915"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765175"/>
            <a:ext cx="32766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4670425"/>
            <a:ext cx="327025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圖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412875"/>
            <a:ext cx="285591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ctrTitle"/>
          </p:nvPr>
        </p:nvSpPr>
        <p:spPr>
          <a:xfrm>
            <a:off x="1228725" y="1106488"/>
            <a:ext cx="6686550" cy="766762"/>
          </a:xfrm>
        </p:spPr>
        <p:txBody>
          <a:bodyPr/>
          <a:lstStyle/>
          <a:p>
            <a:pPr algn="ctr"/>
            <a:r>
              <a:rPr lang="zh-TW" altLang="en-US" smtClean="0"/>
              <a:t>小丑歌詞改編</a:t>
            </a:r>
          </a:p>
        </p:txBody>
      </p:sp>
      <p:sp>
        <p:nvSpPr>
          <p:cNvPr id="3" name="副標題 2"/>
          <p:cNvSpPr>
            <a:spLocks noGrp="1"/>
          </p:cNvSpPr>
          <p:nvPr>
            <p:ph type="subTitle" idx="1"/>
          </p:nvPr>
        </p:nvSpPr>
        <p:spPr>
          <a:xfrm>
            <a:off x="1971675" y="2271713"/>
            <a:ext cx="2741613" cy="3211512"/>
          </a:xfrm>
        </p:spPr>
        <p:txBody>
          <a:bodyPr>
            <a:normAutofit fontScale="70000" lnSpcReduction="20000"/>
          </a:bodyPr>
          <a:lstStyle/>
          <a:p>
            <a:pPr>
              <a:defRPr/>
            </a:pPr>
            <a:r>
              <a:rPr lang="zh-TW" altLang="en-US" dirty="0"/>
              <a:t>掌聲在歡呼之中響起</a:t>
            </a:r>
          </a:p>
          <a:p>
            <a:pPr>
              <a:defRPr/>
            </a:pPr>
            <a:r>
              <a:rPr lang="zh-TW" altLang="en-US" dirty="0"/>
              <a:t>眼淚已湧在笑容裡</a:t>
            </a:r>
          </a:p>
          <a:p>
            <a:pPr>
              <a:defRPr/>
            </a:pPr>
            <a:r>
              <a:rPr lang="zh-TW" altLang="en-US" dirty="0"/>
              <a:t>啟幕時歡樂送到你眼前</a:t>
            </a:r>
          </a:p>
          <a:p>
            <a:pPr>
              <a:defRPr/>
            </a:pPr>
            <a:r>
              <a:rPr lang="zh-TW" altLang="en-US" dirty="0"/>
              <a:t>落幕時孤獨留給自己</a:t>
            </a:r>
          </a:p>
          <a:p>
            <a:pPr>
              <a:defRPr/>
            </a:pPr>
            <a:r>
              <a:rPr lang="zh-TW" altLang="en-US" dirty="0"/>
              <a:t>是多少磨鍊　和多少眼淚</a:t>
            </a:r>
          </a:p>
          <a:p>
            <a:pPr>
              <a:defRPr/>
            </a:pPr>
            <a:r>
              <a:rPr lang="zh-TW" altLang="en-US" dirty="0"/>
              <a:t>才能夠站在這裡</a:t>
            </a:r>
          </a:p>
          <a:p>
            <a:pPr>
              <a:defRPr/>
            </a:pPr>
            <a:r>
              <a:rPr lang="zh-TW" altLang="en-US" dirty="0"/>
              <a:t>失敗的痛苦　成功的鼓勵</a:t>
            </a:r>
          </a:p>
          <a:p>
            <a:pPr>
              <a:defRPr/>
            </a:pPr>
            <a:r>
              <a:rPr lang="zh-TW" altLang="en-US" dirty="0"/>
              <a:t>有誰知道　這是多少歲月的累積</a:t>
            </a:r>
          </a:p>
          <a:p>
            <a:pPr>
              <a:defRPr/>
            </a:pPr>
            <a:r>
              <a:rPr lang="zh-TW" altLang="en-US" dirty="0"/>
              <a:t>小丑　小丑</a:t>
            </a:r>
          </a:p>
          <a:p>
            <a:pPr>
              <a:defRPr/>
            </a:pPr>
            <a:r>
              <a:rPr lang="zh-TW" altLang="en-US" dirty="0"/>
              <a:t>是他的辛酸　化作喜悅　呈獻給</a:t>
            </a:r>
            <a:r>
              <a:rPr lang="zh-TW" altLang="en-US" dirty="0" smtClean="0"/>
              <a:t>你</a:t>
            </a:r>
            <a:endParaRPr lang="zh-TW" altLang="en-US" dirty="0"/>
          </a:p>
        </p:txBody>
      </p:sp>
      <p:sp>
        <p:nvSpPr>
          <p:cNvPr id="5" name="副標題 2"/>
          <p:cNvSpPr txBox="1">
            <a:spLocks/>
          </p:cNvSpPr>
          <p:nvPr/>
        </p:nvSpPr>
        <p:spPr>
          <a:xfrm>
            <a:off x="5545138" y="2271713"/>
            <a:ext cx="2771775" cy="3211512"/>
          </a:xfrm>
          <a:prstGeom prst="rect">
            <a:avLst/>
          </a:prstGeom>
        </p:spPr>
        <p:txBody>
          <a:bodyPr lIns="68580" tIns="34290" rIns="68580" bIns="34290">
            <a:normAutofit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defRPr/>
            </a:pPr>
            <a:r>
              <a:rPr lang="zh-TW" altLang="en-US" sz="1350" dirty="0"/>
              <a:t>掌聲在歡呼之中響起</a:t>
            </a:r>
          </a:p>
          <a:p>
            <a:pPr>
              <a:defRPr/>
            </a:pPr>
            <a:r>
              <a:rPr lang="zh-TW" altLang="en-US" sz="1350" dirty="0"/>
              <a:t>眼淚已湧在笑容裡</a:t>
            </a:r>
          </a:p>
          <a:p>
            <a:pPr>
              <a:defRPr/>
            </a:pPr>
            <a:r>
              <a:rPr lang="zh-TW" altLang="en-US" sz="1350" b="1" dirty="0">
                <a:solidFill>
                  <a:srgbClr val="FF0000"/>
                </a:solidFill>
              </a:rPr>
              <a:t>接受</a:t>
            </a:r>
            <a:r>
              <a:rPr lang="zh-TW" altLang="en-US" sz="1350" dirty="0"/>
              <a:t>時歡樂送到你眼前</a:t>
            </a:r>
          </a:p>
          <a:p>
            <a:pPr>
              <a:defRPr/>
            </a:pPr>
            <a:r>
              <a:rPr lang="zh-TW" altLang="en-US" sz="1350" b="1" dirty="0">
                <a:solidFill>
                  <a:srgbClr val="FF0000"/>
                </a:solidFill>
              </a:rPr>
              <a:t>寫作</a:t>
            </a:r>
            <a:r>
              <a:rPr lang="zh-TW" altLang="en-US" sz="1350" dirty="0"/>
              <a:t>時孤獨留給自己</a:t>
            </a:r>
          </a:p>
          <a:p>
            <a:pPr>
              <a:defRPr/>
            </a:pPr>
            <a:r>
              <a:rPr lang="zh-TW" altLang="en-US" sz="1350" dirty="0"/>
              <a:t>是多少磨鍊　和多少眼淚</a:t>
            </a:r>
          </a:p>
          <a:p>
            <a:pPr>
              <a:defRPr/>
            </a:pPr>
            <a:r>
              <a:rPr lang="zh-TW" altLang="en-US" sz="1350" dirty="0"/>
              <a:t>才能夠站在這裡</a:t>
            </a:r>
          </a:p>
          <a:p>
            <a:pPr>
              <a:defRPr/>
            </a:pPr>
            <a:r>
              <a:rPr lang="en-US" altLang="zh-TW" sz="1350" b="1" dirty="0">
                <a:solidFill>
                  <a:srgbClr val="FF0000"/>
                </a:solidFill>
              </a:rPr>
              <a:t>reject</a:t>
            </a:r>
            <a:r>
              <a:rPr lang="zh-TW" altLang="en-US" sz="1350" dirty="0"/>
              <a:t>的痛苦　</a:t>
            </a:r>
            <a:r>
              <a:rPr lang="en-US" altLang="zh-TW" sz="1350" b="1" dirty="0">
                <a:solidFill>
                  <a:srgbClr val="FF0000"/>
                </a:solidFill>
              </a:rPr>
              <a:t>accept</a:t>
            </a:r>
            <a:r>
              <a:rPr lang="zh-TW" altLang="en-US" sz="1350" dirty="0"/>
              <a:t>的鼓勵</a:t>
            </a:r>
          </a:p>
          <a:p>
            <a:pPr>
              <a:defRPr/>
            </a:pPr>
            <a:r>
              <a:rPr lang="zh-TW" altLang="en-US" sz="1350" dirty="0"/>
              <a:t>有誰知道　這是多少歲月的累積</a:t>
            </a:r>
          </a:p>
          <a:p>
            <a:pPr>
              <a:defRPr/>
            </a:pPr>
            <a:r>
              <a:rPr lang="en-US" altLang="zh-TW" sz="1350" b="1" dirty="0">
                <a:solidFill>
                  <a:srgbClr val="FF0000"/>
                </a:solidFill>
              </a:rPr>
              <a:t>paper</a:t>
            </a:r>
            <a:r>
              <a:rPr lang="en-US" altLang="zh-TW" sz="1350" b="1" dirty="0">
                <a:solidFill>
                  <a:schemeClr val="bg2">
                    <a:lumMod val="50000"/>
                  </a:schemeClr>
                </a:solidFill>
              </a:rPr>
              <a:t> </a:t>
            </a:r>
            <a:r>
              <a:rPr lang="zh-TW" altLang="en-US" sz="1350" b="1" dirty="0">
                <a:solidFill>
                  <a:schemeClr val="bg2">
                    <a:lumMod val="50000"/>
                  </a:schemeClr>
                </a:solidFill>
              </a:rPr>
              <a:t>　</a:t>
            </a:r>
            <a:r>
              <a:rPr lang="en-US" altLang="zh-TW" sz="1350" b="1" dirty="0">
                <a:solidFill>
                  <a:srgbClr val="FF0000"/>
                </a:solidFill>
              </a:rPr>
              <a:t>paper</a:t>
            </a:r>
          </a:p>
          <a:p>
            <a:pPr>
              <a:defRPr/>
            </a:pPr>
            <a:r>
              <a:rPr lang="zh-TW" altLang="en-US" sz="1350" dirty="0"/>
              <a:t>是他的辛酸　化作喜悅　呈獻給你</a:t>
            </a:r>
          </a:p>
          <a:p>
            <a:pPr>
              <a:defRPr/>
            </a:pPr>
            <a:endParaRPr lang="zh-TW" altLang="en-US" sz="135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 光輝紀錄</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9939"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268413"/>
            <a:ext cx="3914775" cy="498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916113"/>
            <a:ext cx="43021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 光輝紀錄</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0963"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874713"/>
            <a:ext cx="7056437"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7913" y="3932238"/>
            <a:ext cx="70151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 光輝紀錄</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1987"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4027488"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3573463"/>
            <a:ext cx="5580063"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 光輝紀錄</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3011" name="圖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15963"/>
            <a:ext cx="5715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716338"/>
            <a:ext cx="4500562"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標題 3"/>
          <p:cNvSpPr txBox="1">
            <a:spLocks/>
          </p:cNvSpPr>
          <p:nvPr/>
        </p:nvSpPr>
        <p:spPr bwMode="auto">
          <a:xfrm>
            <a:off x="611188" y="147638"/>
            <a:ext cx="7886700"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b">
            <a:normAutofit/>
          </a:bodyPr>
          <a:lstStyle>
            <a:lvl1pPr algn="l" rtl="0" eaLnBrk="0" fontAlgn="base" hangingPunct="0">
              <a:lnSpc>
                <a:spcPct val="80000"/>
              </a:lnSpc>
              <a:spcBef>
                <a:spcPct val="0"/>
              </a:spcBef>
              <a:spcAft>
                <a:spcPct val="0"/>
              </a:spcAft>
              <a:defRPr kumimoji="1" sz="66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ea typeface="新細明體" pitchFamily="18" charset="-120"/>
              </a:defRPr>
            </a:lvl5pPr>
            <a:lvl6pPr marL="4572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6pPr>
            <a:lvl7pPr marL="9144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7pPr>
            <a:lvl8pPr marL="13716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8pPr>
            <a:lvl9pPr marL="1828800" algn="l" rtl="0" fontAlgn="base">
              <a:lnSpc>
                <a:spcPct val="70000"/>
              </a:lnSpc>
              <a:spcBef>
                <a:spcPct val="0"/>
              </a:spcBef>
              <a:spcAft>
                <a:spcPct val="0"/>
              </a:spcAft>
              <a:defRPr kumimoji="1" sz="4800" b="1">
                <a:solidFill>
                  <a:schemeClr val="tx2"/>
                </a:solidFill>
                <a:latin typeface="Arial Narrow" pitchFamily="34" charset="0"/>
                <a:ea typeface="新細明體" pitchFamily="18" charset="-120"/>
              </a:defRPr>
            </a:lvl9pPr>
          </a:lstStyle>
          <a:p>
            <a:pPr algn="ctr">
              <a:defRPr/>
            </a:pP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NTOU/MSV 30 </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年 光輝紀錄</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since</a:t>
            </a:r>
            <a:r>
              <a:rPr lang="zh-TW" altLang="en-US"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kern="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1994</a:t>
            </a:r>
            <a:endParaRPr lang="zh-TW" altLang="en-US" sz="3600" kern="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4035"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133600"/>
            <a:ext cx="3779837"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6288" y="1125538"/>
            <a:ext cx="40894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307671" y="842827"/>
            <a:ext cx="7142138" cy="461665"/>
          </a:xfrm>
          <a:prstGeom prst="rect">
            <a:avLst/>
          </a:prstGeom>
          <a:noFill/>
        </p:spPr>
        <p:txBody>
          <a:bodyPr wrap="square" rtlCol="0">
            <a:spAutoFit/>
          </a:bodyPr>
          <a:lstStyle/>
          <a:p>
            <a:pPr algn="ctr"/>
            <a:r>
              <a:rPr lang="en-US" altLang="zh-TW" sz="2400" dirty="0">
                <a:cs typeface="Times New Roman" panose="02020603050405020304" pitchFamily="18" charset="0"/>
              </a:rPr>
              <a:t>NTOU</a:t>
            </a:r>
            <a:r>
              <a:rPr lang="zh-TW" altLang="en-US" sz="2400" dirty="0">
                <a:cs typeface="Times New Roman" panose="02020603050405020304" pitchFamily="18" charset="0"/>
              </a:rPr>
              <a:t> </a:t>
            </a:r>
            <a:r>
              <a:rPr lang="en-US" altLang="zh-TW" sz="2400" dirty="0">
                <a:cs typeface="Times New Roman" panose="02020603050405020304" pitchFamily="18" charset="0"/>
              </a:rPr>
              <a:t>MSV</a:t>
            </a:r>
            <a:r>
              <a:rPr lang="zh-TW" altLang="en-US" sz="2400" dirty="0">
                <a:latin typeface="標楷體" panose="03000509000000000000" pitchFamily="65" charset="-120"/>
                <a:ea typeface="標楷體" panose="03000509000000000000" pitchFamily="65" charset="-120"/>
              </a:rPr>
              <a:t>的空前 </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啟後 </a:t>
            </a:r>
            <a:r>
              <a:rPr lang="en-US" altLang="zh-TW" sz="2400" dirty="0">
                <a:latin typeface="標楷體" panose="03000509000000000000" pitchFamily="65" charset="-120"/>
                <a:ea typeface="標楷體" panose="03000509000000000000" pitchFamily="65" charset="-120"/>
              </a:rPr>
              <a:t>? </a:t>
            </a:r>
            <a:r>
              <a:rPr lang="en-US" altLang="zh-TW" sz="2400" dirty="0">
                <a:cs typeface="Times New Roman" panose="02020603050405020304" pitchFamily="18" charset="0"/>
              </a:rPr>
              <a:t>(1994-2024)</a:t>
            </a:r>
            <a:endParaRPr lang="zh-TW" altLang="en-US" sz="2400" dirty="0">
              <a:cs typeface="Times New Roman" panose="02020603050405020304" pitchFamily="18" charset="0"/>
            </a:endParaRPr>
          </a:p>
        </p:txBody>
      </p:sp>
      <p:sp>
        <p:nvSpPr>
          <p:cNvPr id="3" name="文字方塊 2"/>
          <p:cNvSpPr txBox="1"/>
          <p:nvPr/>
        </p:nvSpPr>
        <p:spPr>
          <a:xfrm>
            <a:off x="1494586" y="913638"/>
            <a:ext cx="4108331" cy="5078313"/>
          </a:xfrm>
          <a:prstGeom prst="rect">
            <a:avLst/>
          </a:prstGeom>
          <a:noFill/>
        </p:spPr>
        <p:txBody>
          <a:bodyPr wrap="square" rtlCol="0">
            <a:spAutoFit/>
          </a:bodyPr>
          <a:lstStyle/>
          <a:p>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國科會第一屆吳大猷獎</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土木水利</a:t>
            </a:r>
            <a:r>
              <a:rPr lang="en-US" altLang="zh-TW" sz="1800" dirty="0">
                <a:latin typeface="標楷體" panose="03000509000000000000" pitchFamily="65" charset="-120"/>
                <a:ea typeface="標楷體" panose="03000509000000000000" pitchFamily="65" charset="-120"/>
              </a:rPr>
              <a:t>)</a:t>
            </a: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海大第一屆特聘教授</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海大終身特聘教授</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台大土木客座教授</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成大土木合聘教授</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海大第一屆特聘講座教授</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國科會傑出特約研究員獎</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土木水利</a:t>
            </a:r>
            <a:r>
              <a:rPr lang="en-US" altLang="zh-TW" sz="1800" dirty="0">
                <a:latin typeface="標楷體" panose="03000509000000000000" pitchFamily="65" charset="-120"/>
                <a:ea typeface="標楷體" panose="03000509000000000000" pitchFamily="65" charset="-120"/>
              </a:rPr>
              <a:t>)</a:t>
            </a: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國科會傑出研究獎</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土木水利</a:t>
            </a:r>
            <a:r>
              <a:rPr lang="en-US" altLang="zh-TW" sz="1800" dirty="0">
                <a:latin typeface="標楷體" panose="03000509000000000000" pitchFamily="65" charset="-120"/>
                <a:ea typeface="標楷體" panose="03000509000000000000" pitchFamily="65" charset="-120"/>
              </a:rPr>
              <a:t>)</a:t>
            </a: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國科會工程處土木學門召集人</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國科會產學處土機海領域召集人</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教育部學術獎</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工科</a:t>
            </a:r>
            <a:r>
              <a:rPr lang="en-US" altLang="zh-TW" sz="1800" dirty="0">
                <a:latin typeface="標楷體" panose="03000509000000000000" pitchFamily="65" charset="-120"/>
                <a:ea typeface="標楷體" panose="03000509000000000000" pitchFamily="65" charset="-120"/>
              </a:rPr>
              <a:t>)</a:t>
            </a: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全球華人杜慶華工程計算方法獎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力學期刊最佳論文獎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力學學會孫方鐸獎章</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力學學會會士</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en-US" altLang="zh-TW" sz="1800" dirty="0">
                <a:ea typeface="標楷體" panose="03000509000000000000" pitchFamily="65" charset="-120"/>
                <a:cs typeface="Times New Roman" panose="02020603050405020304" pitchFamily="18" charset="0"/>
              </a:rPr>
              <a:t>TWSIAM</a:t>
            </a:r>
            <a:r>
              <a:rPr lang="zh-TW" altLang="en-US" sz="1800" dirty="0">
                <a:latin typeface="標楷體" panose="03000509000000000000" pitchFamily="65" charset="-120"/>
                <a:ea typeface="標楷體" panose="03000509000000000000" pitchFamily="65" charset="-120"/>
              </a:rPr>
              <a:t>會士</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中工會傑出工程教授獎</a:t>
            </a:r>
            <a:r>
              <a:rPr lang="en-US" altLang="zh-TW" sz="1800" dirty="0">
                <a:latin typeface="標楷體" panose="03000509000000000000" pitchFamily="65" charset="-120"/>
                <a:ea typeface="標楷體" panose="03000509000000000000" pitchFamily="65" charset="-120"/>
              </a:rPr>
              <a:t>(3)</a:t>
            </a:r>
          </a:p>
        </p:txBody>
      </p:sp>
      <p:sp>
        <p:nvSpPr>
          <p:cNvPr id="4" name="文字方塊 3"/>
          <p:cNvSpPr txBox="1"/>
          <p:nvPr/>
        </p:nvSpPr>
        <p:spPr>
          <a:xfrm>
            <a:off x="4847035" y="5746835"/>
            <a:ext cx="3338423" cy="276999"/>
          </a:xfrm>
          <a:prstGeom prst="rect">
            <a:avLst/>
          </a:prstGeom>
          <a:noFill/>
        </p:spPr>
        <p:txBody>
          <a:bodyPr wrap="square" rtlCol="0">
            <a:spAutoFit/>
          </a:bodyPr>
          <a:lstStyle/>
          <a:p>
            <a:pPr algn="ctr"/>
            <a:r>
              <a:rPr lang="en-US" altLang="zh-TW" sz="1200" dirty="0">
                <a:cs typeface="Times New Roman" panose="02020603050405020304" pitchFamily="18" charset="0"/>
              </a:rPr>
              <a:t>File </a:t>
            </a:r>
            <a:r>
              <a:rPr lang="en-US" altLang="zh-TW" sz="1200" dirty="0" err="1">
                <a:cs typeface="Times New Roman" panose="02020603050405020304" pitchFamily="18" charset="0"/>
              </a:rPr>
              <a:t>name:MSV</a:t>
            </a:r>
            <a:r>
              <a:rPr lang="zh-TW" altLang="en-US" sz="1200" dirty="0">
                <a:latin typeface="標楷體" panose="03000509000000000000" pitchFamily="65" charset="-120"/>
                <a:ea typeface="標楷體" panose="03000509000000000000" pitchFamily="65" charset="-120"/>
              </a:rPr>
              <a:t>的空前與啟後</a:t>
            </a:r>
            <a:r>
              <a:rPr lang="en-US" altLang="zh-TW" sz="1200" dirty="0">
                <a:latin typeface="標楷體" panose="03000509000000000000" pitchFamily="65" charset="-120"/>
                <a:ea typeface="標楷體" panose="03000509000000000000" pitchFamily="65" charset="-120"/>
              </a:rPr>
              <a:t>2024</a:t>
            </a:r>
            <a:r>
              <a:rPr lang="zh-TW" altLang="en-US" sz="1200" dirty="0">
                <a:latin typeface="標楷體" panose="03000509000000000000" pitchFamily="65" charset="-120"/>
                <a:ea typeface="標楷體" panose="03000509000000000000" pitchFamily="65" charset="-120"/>
              </a:rPr>
              <a:t>  </a:t>
            </a:r>
            <a:r>
              <a:rPr lang="en-US" altLang="zh-TW" sz="1200" dirty="0">
                <a:cs typeface="Times New Roman" panose="02020603050405020304" pitchFamily="18" charset="0"/>
              </a:rPr>
              <a:t>Made </a:t>
            </a:r>
            <a:r>
              <a:rPr lang="en-US" altLang="zh-TW" sz="1200">
                <a:cs typeface="Times New Roman" panose="02020603050405020304" pitchFamily="18" charset="0"/>
              </a:rPr>
              <a:t>by JT</a:t>
            </a:r>
            <a:endParaRPr lang="zh-TW" altLang="en-US" sz="1200" dirty="0">
              <a:cs typeface="Times New Roman" panose="02020603050405020304" pitchFamily="18" charset="0"/>
            </a:endParaRPr>
          </a:p>
        </p:txBody>
      </p:sp>
      <p:sp>
        <p:nvSpPr>
          <p:cNvPr id="5" name="文字方塊 4"/>
          <p:cNvSpPr txBox="1"/>
          <p:nvPr/>
        </p:nvSpPr>
        <p:spPr>
          <a:xfrm>
            <a:off x="5606241" y="1700107"/>
            <a:ext cx="3946585" cy="3693319"/>
          </a:xfrm>
          <a:prstGeom prst="rect">
            <a:avLst/>
          </a:prstGeom>
          <a:noFill/>
        </p:spPr>
        <p:txBody>
          <a:bodyPr wrap="square" rtlCol="0">
            <a:spAutoFit/>
          </a:bodyPr>
          <a:lstStyle/>
          <a:p>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上銀機械論文獎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機械學會論文獎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振噪學會論文獎第一名</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力學學會學生論文競賽第一名</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數學學會傑出大學生獎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力學學會博士論文獎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國科會大專生計畫創作獎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國科會碩士論文獎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en-US" altLang="zh-TW" sz="1800" dirty="0">
                <a:ea typeface="標楷體" panose="03000509000000000000" pitchFamily="65" charset="-120"/>
                <a:cs typeface="Times New Roman" panose="02020603050405020304" pitchFamily="18" charset="0"/>
              </a:rPr>
              <a:t>TWSIAM</a:t>
            </a:r>
            <a:r>
              <a:rPr lang="zh-TW" altLang="en-US" sz="1800" dirty="0">
                <a:latin typeface="標楷體" panose="03000509000000000000" pitchFamily="65" charset="-120"/>
                <a:ea typeface="標楷體" panose="03000509000000000000" pitchFamily="65" charset="-120"/>
              </a:rPr>
              <a:t>海報論文獎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力學期刊最佳論文獎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中技社傑出大學生獎</a:t>
            </a:r>
            <a:endParaRPr lang="en-US" altLang="zh-TW" sz="1800" dirty="0">
              <a:latin typeface="標楷體" panose="03000509000000000000" pitchFamily="65" charset="-120"/>
              <a:ea typeface="標楷體" panose="03000509000000000000" pitchFamily="65" charset="-120"/>
            </a:endParaRPr>
          </a:p>
          <a:p>
            <a:pPr marL="214313" indent="-214313">
              <a:buFont typeface="Wingdings" panose="05000000000000000000" pitchFamily="2" charset="2"/>
              <a:buChar char="l"/>
            </a:pPr>
            <a:r>
              <a:rPr lang="zh-TW" altLang="en-US" sz="1800" dirty="0">
                <a:latin typeface="標楷體" panose="03000509000000000000" pitchFamily="65" charset="-120"/>
                <a:ea typeface="標楷體" panose="03000509000000000000" pitchFamily="65" charset="-120"/>
              </a:rPr>
              <a:t>中國工程師學會優秀學生獎學金</a:t>
            </a:r>
          </a:p>
        </p:txBody>
      </p:sp>
      <p:sp>
        <p:nvSpPr>
          <p:cNvPr id="6" name="文字方塊 5"/>
          <p:cNvSpPr txBox="1"/>
          <p:nvPr/>
        </p:nvSpPr>
        <p:spPr>
          <a:xfrm>
            <a:off x="-2434872" y="3303950"/>
            <a:ext cx="7142138" cy="461665"/>
          </a:xfrm>
          <a:prstGeom prst="rect">
            <a:avLst/>
          </a:prstGeom>
          <a:noFill/>
        </p:spPr>
        <p:txBody>
          <a:bodyPr wrap="square" rtlCol="0">
            <a:spAutoFit/>
          </a:bodyPr>
          <a:lstStyle/>
          <a:p>
            <a:pPr algn="ctr"/>
            <a:r>
              <a:rPr lang="zh-TW" altLang="en-US" sz="2400" dirty="0">
                <a:solidFill>
                  <a:srgbClr val="FF0000"/>
                </a:solidFill>
                <a:cs typeface="Times New Roman" panose="02020603050405020304" pitchFamily="18" charset="0"/>
              </a:rPr>
              <a:t>老師</a:t>
            </a:r>
          </a:p>
        </p:txBody>
      </p:sp>
      <p:sp>
        <p:nvSpPr>
          <p:cNvPr id="7" name="文字方塊 6"/>
          <p:cNvSpPr txBox="1"/>
          <p:nvPr/>
        </p:nvSpPr>
        <p:spPr>
          <a:xfrm>
            <a:off x="1725024" y="3349041"/>
            <a:ext cx="7142138" cy="461665"/>
          </a:xfrm>
          <a:prstGeom prst="rect">
            <a:avLst/>
          </a:prstGeom>
          <a:noFill/>
        </p:spPr>
        <p:txBody>
          <a:bodyPr wrap="square" rtlCol="0">
            <a:spAutoFit/>
          </a:bodyPr>
          <a:lstStyle/>
          <a:p>
            <a:pPr algn="ctr"/>
            <a:r>
              <a:rPr lang="zh-TW" altLang="en-US" sz="2400" dirty="0">
                <a:solidFill>
                  <a:srgbClr val="FF0000"/>
                </a:solidFill>
                <a:cs typeface="Times New Roman" panose="02020603050405020304" pitchFamily="18" charset="0"/>
              </a:rPr>
              <a:t>學生</a:t>
            </a:r>
          </a:p>
        </p:txBody>
      </p:sp>
      <p:pic>
        <p:nvPicPr>
          <p:cNvPr id="8" name="圖片 7"/>
          <p:cNvPicPr>
            <a:picLocks noChangeAspect="1"/>
          </p:cNvPicPr>
          <p:nvPr/>
        </p:nvPicPr>
        <p:blipFill>
          <a:blip r:embed="rId2" cstate="print"/>
          <a:stretch>
            <a:fillRect/>
          </a:stretch>
        </p:blipFill>
        <p:spPr>
          <a:xfrm>
            <a:off x="8299360" y="1032377"/>
            <a:ext cx="463519" cy="44731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0975" y="4211878"/>
            <a:ext cx="752781" cy="752781"/>
          </a:xfrm>
          <a:prstGeom prst="rect">
            <a:avLst/>
          </a:prstGeom>
        </p:spPr>
      </p:pic>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809" y="5366741"/>
            <a:ext cx="633947" cy="602127"/>
          </a:xfrm>
          <a:prstGeom prst="rect">
            <a:avLst/>
          </a:prstGeom>
        </p:spPr>
      </p:pic>
      <p:pic>
        <p:nvPicPr>
          <p:cNvPr id="11" name="圖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0893" y="1766320"/>
            <a:ext cx="626269"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4634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0605JUA\Desktop\110b4e12e218a20ada8c328a815649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909638"/>
            <a:ext cx="1355725"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投影片編號版面配置區 3"/>
          <p:cNvSpPr>
            <a:spLocks noGrp="1"/>
          </p:cNvSpPr>
          <p:nvPr>
            <p:ph type="sldNum" sz="quarter" idx="12"/>
          </p:nvPr>
        </p:nvSpPr>
        <p:spPr>
          <a:xfrm>
            <a:off x="6688138" y="6243638"/>
            <a:ext cx="2133600" cy="457200"/>
          </a:xfrm>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ACD3F7BB-ED6D-4FEC-BA1D-5650BEBA4B7F}" type="slidenum">
              <a:rPr kumimoji="0" lang="zh-TW" altLang="en-US" sz="1200" smtClean="0">
                <a:latin typeface="Times New Roman" panose="02020603050405020304" pitchFamily="18" charset="0"/>
              </a:rPr>
              <a:pPr>
                <a:spcBef>
                  <a:spcPct val="0"/>
                </a:spcBef>
                <a:buClrTx/>
                <a:buSzTx/>
                <a:buFontTx/>
                <a:buNone/>
              </a:pPr>
              <a:t>36</a:t>
            </a:fld>
            <a:endParaRPr kumimoji="0" lang="zh-TW" altLang="en-US" sz="1200" smtClean="0">
              <a:latin typeface="Times New Roman" panose="02020603050405020304" pitchFamily="18" charset="0"/>
            </a:endParaRPr>
          </a:p>
        </p:txBody>
      </p:sp>
      <p:grpSp>
        <p:nvGrpSpPr>
          <p:cNvPr id="45060" name="群組 1"/>
          <p:cNvGrpSpPr>
            <a:grpSpLocks noChangeAspect="1"/>
          </p:cNvGrpSpPr>
          <p:nvPr/>
        </p:nvGrpSpPr>
        <p:grpSpPr bwMode="auto">
          <a:xfrm>
            <a:off x="5715000" y="188913"/>
            <a:ext cx="3389313" cy="6299200"/>
            <a:chOff x="5508104" y="144288"/>
            <a:chExt cx="3587750" cy="6669088"/>
          </a:xfrm>
        </p:grpSpPr>
        <p:pic>
          <p:nvPicPr>
            <p:cNvPr id="45068" name="圖片 112" descr="b88陳正宗.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2629" y="144288"/>
              <a:ext cx="403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0839" y="1167492"/>
              <a:ext cx="545703" cy="57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9868" y="4485307"/>
              <a:ext cx="442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8425" y="2320741"/>
              <a:ext cx="472301" cy="5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1280" y="657994"/>
              <a:ext cx="3905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6844" y="1732582"/>
              <a:ext cx="51774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4043" y="1271413"/>
              <a:ext cx="447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9989" y="1696863"/>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2672" y="4213969"/>
              <a:ext cx="565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84592" y="1768301"/>
              <a:ext cx="419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0114" y="3356992"/>
              <a:ext cx="405580" cy="52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56967" y="2853844"/>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0"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39904" y="3354213"/>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1" name="Picture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57442" y="1265063"/>
              <a:ext cx="5349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2"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25742" y="4927426"/>
              <a:ext cx="4556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3" name="Picture 2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12929" y="2731913"/>
              <a:ext cx="393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8151" y="2708100"/>
              <a:ext cx="46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06641" y="4725144"/>
              <a:ext cx="569913" cy="7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6"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9566" y="3357810"/>
              <a:ext cx="446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7"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452792" y="3889201"/>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8" name="Picture 2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39595" y="4397201"/>
              <a:ext cx="5413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89" name="Picture 2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68467" y="2057226"/>
              <a:ext cx="52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0" name="Picture 2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16042" y="3914601"/>
              <a:ext cx="4397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1" name="Picture 3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38592" y="620688"/>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2" name="Picture 3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886179" y="1193626"/>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3" name="Picture 3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652567" y="2879551"/>
              <a:ext cx="3492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4" name="Picture 3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60541" y="4003501"/>
              <a:ext cx="5619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5" name="Picture 35" descr="Chi-1"/>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303766" y="161900"/>
              <a:ext cx="36036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6" name="Picture 3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947967" y="1739725"/>
              <a:ext cx="4333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7" name="Picture 37"/>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580933" y="592362"/>
              <a:ext cx="484187" cy="74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8" name="Picture 38"/>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078017" y="4690888"/>
              <a:ext cx="45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99" name="Picture 39" descr="DSCF0813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316392" y="1728613"/>
              <a:ext cx="381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0" name="Picture 40" descr="P12401860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881303" y="2290733"/>
              <a:ext cx="461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1" name="Picture 41" descr="153459156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420868" y="360188"/>
              <a:ext cx="4508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2" name="Picture 42" descr="P100051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97292" y="188888"/>
              <a:ext cx="404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3" name="Picture 47" descr="wu">
              <a:hlinkClick r:id="rId39"/>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155804" y="5802138"/>
              <a:ext cx="431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4" name="Picture 51"/>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668692" y="3356992"/>
              <a:ext cx="4333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5" name="Picture 53"/>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587604" y="5871988"/>
              <a:ext cx="419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6" name="Picture 54"/>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373292" y="6283151"/>
              <a:ext cx="46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7" name="Picture 60"/>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508104" y="3352626"/>
              <a:ext cx="4238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8" name="Picture 64" descr="YORK"/>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104460" y="2185417"/>
              <a:ext cx="40798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09" name="Picture 65" descr="m-ilchen"/>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943551" y="692696"/>
              <a:ext cx="581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0" name="Picture 66" descr="JJ"/>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535217" y="5333826"/>
              <a:ext cx="4381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1" name="Picture 67" descr="LJ"/>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084367" y="5368751"/>
              <a:ext cx="4365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2" name="Picture 68" descr="WS"/>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406629" y="2431978"/>
              <a:ext cx="427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3" name="Picture 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7770292" y="2276872"/>
              <a:ext cx="331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4" name="Picture 2" descr="C:\Users\0605JUA\Desktop\IMG_1997.jp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317094" y="2879551"/>
              <a:ext cx="452636" cy="5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5" name="Picture 3" descr="C:\Users\0605JUA\Desktop\10528591_834208599930949_1848048398_o.jpg"/>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6442814" y="3284983"/>
              <a:ext cx="453163" cy="60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矩形 57"/>
            <p:cNvSpPr/>
            <p:nvPr/>
          </p:nvSpPr>
          <p:spPr>
            <a:xfrm>
              <a:off x="6825573" y="2878815"/>
              <a:ext cx="504133" cy="472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45117" name="Picture 4" descr="C:\Users\0605JUA\Desktop\10436218_771851279515226_3747084481612684895_n(3).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609984" y="3872053"/>
              <a:ext cx="397638" cy="3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8" name="Picture 3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973367" y="3872053"/>
              <a:ext cx="468313" cy="60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19" name="Picture 26"/>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099869" y="1312661"/>
              <a:ext cx="360696" cy="50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061" name="群組 2"/>
          <p:cNvGrpSpPr>
            <a:grpSpLocks/>
          </p:cNvGrpSpPr>
          <p:nvPr/>
        </p:nvGrpSpPr>
        <p:grpSpPr bwMode="auto">
          <a:xfrm>
            <a:off x="-728663" y="209550"/>
            <a:ext cx="6251576" cy="6343650"/>
            <a:chOff x="-604440" y="4816842"/>
            <a:chExt cx="6250930" cy="6343710"/>
          </a:xfrm>
        </p:grpSpPr>
        <p:sp>
          <p:nvSpPr>
            <p:cNvPr id="62" name="Text Box 5"/>
            <p:cNvSpPr txBox="1">
              <a:spLocks noChangeArrowheads="1"/>
            </p:cNvSpPr>
            <p:nvPr/>
          </p:nvSpPr>
          <p:spPr bwMode="auto">
            <a:xfrm>
              <a:off x="-604440" y="4816842"/>
              <a:ext cx="6122355" cy="4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zh-TW" sz="1600" dirty="0">
                  <a:solidFill>
                    <a:srgbClr val="009900"/>
                  </a:solidFill>
                  <a:latin typeface="+mj-ea"/>
                  <a:ea typeface="+mj-ea"/>
                </a:rPr>
                <a:t> </a:t>
              </a:r>
              <a:r>
                <a:rPr lang="en-US" altLang="zh-TW" sz="2000" u="sng" dirty="0">
                  <a:solidFill>
                    <a:srgbClr val="009900"/>
                  </a:solidFill>
                  <a:latin typeface="+mj-ea"/>
                  <a:ea typeface="+mj-ea"/>
                  <a:hlinkClick r:id="rId56"/>
                </a:rPr>
                <a:t>http://msvlab.hre.ntou.edu.tw/</a:t>
              </a:r>
              <a:r>
                <a:rPr lang="en-US" altLang="zh-TW" sz="2000" u="sng" dirty="0">
                  <a:solidFill>
                    <a:srgbClr val="009900"/>
                  </a:solidFill>
                  <a:latin typeface="+mj-ea"/>
                  <a:ea typeface="+mj-ea"/>
                </a:rPr>
                <a:t> </a:t>
              </a:r>
              <a:r>
                <a:rPr lang="en-US" altLang="zh-TW" sz="2000" dirty="0">
                  <a:solidFill>
                    <a:srgbClr val="009900"/>
                  </a:solidFill>
                  <a:latin typeface="+mj-ea"/>
                  <a:ea typeface="+mj-ea"/>
                </a:rPr>
                <a:t>Since 1999</a:t>
              </a:r>
            </a:p>
          </p:txBody>
        </p:sp>
        <p:sp>
          <p:nvSpPr>
            <p:cNvPr id="63" name="Rectangle 6"/>
            <p:cNvSpPr>
              <a:spLocks noChangeArrowheads="1"/>
            </p:cNvSpPr>
            <p:nvPr/>
          </p:nvSpPr>
          <p:spPr bwMode="auto">
            <a:xfrm>
              <a:off x="19384" y="5064494"/>
              <a:ext cx="5623932" cy="13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zh-TW" dirty="0">
                  <a:solidFill>
                    <a:srgbClr val="6600FF"/>
                  </a:solidFill>
                  <a:latin typeface="+mj-ea"/>
                  <a:ea typeface="+mj-ea"/>
                </a:rPr>
                <a:t>Welcome to visit the web site of MSVLAB/NTOU</a:t>
              </a:r>
            </a:p>
          </p:txBody>
        </p:sp>
        <p:sp>
          <p:nvSpPr>
            <p:cNvPr id="59" name="Text Box 5"/>
            <p:cNvSpPr txBox="1">
              <a:spLocks noChangeArrowheads="1"/>
            </p:cNvSpPr>
            <p:nvPr/>
          </p:nvSpPr>
          <p:spPr bwMode="auto">
            <a:xfrm>
              <a:off x="309867" y="10760498"/>
              <a:ext cx="5336623" cy="4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zh-TW" sz="2000" dirty="0">
                  <a:solidFill>
                    <a:srgbClr val="009900"/>
                  </a:solidFill>
                  <a:latin typeface="+mj-ea"/>
                  <a:ea typeface="+mj-ea"/>
                </a:rPr>
                <a:t> E mail: </a:t>
              </a:r>
              <a:r>
                <a:rPr lang="en-US" altLang="zh-TW" sz="2000" u="sng" dirty="0">
                  <a:solidFill>
                    <a:srgbClr val="009900"/>
                  </a:solidFill>
                  <a:latin typeface="+mj-ea"/>
                  <a:ea typeface="+mj-ea"/>
                </a:rPr>
                <a:t>jtchen@mail.ntou.edu.tw</a:t>
              </a:r>
              <a:r>
                <a:rPr lang="en-US" altLang="zh-TW" sz="2000" dirty="0">
                  <a:solidFill>
                    <a:srgbClr val="009900"/>
                  </a:solidFill>
                  <a:latin typeface="+mj-ea"/>
                  <a:ea typeface="+mj-ea"/>
                </a:rPr>
                <a:t> </a:t>
              </a:r>
              <a:endParaRPr lang="en-US" altLang="zh-TW" sz="2800" i="1" u="sng" dirty="0">
                <a:solidFill>
                  <a:srgbClr val="009900"/>
                </a:solidFill>
                <a:latin typeface="+mj-ea"/>
                <a:ea typeface="+mj-ea"/>
              </a:endParaRPr>
            </a:p>
          </p:txBody>
        </p:sp>
      </p:grpSp>
      <p:sp>
        <p:nvSpPr>
          <p:cNvPr id="51" name="矩形圖說文字 50"/>
          <p:cNvSpPr/>
          <p:nvPr/>
        </p:nvSpPr>
        <p:spPr>
          <a:xfrm>
            <a:off x="5921375" y="549275"/>
            <a:ext cx="539750" cy="579438"/>
          </a:xfrm>
          <a:prstGeom prst="wedgeRectCallout">
            <a:avLst>
              <a:gd name="adj1" fmla="val -57787"/>
              <a:gd name="adj2" fmla="val 82219"/>
            </a:avLst>
          </a:prstGeom>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zh-TW" altLang="en-US"/>
          </a:p>
        </p:txBody>
      </p:sp>
      <p:pic>
        <p:nvPicPr>
          <p:cNvPr id="45063" name="Picture 1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942013" y="547688"/>
            <a:ext cx="4968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 descr="C:\Users\0605CKI\Desktop\Group\IMG_8421.JPG"/>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4925" y="1700213"/>
            <a:ext cx="5568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989138"/>
            <a:ext cx="2730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標題 2"/>
          <p:cNvSpPr>
            <a:spLocks noGrp="1"/>
          </p:cNvSpPr>
          <p:nvPr>
            <p:ph type="title"/>
          </p:nvPr>
        </p:nvSpPr>
        <p:spPr/>
        <p:txBody>
          <a:bodyPr/>
          <a:lstStyle/>
          <a:p>
            <a:r>
              <a:rPr lang="en-US" altLang="zh-TW" smtClean="0"/>
              <a:t>NTOU/MSV 101 in Taiwan (</a:t>
            </a:r>
            <a:r>
              <a:rPr lang="zh-TW" altLang="en-US" smtClean="0"/>
              <a:t>台灣</a:t>
            </a:r>
            <a:r>
              <a:rPr lang="en-US" altLang="zh-TW" smtClean="0"/>
              <a:t>)</a:t>
            </a:r>
            <a:endParaRPr lang="zh-TW" altLang="en-US" smtClean="0"/>
          </a:p>
        </p:txBody>
      </p:sp>
      <p:sp>
        <p:nvSpPr>
          <p:cNvPr id="47108" name="投影片編號版面配置區 3"/>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02C219B4-C6BE-4A4A-A393-8F0425953DFB}" type="slidenum">
              <a:rPr lang="zh-TW" altLang="en-US" sz="1400" smtClean="0"/>
              <a:pPr>
                <a:spcBef>
                  <a:spcPct val="0"/>
                </a:spcBef>
                <a:buClrTx/>
                <a:buSzTx/>
                <a:buFontTx/>
                <a:buNone/>
              </a:pPr>
              <a:t>37</a:t>
            </a:fld>
            <a:endParaRPr lang="zh-TW" altLang="en-US" sz="1400" smtClean="0"/>
          </a:p>
        </p:txBody>
      </p:sp>
      <p:pic>
        <p:nvPicPr>
          <p:cNvPr id="47109" name="圖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338" y="2533650"/>
            <a:ext cx="1547812"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文字方塊 5"/>
          <p:cNvSpPr txBox="1">
            <a:spLocks noChangeArrowheads="1"/>
          </p:cNvSpPr>
          <p:nvPr/>
        </p:nvSpPr>
        <p:spPr bwMode="auto">
          <a:xfrm>
            <a:off x="179388" y="5795963"/>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en-US" altLang="zh-TW" sz="1800">
                <a:latin typeface="Candara" panose="020E0502030303020204" pitchFamily="34" charset="0"/>
              </a:rPr>
              <a:t>Taipei 101</a:t>
            </a:r>
            <a:endParaRPr kumimoji="0" lang="zh-TW" altLang="en-US" sz="1800">
              <a:latin typeface="Candara" panose="020E0502030303020204" pitchFamily="34" charset="0"/>
            </a:endParaRPr>
          </a:p>
        </p:txBody>
      </p:sp>
      <p:pic>
        <p:nvPicPr>
          <p:cNvPr id="47111"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966913"/>
            <a:ext cx="2730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文字方塊 7"/>
          <p:cNvSpPr txBox="1">
            <a:spLocks noChangeArrowheads="1"/>
          </p:cNvSpPr>
          <p:nvPr/>
        </p:nvSpPr>
        <p:spPr bwMode="auto">
          <a:xfrm>
            <a:off x="107950" y="1628775"/>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en-US" altLang="zh-TW" sz="1800">
                <a:latin typeface="Candara" panose="020E0502030303020204" pitchFamily="34" charset="0"/>
              </a:rPr>
              <a:t>Keelung 101</a:t>
            </a:r>
            <a:r>
              <a:rPr kumimoji="0" lang="zh-TW" altLang="en-US" sz="1800">
                <a:latin typeface="Candara" panose="020E0502030303020204" pitchFamily="34" charset="0"/>
              </a:rPr>
              <a:t> </a:t>
            </a:r>
            <a:r>
              <a:rPr kumimoji="0" lang="en-US" altLang="zh-TW" sz="1800">
                <a:latin typeface="Candara" panose="020E0502030303020204" pitchFamily="34" charset="0"/>
              </a:rPr>
              <a:t>bus</a:t>
            </a:r>
            <a:endParaRPr kumimoji="0" lang="zh-TW" altLang="en-US" sz="1800">
              <a:latin typeface="Candara" panose="020E0502030303020204" pitchFamily="34" charset="0"/>
            </a:endParaRPr>
          </a:p>
        </p:txBody>
      </p:sp>
      <p:pic>
        <p:nvPicPr>
          <p:cNvPr id="47113" name="圖片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7075" y="4149725"/>
            <a:ext cx="2730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文字方塊 9"/>
          <p:cNvSpPr txBox="1">
            <a:spLocks noChangeArrowheads="1"/>
          </p:cNvSpPr>
          <p:nvPr/>
        </p:nvSpPr>
        <p:spPr bwMode="auto">
          <a:xfrm>
            <a:off x="2555875" y="609282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1800">
                <a:latin typeface="Candara" panose="020E0502030303020204" pitchFamily="34" charset="0"/>
              </a:rPr>
              <a:t>金瓜石</a:t>
            </a:r>
            <a:r>
              <a:rPr kumimoji="0" lang="en-US" altLang="zh-TW" sz="1800">
                <a:latin typeface="Candara" panose="020E0502030303020204" pitchFamily="34" charset="0"/>
              </a:rPr>
              <a:t>101</a:t>
            </a:r>
            <a:r>
              <a:rPr kumimoji="0" lang="zh-TW" altLang="en-US" sz="1800">
                <a:latin typeface="Candara" panose="020E0502030303020204" pitchFamily="34" charset="0"/>
              </a:rPr>
              <a:t> </a:t>
            </a:r>
            <a:r>
              <a:rPr kumimoji="0" lang="en-US" altLang="zh-TW" sz="1800">
                <a:latin typeface="Candara" panose="020E0502030303020204" pitchFamily="34" charset="0"/>
              </a:rPr>
              <a:t>Hotel</a:t>
            </a:r>
            <a:endParaRPr kumimoji="0" lang="zh-TW" altLang="en-US" sz="1800">
              <a:latin typeface="Candara" panose="020E0502030303020204" pitchFamily="34" charset="0"/>
            </a:endParaRPr>
          </a:p>
        </p:txBody>
      </p:sp>
      <p:sp>
        <p:nvSpPr>
          <p:cNvPr id="47115" name="文字方塊 11"/>
          <p:cNvSpPr txBox="1">
            <a:spLocks noChangeArrowheads="1"/>
          </p:cNvSpPr>
          <p:nvPr/>
        </p:nvSpPr>
        <p:spPr bwMode="auto">
          <a:xfrm>
            <a:off x="5148263" y="2051050"/>
            <a:ext cx="2303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en-US" altLang="zh-TW" sz="1800">
                <a:solidFill>
                  <a:schemeClr val="bg1"/>
                </a:solidFill>
                <a:latin typeface="Candara" panose="020E0502030303020204" pitchFamily="34" charset="0"/>
              </a:rPr>
              <a:t>Keelung 101 Hill</a:t>
            </a:r>
            <a:endParaRPr kumimoji="0" lang="zh-TW" altLang="en-US" sz="1800">
              <a:solidFill>
                <a:schemeClr val="bg1"/>
              </a:solidFill>
              <a:latin typeface="Candara" panose="020E0502030303020204" pitchFamily="34" charset="0"/>
            </a:endParaRPr>
          </a:p>
        </p:txBody>
      </p:sp>
      <p:pic>
        <p:nvPicPr>
          <p:cNvPr id="47116" name="圖片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32375" y="4149725"/>
            <a:ext cx="37877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7" name="文字方塊 13"/>
          <p:cNvSpPr txBox="1">
            <a:spLocks noChangeArrowheads="1"/>
          </p:cNvSpPr>
          <p:nvPr/>
        </p:nvSpPr>
        <p:spPr bwMode="auto">
          <a:xfrm>
            <a:off x="5219700" y="615632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en-US" altLang="zh-TW" sz="1800" b="1">
                <a:solidFill>
                  <a:srgbClr val="FF0000"/>
                </a:solidFill>
                <a:latin typeface="Candara" panose="020E0502030303020204" pitchFamily="34" charset="0"/>
              </a:rPr>
              <a:t>101</a:t>
            </a:r>
            <a:r>
              <a:rPr kumimoji="0" lang="zh-TW" altLang="en-US" sz="1800" b="1">
                <a:solidFill>
                  <a:srgbClr val="FF0000"/>
                </a:solidFill>
                <a:latin typeface="Candara" panose="020E0502030303020204" pitchFamily="34" charset="0"/>
              </a:rPr>
              <a:t> </a:t>
            </a:r>
            <a:r>
              <a:rPr kumimoji="0" lang="en-US" altLang="zh-TW" sz="1800" b="1">
                <a:solidFill>
                  <a:srgbClr val="FF0000"/>
                </a:solidFill>
                <a:latin typeface="Candara" panose="020E0502030303020204" pitchFamily="34" charset="0"/>
              </a:rPr>
              <a:t>MOST project</a:t>
            </a:r>
            <a:endParaRPr kumimoji="0" lang="zh-TW" altLang="en-US" sz="1800" b="1">
              <a:solidFill>
                <a:srgbClr val="FF0000"/>
              </a:solidFill>
              <a:latin typeface="Candara" panose="020E050203030302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47" descr="「陳俶季」的圖片搜尋結果"/>
          <p:cNvSpPr>
            <a:spLocks noChangeAspect="1" noChangeArrowheads="1"/>
          </p:cNvSpPr>
          <p:nvPr/>
        </p:nvSpPr>
        <p:spPr bwMode="auto">
          <a:xfrm>
            <a:off x="454183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3200">
              <a:latin typeface="Times New Roman" panose="02020603050405020304" pitchFamily="18" charset="0"/>
            </a:endParaRPr>
          </a:p>
        </p:txBody>
      </p:sp>
      <p:graphicFrame>
        <p:nvGraphicFramePr>
          <p:cNvPr id="48131" name="物件 24"/>
          <p:cNvGraphicFramePr>
            <a:graphicFrameLocks noChangeAspect="1"/>
          </p:cNvGraphicFramePr>
          <p:nvPr/>
        </p:nvGraphicFramePr>
        <p:xfrm>
          <a:off x="6146800" y="2576513"/>
          <a:ext cx="914400" cy="198437"/>
        </p:xfrm>
        <a:graphic>
          <a:graphicData uri="http://schemas.openxmlformats.org/presentationml/2006/ole">
            <mc:AlternateContent xmlns:mc="http://schemas.openxmlformats.org/markup-compatibility/2006">
              <mc:Choice xmlns:v="urn:schemas-microsoft-com:vml" Requires="v">
                <p:oleObj spid="_x0000_s48155" name="Equation" r:id="rId5" imgW="435285" imgH="677109" progId="Equation.DSMT4">
                  <p:embed/>
                </p:oleObj>
              </mc:Choice>
              <mc:Fallback>
                <p:oleObj name="Equation" r:id="rId5" imgW="435285" imgH="677109" progId="Equation.DSMT4">
                  <p:embed/>
                  <p:pic>
                    <p:nvPicPr>
                      <p:cNvPr id="0" name="物件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2576513"/>
                        <a:ext cx="9144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3" name="標題 1"/>
          <p:cNvSpPr>
            <a:spLocks noGrp="1"/>
          </p:cNvSpPr>
          <p:nvPr>
            <p:ph type="title"/>
          </p:nvPr>
        </p:nvSpPr>
        <p:spPr>
          <a:xfrm>
            <a:off x="323850" y="0"/>
            <a:ext cx="8534400" cy="1143000"/>
          </a:xfrm>
        </p:spPr>
        <p:txBody>
          <a:bodyPr/>
          <a:lstStyle/>
          <a:p>
            <a:pPr>
              <a:lnSpc>
                <a:spcPct val="100000"/>
              </a:lnSpc>
            </a:pPr>
            <a:r>
              <a:rPr lang="en-US" altLang="zh-TW" sz="4000" dirty="0" smtClean="0"/>
              <a:t>【</a:t>
            </a:r>
            <a:r>
              <a:rPr lang="zh-TW" altLang="en-US" sz="4000" dirty="0" smtClean="0"/>
              <a:t>海大河工系實驗室介紹</a:t>
            </a:r>
            <a:r>
              <a:rPr lang="en-US" altLang="zh-TW" sz="4000" dirty="0" smtClean="0"/>
              <a:t>】</a:t>
            </a:r>
            <a:br>
              <a:rPr lang="en-US" altLang="zh-TW" sz="4000" dirty="0" smtClean="0"/>
            </a:br>
            <a:r>
              <a:rPr lang="en-US" altLang="zh-TW" sz="4000" dirty="0" smtClean="0"/>
              <a:t>                                   NTOU MSV</a:t>
            </a:r>
            <a:r>
              <a:rPr lang="zh-TW" altLang="en-US" sz="4000" dirty="0" smtClean="0"/>
              <a:t>研究團隊</a:t>
            </a:r>
          </a:p>
        </p:txBody>
      </p:sp>
      <p:pic>
        <p:nvPicPr>
          <p:cNvPr id="2" name="【海大河工系實驗室介紹】NTOU MSV研究團隊">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59258" y="1385888"/>
            <a:ext cx="8448940" cy="4752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編號版面配置區 1"/>
          <p:cNvSpPr>
            <a:spLocks noGrp="1"/>
          </p:cNvSpPr>
          <p:nvPr>
            <p:ph type="sldNum" sz="quarter" idx="12"/>
          </p:nvPr>
        </p:nvSpPr>
        <p:spPr>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681757E6-B324-46DA-BAF9-79113F337553}" type="slidenum">
              <a:rPr lang="en-US" altLang="zh-TW" sz="1400" smtClean="0"/>
              <a:pPr>
                <a:spcBef>
                  <a:spcPct val="0"/>
                </a:spcBef>
                <a:buClrTx/>
                <a:buSzTx/>
                <a:buFontTx/>
                <a:buNone/>
              </a:pPr>
              <a:t>39</a:t>
            </a:fld>
            <a:endParaRPr lang="en-US" altLang="zh-TW" sz="1400" smtClean="0"/>
          </a:p>
        </p:txBody>
      </p:sp>
      <p:sp>
        <p:nvSpPr>
          <p:cNvPr id="49156" name="矩形 3"/>
          <p:cNvSpPr>
            <a:spLocks noChangeArrowheads="1"/>
          </p:cNvSpPr>
          <p:nvPr/>
        </p:nvSpPr>
        <p:spPr bwMode="auto">
          <a:xfrm>
            <a:off x="-34925" y="115888"/>
            <a:ext cx="91789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3200">
                <a:latin typeface="Times New Roman" panose="02020603050405020304" pitchFamily="18" charset="0"/>
              </a:rPr>
              <a:t>【</a:t>
            </a:r>
            <a:r>
              <a:rPr lang="zh-TW" altLang="en-US" sz="3200">
                <a:latin typeface="Times New Roman" panose="02020603050405020304" pitchFamily="18" charset="0"/>
              </a:rPr>
              <a:t>海大河工系教師與研究室介紹</a:t>
            </a:r>
            <a:r>
              <a:rPr lang="en-US" altLang="zh-TW" sz="3200">
                <a:latin typeface="Times New Roman" panose="02020603050405020304" pitchFamily="18" charset="0"/>
              </a:rPr>
              <a:t>】</a:t>
            </a:r>
            <a:r>
              <a:rPr lang="zh-TW" altLang="en-US" sz="3200">
                <a:latin typeface="Times New Roman" panose="02020603050405020304" pitchFamily="18" charset="0"/>
              </a:rPr>
              <a:t>力學聲響振動實驗室  </a:t>
            </a:r>
            <a:r>
              <a:rPr lang="en-US" altLang="zh-TW" sz="3200">
                <a:latin typeface="Times New Roman" panose="02020603050405020304" pitchFamily="18" charset="0"/>
              </a:rPr>
              <a:t>MSVLAB</a:t>
            </a:r>
            <a:endParaRPr lang="zh-TW" altLang="en-US" sz="3200">
              <a:latin typeface="Times New Roman" panose="02020603050405020304" pitchFamily="18" charset="0"/>
            </a:endParaRPr>
          </a:p>
        </p:txBody>
      </p:sp>
      <p:pic>
        <p:nvPicPr>
          <p:cNvPr id="3" name="【海大河工系教師與研究室介紹】力學聲響振動實驗室  MSVLA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1412776"/>
            <a:ext cx="8448938" cy="47525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69">
            <a:extLst>
              <a:ext uri="{FF2B5EF4-FFF2-40B4-BE49-F238E27FC236}">
                <a16:creationId xmlns:a16="http://schemas.microsoft.com/office/drawing/2014/main" id="{58474C1D-520B-40F3-BEF0-C3E2949EF855}"/>
              </a:ext>
            </a:extLst>
          </p:cNvPr>
          <p:cNvSpPr/>
          <p:nvPr/>
        </p:nvSpPr>
        <p:spPr>
          <a:xfrm>
            <a:off x="250825" y="3230563"/>
            <a:ext cx="8569325" cy="1198562"/>
          </a:xfrm>
          <a:prstGeom prst="rect">
            <a:avLst/>
          </a:prstGeom>
          <a:solidFill>
            <a:srgbClr val="C3DE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sp>
        <p:nvSpPr>
          <p:cNvPr id="72" name="矩形 71">
            <a:extLst>
              <a:ext uri="{FF2B5EF4-FFF2-40B4-BE49-F238E27FC236}">
                <a16:creationId xmlns:a16="http://schemas.microsoft.com/office/drawing/2014/main" id="{AAF24565-D1D6-4E8D-94D0-6B003AC9DFF6}"/>
              </a:ext>
            </a:extLst>
          </p:cNvPr>
          <p:cNvSpPr/>
          <p:nvPr/>
        </p:nvSpPr>
        <p:spPr>
          <a:xfrm>
            <a:off x="250825" y="5641975"/>
            <a:ext cx="8569325" cy="1196975"/>
          </a:xfrm>
          <a:prstGeom prst="rect">
            <a:avLst/>
          </a:prstGeom>
          <a:solidFill>
            <a:srgbClr val="C3DE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endParaRPr>
          </a:p>
        </p:txBody>
      </p:sp>
      <p:sp>
        <p:nvSpPr>
          <p:cNvPr id="71" name="矩形 70">
            <a:extLst>
              <a:ext uri="{FF2B5EF4-FFF2-40B4-BE49-F238E27FC236}">
                <a16:creationId xmlns:a16="http://schemas.microsoft.com/office/drawing/2014/main" id="{34F62ABD-E4C6-449C-8724-CE1149AAA0B0}"/>
              </a:ext>
            </a:extLst>
          </p:cNvPr>
          <p:cNvSpPr/>
          <p:nvPr/>
        </p:nvSpPr>
        <p:spPr>
          <a:xfrm>
            <a:off x="250825" y="4437063"/>
            <a:ext cx="8569325" cy="1196975"/>
          </a:xfrm>
          <a:prstGeom prst="rect">
            <a:avLst/>
          </a:prstGeom>
          <a:solidFill>
            <a:srgbClr val="C3DE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sp>
        <p:nvSpPr>
          <p:cNvPr id="69" name="矩形 68">
            <a:extLst>
              <a:ext uri="{FF2B5EF4-FFF2-40B4-BE49-F238E27FC236}">
                <a16:creationId xmlns:a16="http://schemas.microsoft.com/office/drawing/2014/main" id="{2F5406CF-42C8-4CFE-9757-604D235C4B83}"/>
              </a:ext>
            </a:extLst>
          </p:cNvPr>
          <p:cNvSpPr/>
          <p:nvPr/>
        </p:nvSpPr>
        <p:spPr>
          <a:xfrm>
            <a:off x="250825" y="1985963"/>
            <a:ext cx="8569325" cy="1214437"/>
          </a:xfrm>
          <a:prstGeom prst="rect">
            <a:avLst/>
          </a:prstGeom>
          <a:solidFill>
            <a:srgbClr val="C3DE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sp>
        <p:nvSpPr>
          <p:cNvPr id="68" name="矩形 67">
            <a:extLst>
              <a:ext uri="{FF2B5EF4-FFF2-40B4-BE49-F238E27FC236}">
                <a16:creationId xmlns:a16="http://schemas.microsoft.com/office/drawing/2014/main" id="{90E93EC6-10AA-4413-A583-6DB9A7B873DC}"/>
              </a:ext>
            </a:extLst>
          </p:cNvPr>
          <p:cNvSpPr/>
          <p:nvPr/>
        </p:nvSpPr>
        <p:spPr>
          <a:xfrm>
            <a:off x="250825" y="765175"/>
            <a:ext cx="8569325" cy="1223963"/>
          </a:xfrm>
          <a:prstGeom prst="rect">
            <a:avLst/>
          </a:prstGeom>
          <a:solidFill>
            <a:srgbClr val="C3DED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srgbClr val="FFFFFF"/>
              </a:solidFill>
            </a:endParaRPr>
          </a:p>
        </p:txBody>
      </p:sp>
      <p:pic>
        <p:nvPicPr>
          <p:cNvPr id="3" name="Picture 37" descr="http://140.121.146.149/photo/convert.php?dir=323031322e303920e6a58ae5beb7e889afe88081e5b8abe5be97e78d8e&amp;name=44534330303832312e4a5047&amp;type=1&amp;v=0">
            <a:extLst>
              <a:ext uri="{FF2B5EF4-FFF2-40B4-BE49-F238E27FC236}">
                <a16:creationId xmlns:a16="http://schemas.microsoft.com/office/drawing/2014/main" id="{F14F3297-554B-4B70-9F1C-AF5DC620B401}"/>
              </a:ext>
            </a:extLst>
          </p:cNvPr>
          <p:cNvPicPr>
            <a:picLocks noChangeAspect="1" noChangeArrowheads="1"/>
          </p:cNvPicPr>
          <p:nvPr/>
        </p:nvPicPr>
        <p:blipFill rotWithShape="1">
          <a:blip r:embed="rId3"/>
          <a:srcRect l="24057" t="24249" r="48090" b="35237"/>
          <a:stretch/>
        </p:blipFill>
        <p:spPr bwMode="auto">
          <a:xfrm>
            <a:off x="1835150" y="692150"/>
            <a:ext cx="603250" cy="657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http://www.ct.ntust.edu.tw/chep/intro/images/hkhong.jpg">
            <a:extLst>
              <a:ext uri="{FF2B5EF4-FFF2-40B4-BE49-F238E27FC236}">
                <a16:creationId xmlns:a16="http://schemas.microsoft.com/office/drawing/2014/main" id="{819D95FB-1D15-4867-9187-7B7113FCADC7}"/>
              </a:ext>
            </a:extLst>
          </p:cNvPr>
          <p:cNvPicPr>
            <a:picLocks noChangeAspect="1" noChangeArrowheads="1"/>
          </p:cNvPicPr>
          <p:nvPr/>
        </p:nvPicPr>
        <p:blipFill>
          <a:blip r:embed="rId4"/>
          <a:srcRect/>
          <a:stretch>
            <a:fillRect/>
          </a:stretch>
        </p:blipFill>
        <p:spPr bwMode="auto">
          <a:xfrm>
            <a:off x="4672013" y="692150"/>
            <a:ext cx="600075" cy="657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25" name="肘形接點 53"/>
          <p:cNvCxnSpPr>
            <a:cxnSpLocks noChangeShapeType="1"/>
            <a:stCxn id="3" idx="0"/>
            <a:endCxn id="9237" idx="0"/>
          </p:cNvCxnSpPr>
          <p:nvPr/>
        </p:nvCxnSpPr>
        <p:spPr bwMode="auto">
          <a:xfrm rot="16200000" flipH="1">
            <a:off x="1800225" y="1028700"/>
            <a:ext cx="674688" cy="1588"/>
          </a:xfrm>
          <a:prstGeom prst="bentConnector5">
            <a:avLst>
              <a:gd name="adj1" fmla="val -33884"/>
              <a:gd name="adj2" fmla="val 66778968"/>
              <a:gd name="adj3" fmla="val 98704"/>
            </a:avLst>
          </a:prstGeom>
          <a:noFill/>
          <a:ln w="9525" algn="ctr">
            <a:solidFill>
              <a:srgbClr val="C6E7FB"/>
            </a:solidFill>
            <a:miter lim="800000"/>
            <a:headEnd/>
            <a:tailEnd/>
          </a:ln>
          <a:extLst>
            <a:ext uri="{909E8E84-426E-40DD-AFC4-6F175D3DCCD1}">
              <a14:hiddenFill xmlns:a14="http://schemas.microsoft.com/office/drawing/2010/main">
                <a:noFill/>
              </a14:hiddenFill>
            </a:ext>
          </a:extLst>
        </p:spPr>
      </p:cxnSp>
      <p:sp>
        <p:nvSpPr>
          <p:cNvPr id="9226" name="文字方塊 7"/>
          <p:cNvSpPr txBox="1">
            <a:spLocks noChangeArrowheads="1"/>
          </p:cNvSpPr>
          <p:nvPr/>
        </p:nvSpPr>
        <p:spPr bwMode="auto">
          <a:xfrm>
            <a:off x="5175250" y="766763"/>
            <a:ext cx="100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洪宏基</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固體力學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en-US" altLang="zh-TW" sz="1200">
                <a:solidFill>
                  <a:srgbClr val="6600FF"/>
                </a:solidFill>
                <a:latin typeface="新細明體" panose="02020500000000000000" pitchFamily="18" charset="-120"/>
              </a:rPr>
              <a:t>BEM</a:t>
            </a:r>
            <a:endParaRPr lang="zh-TW" altLang="en-US" sz="1200">
              <a:solidFill>
                <a:srgbClr val="6600FF"/>
              </a:solidFill>
              <a:latin typeface="新細明體" panose="02020500000000000000" pitchFamily="18" charset="-120"/>
            </a:endParaRPr>
          </a:p>
        </p:txBody>
      </p:sp>
      <p:grpSp>
        <p:nvGrpSpPr>
          <p:cNvPr id="9227" name="群組 13"/>
          <p:cNvGrpSpPr>
            <a:grpSpLocks/>
          </p:cNvGrpSpPr>
          <p:nvPr/>
        </p:nvGrpSpPr>
        <p:grpSpPr bwMode="auto">
          <a:xfrm>
            <a:off x="2657475" y="2062163"/>
            <a:ext cx="865188" cy="1166812"/>
            <a:chOff x="2484822" y="2020107"/>
            <a:chExt cx="865187" cy="1166006"/>
          </a:xfrm>
        </p:grpSpPr>
        <p:pic>
          <p:nvPicPr>
            <p:cNvPr id="9" name="Picture 8" descr="http://msvlab.hre.ntou.edu.tw/member/ilin.jpg">
              <a:extLst>
                <a:ext uri="{FF2B5EF4-FFF2-40B4-BE49-F238E27FC236}">
                  <a16:creationId xmlns:a16="http://schemas.microsoft.com/office/drawing/2014/main" id="{07F152BE-CA3E-4ECC-9F8C-3F003A3B71AD}"/>
                </a:ext>
              </a:extLst>
            </p:cNvPr>
            <p:cNvPicPr>
              <a:picLocks noChangeAspect="1" noChangeArrowheads="1"/>
            </p:cNvPicPr>
            <p:nvPr/>
          </p:nvPicPr>
          <p:blipFill rotWithShape="1">
            <a:blip r:embed="rId5"/>
            <a:srcRect l="20948" t="5917" r="31172" b="27090"/>
            <a:stretch/>
          </p:blipFill>
          <p:spPr bwMode="auto">
            <a:xfrm>
              <a:off x="2532447" y="2020107"/>
              <a:ext cx="752474" cy="8423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88" name="文字方塊 26"/>
            <p:cNvSpPr txBox="1">
              <a:spLocks noChangeArrowheads="1"/>
            </p:cNvSpPr>
            <p:nvPr/>
          </p:nvSpPr>
          <p:spPr bwMode="auto">
            <a:xfrm>
              <a:off x="2484822" y="2847975"/>
              <a:ext cx="8651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陳義麟 </a:t>
              </a:r>
            </a:p>
          </p:txBody>
        </p:sp>
      </p:grpSp>
      <p:grpSp>
        <p:nvGrpSpPr>
          <p:cNvPr id="9228" name="群組 12"/>
          <p:cNvGrpSpPr>
            <a:grpSpLocks/>
          </p:cNvGrpSpPr>
          <p:nvPr/>
        </p:nvGrpSpPr>
        <p:grpSpPr bwMode="auto">
          <a:xfrm>
            <a:off x="3632200" y="2078038"/>
            <a:ext cx="1111250" cy="1165225"/>
            <a:chOff x="3405187" y="2032577"/>
            <a:chExt cx="1111250" cy="1166237"/>
          </a:xfrm>
        </p:grpSpPr>
        <p:pic>
          <p:nvPicPr>
            <p:cNvPr id="10" name="Picture 17" descr="C:\Documents and Settings\Administrator\桌面\JTCHEN.JPG">
              <a:extLst>
                <a:ext uri="{FF2B5EF4-FFF2-40B4-BE49-F238E27FC236}">
                  <a16:creationId xmlns:a16="http://schemas.microsoft.com/office/drawing/2014/main" id="{86AAB6B6-CE7E-4887-8B1A-51F3363708F0}"/>
                </a:ext>
              </a:extLst>
            </p:cNvPr>
            <p:cNvPicPr>
              <a:picLocks noChangeAspect="1" noChangeArrowheads="1"/>
            </p:cNvPicPr>
            <p:nvPr/>
          </p:nvPicPr>
          <p:blipFill>
            <a:blip r:embed="rId6"/>
            <a:srcRect l="11673" t="9485" r="12132" b="16069"/>
            <a:stretch>
              <a:fillRect/>
            </a:stretch>
          </p:blipFill>
          <p:spPr bwMode="auto">
            <a:xfrm>
              <a:off x="3606800" y="2032577"/>
              <a:ext cx="731837" cy="835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86" name="文字方塊 36"/>
            <p:cNvSpPr txBox="1">
              <a:spLocks noChangeArrowheads="1"/>
            </p:cNvSpPr>
            <p:nvPr/>
          </p:nvSpPr>
          <p:spPr bwMode="auto">
            <a:xfrm>
              <a:off x="3405187" y="2860676"/>
              <a:ext cx="111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陳正宗</a:t>
              </a:r>
            </a:p>
          </p:txBody>
        </p:sp>
      </p:grpSp>
      <p:grpSp>
        <p:nvGrpSpPr>
          <p:cNvPr id="9229" name="群組 1"/>
          <p:cNvGrpSpPr>
            <a:grpSpLocks/>
          </p:cNvGrpSpPr>
          <p:nvPr/>
        </p:nvGrpSpPr>
        <p:grpSpPr bwMode="auto">
          <a:xfrm>
            <a:off x="6007100" y="2043113"/>
            <a:ext cx="1111250" cy="1204912"/>
            <a:chOff x="2099773" y="3269878"/>
            <a:chExt cx="1111250" cy="1204775"/>
          </a:xfrm>
        </p:grpSpPr>
        <p:pic>
          <p:nvPicPr>
            <p:cNvPr id="23" name="Picture 80" descr="范佳銘 老師">
              <a:extLst>
                <a:ext uri="{FF2B5EF4-FFF2-40B4-BE49-F238E27FC236}">
                  <a16:creationId xmlns:a16="http://schemas.microsoft.com/office/drawing/2014/main" id="{E3365662-F39C-4442-80D5-19904098A170}"/>
                </a:ext>
              </a:extLst>
            </p:cNvPr>
            <p:cNvPicPr>
              <a:picLocks noChangeAspect="1" noChangeArrowheads="1"/>
            </p:cNvPicPr>
            <p:nvPr/>
          </p:nvPicPr>
          <p:blipFill rotWithShape="1">
            <a:blip r:embed="rId7"/>
            <a:srcRect t="6504" r="91" b="14838"/>
            <a:stretch/>
          </p:blipFill>
          <p:spPr bwMode="auto">
            <a:xfrm>
              <a:off x="2282336" y="3269878"/>
              <a:ext cx="744537" cy="8460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84" name="文字方塊 41"/>
            <p:cNvSpPr txBox="1">
              <a:spLocks noChangeArrowheads="1"/>
            </p:cNvSpPr>
            <p:nvPr/>
          </p:nvSpPr>
          <p:spPr bwMode="auto">
            <a:xfrm>
              <a:off x="2099773" y="4135054"/>
              <a:ext cx="1111250" cy="33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范佳銘</a:t>
              </a:r>
            </a:p>
          </p:txBody>
        </p:sp>
      </p:grpSp>
      <p:grpSp>
        <p:nvGrpSpPr>
          <p:cNvPr id="9230" name="群組 3"/>
          <p:cNvGrpSpPr>
            <a:grpSpLocks/>
          </p:cNvGrpSpPr>
          <p:nvPr/>
        </p:nvGrpSpPr>
        <p:grpSpPr bwMode="auto">
          <a:xfrm>
            <a:off x="1506538" y="2060575"/>
            <a:ext cx="1111250" cy="1187450"/>
            <a:chOff x="3515578" y="3430284"/>
            <a:chExt cx="1111250" cy="1186770"/>
          </a:xfrm>
        </p:grpSpPr>
        <p:pic>
          <p:nvPicPr>
            <p:cNvPr id="15" name="Picture 16" descr="http://msvlab.hre.ntou.edu.tw/member/ytlee.jpg">
              <a:extLst>
                <a:ext uri="{FF2B5EF4-FFF2-40B4-BE49-F238E27FC236}">
                  <a16:creationId xmlns:a16="http://schemas.microsoft.com/office/drawing/2014/main" id="{0EA43956-6061-40EA-A2FB-FFAD985D9AC0}"/>
                </a:ext>
              </a:extLst>
            </p:cNvPr>
            <p:cNvPicPr>
              <a:picLocks noChangeAspect="1" noChangeArrowheads="1"/>
            </p:cNvPicPr>
            <p:nvPr/>
          </p:nvPicPr>
          <p:blipFill rotWithShape="1">
            <a:blip r:embed="rId8"/>
            <a:srcRect l="23854" t="6352" r="22044" b="23831"/>
            <a:stretch/>
          </p:blipFill>
          <p:spPr bwMode="auto">
            <a:xfrm>
              <a:off x="3675915" y="3430284"/>
              <a:ext cx="790575" cy="8631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82" name="文字方塊 42"/>
            <p:cNvSpPr txBox="1">
              <a:spLocks noChangeArrowheads="1"/>
            </p:cNvSpPr>
            <p:nvPr/>
          </p:nvSpPr>
          <p:spPr bwMode="auto">
            <a:xfrm>
              <a:off x="3515578" y="4277524"/>
              <a:ext cx="1111250" cy="33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李應德</a:t>
              </a:r>
            </a:p>
          </p:txBody>
        </p:sp>
      </p:grpSp>
      <p:grpSp>
        <p:nvGrpSpPr>
          <p:cNvPr id="9231" name="群組 4"/>
          <p:cNvGrpSpPr>
            <a:grpSpLocks/>
          </p:cNvGrpSpPr>
          <p:nvPr/>
        </p:nvGrpSpPr>
        <p:grpSpPr bwMode="auto">
          <a:xfrm>
            <a:off x="3028950" y="3324225"/>
            <a:ext cx="1111250" cy="1154113"/>
            <a:chOff x="5049626" y="3291208"/>
            <a:chExt cx="1111250" cy="1153890"/>
          </a:xfrm>
        </p:grpSpPr>
        <p:pic>
          <p:nvPicPr>
            <p:cNvPr id="12" name="Picture 10" descr="http://msvlab.hre.ntou.edu.tw/member/SK.JPG">
              <a:extLst>
                <a:ext uri="{FF2B5EF4-FFF2-40B4-BE49-F238E27FC236}">
                  <a16:creationId xmlns:a16="http://schemas.microsoft.com/office/drawing/2014/main" id="{F20C058C-C123-4DAF-B87C-EB7AC5977AB3}"/>
                </a:ext>
              </a:extLst>
            </p:cNvPr>
            <p:cNvPicPr>
              <a:picLocks noChangeAspect="1" noChangeArrowheads="1"/>
            </p:cNvPicPr>
            <p:nvPr/>
          </p:nvPicPr>
          <p:blipFill rotWithShape="1">
            <a:blip r:embed="rId9"/>
            <a:srcRect r="19495"/>
            <a:stretch/>
          </p:blipFill>
          <p:spPr bwMode="auto">
            <a:xfrm>
              <a:off x="5181389" y="3291208"/>
              <a:ext cx="892175" cy="8316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80" name="文字方塊 44"/>
            <p:cNvSpPr txBox="1">
              <a:spLocks noChangeArrowheads="1"/>
            </p:cNvSpPr>
            <p:nvPr/>
          </p:nvSpPr>
          <p:spPr bwMode="auto">
            <a:xfrm>
              <a:off x="5049626" y="4105439"/>
              <a:ext cx="1111250" cy="33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高聖凱</a:t>
              </a:r>
            </a:p>
          </p:txBody>
        </p:sp>
      </p:grpSp>
      <p:sp>
        <p:nvSpPr>
          <p:cNvPr id="74" name="矩形 73">
            <a:extLst>
              <a:ext uri="{FF2B5EF4-FFF2-40B4-BE49-F238E27FC236}">
                <a16:creationId xmlns:a16="http://schemas.microsoft.com/office/drawing/2014/main" id="{F31A1B32-D57C-488C-8051-700517CF1FC7}"/>
              </a:ext>
            </a:extLst>
          </p:cNvPr>
          <p:cNvSpPr/>
          <p:nvPr/>
        </p:nvSpPr>
        <p:spPr>
          <a:xfrm>
            <a:off x="0" y="115888"/>
            <a:ext cx="9144000" cy="5048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endParaRPr>
          </a:p>
        </p:txBody>
      </p:sp>
      <p:sp>
        <p:nvSpPr>
          <p:cNvPr id="9233" name="文字方塊 74"/>
          <p:cNvSpPr txBox="1">
            <a:spLocks noChangeArrowheads="1"/>
          </p:cNvSpPr>
          <p:nvPr/>
        </p:nvSpPr>
        <p:spPr bwMode="auto">
          <a:xfrm>
            <a:off x="-107950" y="115888"/>
            <a:ext cx="8423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3200">
                <a:solidFill>
                  <a:srgbClr val="6600FF"/>
                </a:solidFill>
                <a:latin typeface="Times New Roman" panose="02020603050405020304" pitchFamily="18" charset="0"/>
              </a:rPr>
              <a:t>NTOU/MSV members (June, 2024)</a:t>
            </a:r>
            <a:endParaRPr lang="zh-TW" altLang="en-US" sz="3200">
              <a:solidFill>
                <a:srgbClr val="6600FF"/>
              </a:solidFill>
              <a:latin typeface="Times New Roman" panose="02020603050405020304" pitchFamily="18" charset="0"/>
            </a:endParaRPr>
          </a:p>
        </p:txBody>
      </p:sp>
      <p:sp>
        <p:nvSpPr>
          <p:cNvPr id="9234" name="文字方塊 75"/>
          <p:cNvSpPr txBox="1">
            <a:spLocks noChangeArrowheads="1"/>
          </p:cNvSpPr>
          <p:nvPr/>
        </p:nvSpPr>
        <p:spPr bwMode="auto">
          <a:xfrm>
            <a:off x="207963" y="2263775"/>
            <a:ext cx="1466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3200">
                <a:solidFill>
                  <a:srgbClr val="6600FF"/>
                </a:solidFill>
                <a:latin typeface="Arial Unicode MS" pitchFamily="34" charset="-120"/>
                <a:ea typeface="Arial Unicode MS" pitchFamily="34" charset="-120"/>
              </a:rPr>
              <a:t>領頭羊</a:t>
            </a:r>
          </a:p>
        </p:txBody>
      </p:sp>
      <p:grpSp>
        <p:nvGrpSpPr>
          <p:cNvPr id="9235" name="群組 10"/>
          <p:cNvGrpSpPr>
            <a:grpSpLocks/>
          </p:cNvGrpSpPr>
          <p:nvPr/>
        </p:nvGrpSpPr>
        <p:grpSpPr bwMode="auto">
          <a:xfrm>
            <a:off x="4806950" y="2049463"/>
            <a:ext cx="1111250" cy="1187450"/>
            <a:chOff x="4479925" y="2014331"/>
            <a:chExt cx="1111250" cy="1187657"/>
          </a:xfrm>
        </p:grpSpPr>
        <p:sp>
          <p:nvSpPr>
            <p:cNvPr id="9277" name="文字方塊 40"/>
            <p:cNvSpPr txBox="1">
              <a:spLocks noChangeArrowheads="1"/>
            </p:cNvSpPr>
            <p:nvPr/>
          </p:nvSpPr>
          <p:spPr bwMode="auto">
            <a:xfrm>
              <a:off x="4479925" y="2863850"/>
              <a:ext cx="1111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郭世榮</a:t>
              </a:r>
            </a:p>
          </p:txBody>
        </p:sp>
        <p:pic>
          <p:nvPicPr>
            <p:cNvPr id="6203" name="Picture 59" descr="http://www.hre.ntou.edu.tw/study/2nd/teacher/pic/Tea14.jpg">
              <a:hlinkClick r:id="rId10"/>
              <a:extLst>
                <a:ext uri="{FF2B5EF4-FFF2-40B4-BE49-F238E27FC236}">
                  <a16:creationId xmlns:a16="http://schemas.microsoft.com/office/drawing/2014/main" id="{5D1B6827-2BDC-47A0-9BEC-13F4544AB80A}"/>
                </a:ext>
              </a:extLst>
            </p:cNvPr>
            <p:cNvPicPr>
              <a:picLocks noChangeAspect="1" noChangeArrowheads="1"/>
            </p:cNvPicPr>
            <p:nvPr/>
          </p:nvPicPr>
          <p:blipFill rotWithShape="1">
            <a:blip r:embed="rId11"/>
            <a:srcRect l="27550" r="19177" b="24513"/>
            <a:stretch/>
          </p:blipFill>
          <p:spPr bwMode="auto">
            <a:xfrm>
              <a:off x="4692650" y="2014331"/>
              <a:ext cx="719138" cy="8748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12339" name="Picture 51">
            <a:extLst>
              <a:ext uri="{FF2B5EF4-FFF2-40B4-BE49-F238E27FC236}">
                <a16:creationId xmlns:a16="http://schemas.microsoft.com/office/drawing/2014/main" id="{E48167DF-E6C4-4620-B095-B8B34A535F82}"/>
              </a:ext>
            </a:extLst>
          </p:cNvPr>
          <p:cNvPicPr>
            <a:picLocks noChangeArrowheads="1"/>
          </p:cNvPicPr>
          <p:nvPr/>
        </p:nvPicPr>
        <p:blipFill rotWithShape="1">
          <a:blip r:embed="rId12"/>
          <a:srcRect l="754" t="13986" r="91337" b="68707"/>
          <a:stretch/>
        </p:blipFill>
        <p:spPr bwMode="auto">
          <a:xfrm>
            <a:off x="3159125" y="714375"/>
            <a:ext cx="601663" cy="628650"/>
          </a:xfrm>
          <a:prstGeom prst="rect">
            <a:avLst/>
          </a:prstGeom>
          <a:noFill/>
          <a:ln>
            <a:noFill/>
          </a:ln>
          <a:extLst>
            <a:ext uri="{909E8E84-426E-40DD-AFC4-6F175D3DCCD1}">
              <a14:hiddenFill xmlns:a14="http://schemas.microsoft.com/office/drawing/2010/main">
                <a:gradFill rotWithShape="0">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25400" cap="flat" cmpd="sng">
                <a:solidFill>
                  <a:schemeClr val="bg2"/>
                </a:solidFill>
                <a:prstDash val="solid"/>
                <a:miter lim="800000"/>
                <a:headEnd type="none" w="med" len="med"/>
                <a:tailEnd type="none" w="med" len="med"/>
              </a14:hiddenLine>
            </a:ext>
          </a:extLst>
        </p:spPr>
      </p:pic>
      <p:pic>
        <p:nvPicPr>
          <p:cNvPr id="9237" name="Picture 39" descr="C:\Users\0605CKI\Desktop\leejh_2014-.jp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150" y="1366838"/>
            <a:ext cx="604838"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8" name="文字方塊 64"/>
          <p:cNvSpPr txBox="1">
            <a:spLocks noChangeArrowheads="1"/>
          </p:cNvSpPr>
          <p:nvPr/>
        </p:nvSpPr>
        <p:spPr bwMode="auto">
          <a:xfrm>
            <a:off x="2224088" y="1392238"/>
            <a:ext cx="1001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李志豪</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數學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en-US" altLang="zh-TW" sz="1200">
                <a:solidFill>
                  <a:srgbClr val="6600FF"/>
                </a:solidFill>
                <a:latin typeface="新細明體" panose="02020500000000000000" pitchFamily="18" charset="-120"/>
              </a:rPr>
              <a:t>PDE</a:t>
            </a:r>
            <a:endParaRPr lang="zh-TW" altLang="en-US" sz="1200">
              <a:solidFill>
                <a:srgbClr val="6600FF"/>
              </a:solidFill>
              <a:latin typeface="新細明體" panose="02020500000000000000" pitchFamily="18" charset="-120"/>
            </a:endParaRPr>
          </a:p>
        </p:txBody>
      </p:sp>
      <p:pic>
        <p:nvPicPr>
          <p:cNvPr id="9239" name="Picture 62" descr="陳宜良"/>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59125" y="1366838"/>
            <a:ext cx="5984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0" name="文字方塊 64"/>
          <p:cNvSpPr txBox="1">
            <a:spLocks noChangeArrowheads="1"/>
          </p:cNvSpPr>
          <p:nvPr/>
        </p:nvSpPr>
        <p:spPr bwMode="auto">
          <a:xfrm>
            <a:off x="3741738" y="1358900"/>
            <a:ext cx="1001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陳宜良</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數學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科學計算</a:t>
            </a:r>
          </a:p>
        </p:txBody>
      </p:sp>
      <p:sp>
        <p:nvSpPr>
          <p:cNvPr id="9241" name="文字方塊 4"/>
          <p:cNvSpPr txBox="1">
            <a:spLocks noChangeArrowheads="1"/>
          </p:cNvSpPr>
          <p:nvPr/>
        </p:nvSpPr>
        <p:spPr bwMode="auto">
          <a:xfrm>
            <a:off x="2224088" y="766763"/>
            <a:ext cx="1128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楊德良</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流體力學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en-US" altLang="zh-TW" sz="1200">
                <a:solidFill>
                  <a:srgbClr val="6600FF"/>
                </a:solidFill>
                <a:latin typeface="新細明體" panose="02020500000000000000" pitchFamily="18" charset="-120"/>
              </a:rPr>
              <a:t>FEM</a:t>
            </a:r>
          </a:p>
        </p:txBody>
      </p:sp>
      <p:sp>
        <p:nvSpPr>
          <p:cNvPr id="9242" name="文字方塊 52"/>
          <p:cNvSpPr txBox="1">
            <a:spLocks noChangeArrowheads="1"/>
          </p:cNvSpPr>
          <p:nvPr/>
        </p:nvSpPr>
        <p:spPr bwMode="auto">
          <a:xfrm>
            <a:off x="3519488" y="766763"/>
            <a:ext cx="1416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林聰悟</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土壤結構互制</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計算機</a:t>
            </a:r>
          </a:p>
        </p:txBody>
      </p:sp>
      <p:pic>
        <p:nvPicPr>
          <p:cNvPr id="9243" name="Picture 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72013" y="1360488"/>
            <a:ext cx="59213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4" name="文字方塊 64"/>
          <p:cNvSpPr txBox="1">
            <a:spLocks noChangeArrowheads="1"/>
          </p:cNvSpPr>
          <p:nvPr/>
        </p:nvSpPr>
        <p:spPr bwMode="auto">
          <a:xfrm>
            <a:off x="5175250" y="1389063"/>
            <a:ext cx="1001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劉豐哲</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數學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數學分析</a:t>
            </a:r>
          </a:p>
        </p:txBody>
      </p:sp>
      <p:sp>
        <p:nvSpPr>
          <p:cNvPr id="24" name="矩形 23">
            <a:extLst>
              <a:ext uri="{FF2B5EF4-FFF2-40B4-BE49-F238E27FC236}">
                <a16:creationId xmlns:a16="http://schemas.microsoft.com/office/drawing/2014/main" id="{BAC71AFA-B719-4D21-9033-7E38373A8AB3}"/>
              </a:ext>
            </a:extLst>
          </p:cNvPr>
          <p:cNvSpPr/>
          <p:nvPr/>
        </p:nvSpPr>
        <p:spPr>
          <a:xfrm>
            <a:off x="683568" y="618994"/>
            <a:ext cx="1223412"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rgbClr val="FFFFCC">
                        <a:satMod val="155000"/>
                      </a:srgbClr>
                    </a:gs>
                    <a:gs pos="100000">
                      <a:srgbClr val="FFFFCC">
                        <a:shade val="45000"/>
                        <a:satMod val="165000"/>
                      </a:srgbClr>
                    </a:gs>
                  </a:gsLst>
                  <a:lin ang="5400000"/>
                </a:gradFill>
                <a:effectLst>
                  <a:outerShdw blurRad="76200" dist="50800" dir="5400000" algn="tl" rotWithShape="0">
                    <a:srgbClr val="000000">
                      <a:alpha val="65000"/>
                    </a:srgbClr>
                  </a:outerShdw>
                </a:effectLst>
                <a:latin typeface="標楷體" panose="03000509000000000000" pitchFamily="65" charset="-120"/>
                <a:ea typeface="標楷體" panose="03000509000000000000" pitchFamily="65" charset="-120"/>
              </a:rPr>
              <a:t>工程</a:t>
            </a:r>
            <a:endParaRPr lang="zh-TW" altLang="en-US" sz="4000" b="1" spc="50" dirty="0">
              <a:ln w="11430"/>
              <a:gradFill>
                <a:gsLst>
                  <a:gs pos="25000">
                    <a:srgbClr val="FFFFCC">
                      <a:satMod val="155000"/>
                    </a:srgbClr>
                  </a:gs>
                  <a:gs pos="100000">
                    <a:srgbClr val="FFFFCC">
                      <a:shade val="45000"/>
                      <a:satMod val="165000"/>
                    </a:srgbClr>
                  </a:gs>
                </a:gsLst>
                <a:lin ang="5400000"/>
              </a:gradFill>
              <a:effectLst>
                <a:outerShdw blurRad="76200" dist="50800" dir="5400000" algn="tl" rotWithShape="0">
                  <a:srgbClr val="000000">
                    <a:alpha val="65000"/>
                  </a:srgbClr>
                </a:outerShdw>
              </a:effectLst>
            </a:endParaRPr>
          </a:p>
        </p:txBody>
      </p:sp>
      <p:sp>
        <p:nvSpPr>
          <p:cNvPr id="78" name="矩形 77">
            <a:extLst>
              <a:ext uri="{FF2B5EF4-FFF2-40B4-BE49-F238E27FC236}">
                <a16:creationId xmlns:a16="http://schemas.microsoft.com/office/drawing/2014/main" id="{88CADD39-0791-465A-B523-1E88F9FA3D9C}"/>
              </a:ext>
            </a:extLst>
          </p:cNvPr>
          <p:cNvSpPr/>
          <p:nvPr/>
        </p:nvSpPr>
        <p:spPr>
          <a:xfrm>
            <a:off x="683568" y="1268760"/>
            <a:ext cx="1223413"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0" dirty="0">
                <a:ln w="11430"/>
                <a:gradFill>
                  <a:gsLst>
                    <a:gs pos="25000">
                      <a:srgbClr val="FFFFCC">
                        <a:satMod val="155000"/>
                      </a:srgbClr>
                    </a:gs>
                    <a:gs pos="100000">
                      <a:srgbClr val="FFFFCC">
                        <a:shade val="45000"/>
                        <a:satMod val="165000"/>
                      </a:srgbClr>
                    </a:gs>
                  </a:gsLst>
                  <a:lin ang="5400000"/>
                </a:gradFill>
                <a:effectLst>
                  <a:outerShdw blurRad="76200" dist="50800" dir="5400000" algn="tl" rotWithShape="0">
                    <a:srgbClr val="000000">
                      <a:alpha val="65000"/>
                    </a:srgbClr>
                  </a:outerShdw>
                </a:effectLst>
                <a:latin typeface="標楷體" panose="03000509000000000000" pitchFamily="65" charset="-120"/>
                <a:ea typeface="標楷體" panose="03000509000000000000" pitchFamily="65" charset="-120"/>
              </a:rPr>
              <a:t>數學</a:t>
            </a:r>
          </a:p>
        </p:txBody>
      </p:sp>
      <p:pic>
        <p:nvPicPr>
          <p:cNvPr id="9247" name="Picture 154" descr="「陳永祥」的圖片搜尋結果"/>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29338" y="658813"/>
            <a:ext cx="5588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8" name="文字方塊 7"/>
          <p:cNvSpPr txBox="1">
            <a:spLocks noChangeArrowheads="1"/>
          </p:cNvSpPr>
          <p:nvPr/>
        </p:nvSpPr>
        <p:spPr bwMode="auto">
          <a:xfrm>
            <a:off x="6615113" y="766763"/>
            <a:ext cx="100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陳永祥</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動力學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阻尼與振動</a:t>
            </a:r>
          </a:p>
        </p:txBody>
      </p:sp>
      <p:pic>
        <p:nvPicPr>
          <p:cNvPr id="9249" name="圖片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543800" y="728663"/>
            <a:ext cx="5651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圖片 4"/>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145213" y="1393825"/>
            <a:ext cx="5429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1" name="文字方塊 10"/>
          <p:cNvSpPr txBox="1">
            <a:spLocks noChangeArrowheads="1"/>
          </p:cNvSpPr>
          <p:nvPr/>
        </p:nvSpPr>
        <p:spPr bwMode="auto">
          <a:xfrm>
            <a:off x="231775" y="719138"/>
            <a:ext cx="677863"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3200">
                <a:solidFill>
                  <a:srgbClr val="6600FF"/>
                </a:solidFill>
                <a:latin typeface="Arial Unicode MS" pitchFamily="34" charset="-120"/>
                <a:ea typeface="Arial Unicode MS" pitchFamily="34" charset="-120"/>
              </a:rPr>
              <a:t>顧問團</a:t>
            </a:r>
            <a:endParaRPr lang="zh-TW" altLang="en-US" sz="3200">
              <a:solidFill>
                <a:srgbClr val="6600FF"/>
              </a:solidFill>
              <a:latin typeface="Times New Roman" panose="02020603050405020304" pitchFamily="18" charset="0"/>
            </a:endParaRPr>
          </a:p>
        </p:txBody>
      </p:sp>
      <p:sp>
        <p:nvSpPr>
          <p:cNvPr id="9252" name="文字方塊 7"/>
          <p:cNvSpPr txBox="1">
            <a:spLocks noChangeArrowheads="1"/>
          </p:cNvSpPr>
          <p:nvPr/>
        </p:nvSpPr>
        <p:spPr bwMode="auto">
          <a:xfrm>
            <a:off x="6615113" y="1374775"/>
            <a:ext cx="1003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rPr>
              <a:t>張榮語</a:t>
            </a:r>
            <a:endParaRPr lang="en-US" altLang="zh-TW" sz="1200">
              <a:solidFill>
                <a:srgbClr val="6600FF"/>
              </a:solidFill>
            </a:endParaRPr>
          </a:p>
          <a:p>
            <a:pPr algn="ctr">
              <a:spcBef>
                <a:spcPct val="0"/>
              </a:spcBef>
              <a:buClrTx/>
              <a:buSzTx/>
              <a:buFontTx/>
              <a:buNone/>
            </a:pPr>
            <a:r>
              <a:rPr lang="zh-TW" altLang="zh-TW" sz="1200">
                <a:solidFill>
                  <a:srgbClr val="6600FF"/>
                </a:solidFill>
              </a:rPr>
              <a:t>模</a:t>
            </a:r>
            <a:r>
              <a:rPr lang="zh-TW" altLang="en-US" sz="1200">
                <a:solidFill>
                  <a:srgbClr val="6600FF"/>
                </a:solidFill>
              </a:rPr>
              <a:t>流分析</a:t>
            </a:r>
            <a:endParaRPr lang="en-US" altLang="zh-TW" sz="1200">
              <a:solidFill>
                <a:srgbClr val="6600FF"/>
              </a:solidFill>
            </a:endParaRPr>
          </a:p>
          <a:p>
            <a:pPr algn="ctr">
              <a:spcBef>
                <a:spcPct val="0"/>
              </a:spcBef>
              <a:buClrTx/>
              <a:buSzTx/>
              <a:buFontTx/>
              <a:buNone/>
            </a:pPr>
            <a:r>
              <a:rPr lang="zh-TW" altLang="en-US" sz="1200">
                <a:solidFill>
                  <a:srgbClr val="6600FF"/>
                </a:solidFill>
                <a:latin typeface="新細明體" panose="02020500000000000000" pitchFamily="18" charset="-120"/>
              </a:rPr>
              <a:t>產學</a:t>
            </a:r>
          </a:p>
        </p:txBody>
      </p:sp>
      <p:sp>
        <p:nvSpPr>
          <p:cNvPr id="9253" name="文字方塊 7"/>
          <p:cNvSpPr txBox="1">
            <a:spLocks noChangeArrowheads="1"/>
          </p:cNvSpPr>
          <p:nvPr/>
        </p:nvSpPr>
        <p:spPr bwMode="auto">
          <a:xfrm>
            <a:off x="7956550" y="766763"/>
            <a:ext cx="10033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6600FF"/>
                </a:solidFill>
                <a:latin typeface="新細明體" panose="02020500000000000000" pitchFamily="18" charset="-120"/>
              </a:rPr>
              <a:t>王政盛</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流體力學</a:t>
            </a:r>
            <a:endParaRPr lang="en-US" altLang="zh-TW" sz="1200">
              <a:solidFill>
                <a:srgbClr val="6600FF"/>
              </a:solidFill>
              <a:latin typeface="新細明體" panose="02020500000000000000" pitchFamily="18" charset="-120"/>
            </a:endParaRPr>
          </a:p>
          <a:p>
            <a:pPr algn="ctr">
              <a:spcBef>
                <a:spcPct val="0"/>
              </a:spcBef>
              <a:buClrTx/>
              <a:buSzTx/>
              <a:buFontTx/>
              <a:buNone/>
            </a:pPr>
            <a:r>
              <a:rPr lang="zh-TW" altLang="en-US" sz="1200">
                <a:solidFill>
                  <a:srgbClr val="6600FF"/>
                </a:solidFill>
                <a:latin typeface="新細明體" panose="02020500000000000000" pitchFamily="18" charset="-120"/>
              </a:rPr>
              <a:t>氣動力學</a:t>
            </a:r>
          </a:p>
        </p:txBody>
      </p:sp>
      <p:grpSp>
        <p:nvGrpSpPr>
          <p:cNvPr id="9254" name="群組 12"/>
          <p:cNvGrpSpPr>
            <a:grpSpLocks/>
          </p:cNvGrpSpPr>
          <p:nvPr/>
        </p:nvGrpSpPr>
        <p:grpSpPr bwMode="auto">
          <a:xfrm>
            <a:off x="5627688" y="3276600"/>
            <a:ext cx="941387" cy="1162050"/>
            <a:chOff x="-1312499" y="3371848"/>
            <a:chExt cx="942042" cy="1161496"/>
          </a:xfrm>
        </p:grpSpPr>
        <p:sp>
          <p:nvSpPr>
            <p:cNvPr id="9275" name="文字方塊 51"/>
            <p:cNvSpPr txBox="1">
              <a:spLocks noChangeArrowheads="1"/>
            </p:cNvSpPr>
            <p:nvPr/>
          </p:nvSpPr>
          <p:spPr bwMode="auto">
            <a:xfrm>
              <a:off x="-1264220" y="4195207"/>
              <a:ext cx="893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周彥廷</a:t>
              </a:r>
            </a:p>
          </p:txBody>
        </p:sp>
        <p:pic>
          <p:nvPicPr>
            <p:cNvPr id="9276" name="Picture 66" descr="http://msvlab.hre.ntou.edu.tw/picture/20190621%E5%BD%A5%E5%BB%B7.jpg"/>
            <p:cNvPicPr>
              <a:picLocks noChangeAspect="1" noChangeArrowheads="1"/>
            </p:cNvPicPr>
            <p:nvPr/>
          </p:nvPicPr>
          <p:blipFill>
            <a:blip r:embed="rId19">
              <a:extLst>
                <a:ext uri="{28A0092B-C50C-407E-A947-70E740481C1C}">
                  <a14:useLocalDpi xmlns:a14="http://schemas.microsoft.com/office/drawing/2010/main" val="0"/>
                </a:ext>
              </a:extLst>
            </a:blip>
            <a:srcRect b="24434"/>
            <a:stretch>
              <a:fillRect/>
            </a:stretch>
          </p:blipFill>
          <p:spPr bwMode="auto">
            <a:xfrm>
              <a:off x="-1312499" y="3371848"/>
              <a:ext cx="884237" cy="8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55" name="群組 1"/>
          <p:cNvGrpSpPr>
            <a:grpSpLocks/>
          </p:cNvGrpSpPr>
          <p:nvPr/>
        </p:nvGrpSpPr>
        <p:grpSpPr bwMode="auto">
          <a:xfrm>
            <a:off x="1498600" y="3294063"/>
            <a:ext cx="841375" cy="1144587"/>
            <a:chOff x="4425950" y="3270250"/>
            <a:chExt cx="841375" cy="1144588"/>
          </a:xfrm>
        </p:grpSpPr>
        <p:pic>
          <p:nvPicPr>
            <p:cNvPr id="9273" name="Picture 67" descr="C:\Users\user\Desktop\圖片2.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48188" y="3270250"/>
              <a:ext cx="682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4" name="文字方塊 75"/>
            <p:cNvSpPr txBox="1">
              <a:spLocks noChangeArrowheads="1"/>
            </p:cNvSpPr>
            <p:nvPr/>
          </p:nvSpPr>
          <p:spPr bwMode="auto">
            <a:xfrm>
              <a:off x="4425950" y="4075113"/>
              <a:ext cx="841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高政宏</a:t>
              </a:r>
              <a:endParaRPr lang="en-US" altLang="zh-TW" sz="1600">
                <a:solidFill>
                  <a:srgbClr val="6600FF"/>
                </a:solidFill>
                <a:latin typeface="新細明體" panose="02020500000000000000" pitchFamily="18" charset="-120"/>
              </a:endParaRPr>
            </a:p>
          </p:txBody>
        </p:sp>
      </p:grpSp>
      <p:grpSp>
        <p:nvGrpSpPr>
          <p:cNvPr id="9256" name="群組 1"/>
          <p:cNvGrpSpPr>
            <a:grpSpLocks/>
          </p:cNvGrpSpPr>
          <p:nvPr/>
        </p:nvGrpSpPr>
        <p:grpSpPr bwMode="auto">
          <a:xfrm>
            <a:off x="7358063" y="2054225"/>
            <a:ext cx="841375" cy="1187450"/>
            <a:chOff x="-1306704" y="3200400"/>
            <a:chExt cx="841375" cy="1186724"/>
          </a:xfrm>
        </p:grpSpPr>
        <p:pic>
          <p:nvPicPr>
            <p:cNvPr id="9271" name="Picture 6" descr="「李家瑋」的圖片搜尋結果"/>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96057" y="3200400"/>
              <a:ext cx="725487"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2" name="文字方塊 78"/>
            <p:cNvSpPr txBox="1">
              <a:spLocks noChangeArrowheads="1"/>
            </p:cNvSpPr>
            <p:nvPr/>
          </p:nvSpPr>
          <p:spPr bwMode="auto">
            <a:xfrm>
              <a:off x="-1306704" y="4048986"/>
              <a:ext cx="8413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李家瑋</a:t>
              </a:r>
              <a:endParaRPr lang="en-US" altLang="zh-TW" sz="1600">
                <a:solidFill>
                  <a:srgbClr val="6600FF"/>
                </a:solidFill>
                <a:latin typeface="新細明體" panose="02020500000000000000" pitchFamily="18" charset="-120"/>
              </a:endParaRPr>
            </a:p>
          </p:txBody>
        </p:sp>
      </p:grpSp>
      <p:grpSp>
        <p:nvGrpSpPr>
          <p:cNvPr id="9257" name="群組 13"/>
          <p:cNvGrpSpPr>
            <a:grpSpLocks/>
          </p:cNvGrpSpPr>
          <p:nvPr/>
        </p:nvGrpSpPr>
        <p:grpSpPr bwMode="auto">
          <a:xfrm>
            <a:off x="3944938" y="4545013"/>
            <a:ext cx="871537" cy="1173162"/>
            <a:chOff x="-1120138" y="4035833"/>
            <a:chExt cx="871538" cy="1172430"/>
          </a:xfrm>
        </p:grpSpPr>
        <p:pic>
          <p:nvPicPr>
            <p:cNvPr id="9269" name="Picture 8" descr="C:\Users\user\Desktop\研究室\照片\高浩真.jpg"/>
            <p:cNvPicPr>
              <a:picLocks noChangeAspect="1" noChangeArrowheads="1"/>
            </p:cNvPicPr>
            <p:nvPr/>
          </p:nvPicPr>
          <p:blipFill>
            <a:blip r:embed="rId22">
              <a:extLst>
                <a:ext uri="{28A0092B-C50C-407E-A947-70E740481C1C}">
                  <a14:useLocalDpi xmlns:a14="http://schemas.microsoft.com/office/drawing/2010/main" val="0"/>
                </a:ext>
              </a:extLst>
            </a:blip>
            <a:srcRect t="23793" r="14998" b="15276"/>
            <a:stretch>
              <a:fillRect/>
            </a:stretch>
          </p:blipFill>
          <p:spPr bwMode="auto">
            <a:xfrm>
              <a:off x="-1120138" y="4035833"/>
              <a:ext cx="871538" cy="83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0" name="文字方塊 74"/>
            <p:cNvSpPr txBox="1">
              <a:spLocks noChangeArrowheads="1"/>
            </p:cNvSpPr>
            <p:nvPr/>
          </p:nvSpPr>
          <p:spPr bwMode="auto">
            <a:xfrm>
              <a:off x="-1105057" y="4868538"/>
              <a:ext cx="841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600">
                  <a:solidFill>
                    <a:srgbClr val="6600FF"/>
                  </a:solidFill>
                  <a:latin typeface="新細明體" panose="02020500000000000000" pitchFamily="18" charset="-120"/>
                </a:rPr>
                <a:t>高浩真</a:t>
              </a:r>
            </a:p>
          </p:txBody>
        </p:sp>
      </p:grpSp>
      <p:pic>
        <p:nvPicPr>
          <p:cNvPr id="9258" name="圖片 4"/>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24750" y="1412875"/>
            <a:ext cx="5873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0DD87BF0-BBC7-4197-A99E-F5D91D91F151}"/>
              </a:ext>
            </a:extLst>
          </p:cNvPr>
          <p:cNvSpPr/>
          <p:nvPr/>
        </p:nvSpPr>
        <p:spPr>
          <a:xfrm>
            <a:off x="4479925" y="2967038"/>
            <a:ext cx="184150" cy="923925"/>
          </a:xfrm>
          <a:prstGeom prst="rect">
            <a:avLst/>
          </a:prstGeom>
          <a:noFill/>
        </p:spPr>
        <p:txBody>
          <a:bodyPr wrap="none">
            <a:spAutoFit/>
          </a:bodyPr>
          <a:lstStyle/>
          <a:p>
            <a:pPr algn="ctr">
              <a:defRPr/>
            </a:pPr>
            <a:endParaRPr lang="zh-TW" alt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矩形 7">
            <a:extLst>
              <a:ext uri="{FF2B5EF4-FFF2-40B4-BE49-F238E27FC236}">
                <a16:creationId xmlns:a16="http://schemas.microsoft.com/office/drawing/2014/main" id="{EB84804C-0720-4D71-9778-D9EAA1593AA1}"/>
              </a:ext>
            </a:extLst>
          </p:cNvPr>
          <p:cNvSpPr/>
          <p:nvPr/>
        </p:nvSpPr>
        <p:spPr>
          <a:xfrm>
            <a:off x="7956376" y="1412776"/>
            <a:ext cx="954107" cy="646331"/>
          </a:xfrm>
          <a:prstGeom prst="rect">
            <a:avLst/>
          </a:prstGeom>
          <a:noFill/>
        </p:spPr>
        <p:txBody>
          <a:bodyPr wrap="none">
            <a:spAutoFit/>
          </a:bodyPr>
          <a:lstStyle/>
          <a:p>
            <a:pPr algn="ctr">
              <a:defRPr/>
            </a:pPr>
            <a:r>
              <a:rPr lang="zh-TW" altLang="en-US" sz="1200" dirty="0">
                <a:solidFill>
                  <a:srgbClr val="6600FF"/>
                </a:solidFill>
                <a:latin typeface="新細明體" pitchFamily="18" charset="-120"/>
              </a:rPr>
              <a:t>馮朝剛</a:t>
            </a:r>
            <a:endParaRPr lang="en-US" altLang="zh-TW" sz="1200" dirty="0">
              <a:solidFill>
                <a:srgbClr val="6600FF"/>
              </a:solidFill>
              <a:latin typeface="新細明體" pitchFamily="18" charset="-120"/>
            </a:endParaRPr>
          </a:p>
          <a:p>
            <a:pPr algn="ctr">
              <a:defRPr/>
            </a:pPr>
            <a:r>
              <a:rPr lang="zh-TW" altLang="en-US" sz="1200" dirty="0"/>
              <a:t>空氣動力學</a:t>
            </a:r>
            <a:endParaRPr lang="en-US" altLang="zh-TW" sz="1200" dirty="0"/>
          </a:p>
          <a:p>
            <a:pPr algn="ctr">
              <a:defRPr/>
            </a:pPr>
            <a:r>
              <a:rPr lang="zh-TW" altLang="en-US" sz="1200" dirty="0"/>
              <a:t>工程數學</a:t>
            </a:r>
            <a:endParaRPr lang="zh-TW" altLang="en-US" sz="1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文字方塊 3">
            <a:extLst>
              <a:ext uri="{FF2B5EF4-FFF2-40B4-BE49-F238E27FC236}">
                <a16:creationId xmlns:a16="http://schemas.microsoft.com/office/drawing/2014/main" id="{85C90F0A-B9A3-4957-8F94-64EE7D97F50C}"/>
              </a:ext>
            </a:extLst>
          </p:cNvPr>
          <p:cNvSpPr txBox="1"/>
          <p:nvPr/>
        </p:nvSpPr>
        <p:spPr>
          <a:xfrm>
            <a:off x="7212013" y="6608763"/>
            <a:ext cx="1960562" cy="254000"/>
          </a:xfrm>
          <a:prstGeom prst="rect">
            <a:avLst/>
          </a:prstGeom>
          <a:noFill/>
        </p:spPr>
        <p:txBody>
          <a:bodyPr wrap="none">
            <a:spAutoFit/>
          </a:bodyPr>
          <a:lstStyle/>
          <a:p>
            <a:pPr>
              <a:defRPr/>
            </a:pPr>
            <a:r>
              <a:rPr lang="en-US" altLang="zh-TW" sz="1050">
                <a:solidFill>
                  <a:schemeClr val="bg2"/>
                </a:solidFill>
              </a:rPr>
              <a:t>NTOUMSV IN2023</a:t>
            </a:r>
            <a:r>
              <a:rPr lang="zh-TW" altLang="en-US" sz="1050">
                <a:solidFill>
                  <a:schemeClr val="bg2"/>
                </a:solidFill>
              </a:rPr>
              <a:t> </a:t>
            </a:r>
            <a:r>
              <a:rPr lang="en-US" altLang="zh-TW" sz="1050" dirty="0">
                <a:solidFill>
                  <a:schemeClr val="bg2"/>
                </a:solidFill>
              </a:rPr>
              <a:t>Joying</a:t>
            </a:r>
            <a:r>
              <a:rPr lang="zh-TW" altLang="en-US" sz="1050" dirty="0">
                <a:solidFill>
                  <a:schemeClr val="bg2"/>
                </a:solidFill>
              </a:rPr>
              <a:t>製表</a:t>
            </a:r>
          </a:p>
        </p:txBody>
      </p:sp>
      <p:pic>
        <p:nvPicPr>
          <p:cNvPr id="9262" name="圖片 19"/>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3167063" y="5759450"/>
            <a:ext cx="9017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3" name="文字方塊 83"/>
          <p:cNvSpPr txBox="1">
            <a:spLocks noChangeArrowheads="1"/>
          </p:cNvSpPr>
          <p:nvPr/>
        </p:nvSpPr>
        <p:spPr bwMode="auto">
          <a:xfrm>
            <a:off x="2344738" y="575945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500">
                <a:solidFill>
                  <a:srgbClr val="6600FF"/>
                </a:solidFill>
                <a:latin typeface="新細明體" panose="02020500000000000000" pitchFamily="18" charset="-120"/>
              </a:rPr>
              <a:t>傅昱嘉</a:t>
            </a:r>
          </a:p>
        </p:txBody>
      </p:sp>
      <p:grpSp>
        <p:nvGrpSpPr>
          <p:cNvPr id="9264" name="群組 24"/>
          <p:cNvGrpSpPr>
            <a:grpSpLocks/>
          </p:cNvGrpSpPr>
          <p:nvPr/>
        </p:nvGrpSpPr>
        <p:grpSpPr bwMode="auto">
          <a:xfrm>
            <a:off x="4140200" y="5721350"/>
            <a:ext cx="946150" cy="1176338"/>
            <a:chOff x="3590958" y="3285599"/>
            <a:chExt cx="946150" cy="1176617"/>
          </a:xfrm>
        </p:grpSpPr>
        <p:sp>
          <p:nvSpPr>
            <p:cNvPr id="9267" name="文字方塊 83"/>
            <p:cNvSpPr txBox="1">
              <a:spLocks noChangeArrowheads="1"/>
            </p:cNvSpPr>
            <p:nvPr/>
          </p:nvSpPr>
          <p:spPr bwMode="auto">
            <a:xfrm>
              <a:off x="3590958" y="4139051"/>
              <a:ext cx="9461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500"/>
                <a:t>李惠娟</a:t>
              </a:r>
              <a:endParaRPr lang="zh-TW" altLang="en-US" sz="1500">
                <a:solidFill>
                  <a:srgbClr val="6600FF"/>
                </a:solidFill>
                <a:latin typeface="新細明體" panose="02020500000000000000" pitchFamily="18" charset="-120"/>
              </a:endParaRPr>
            </a:p>
          </p:txBody>
        </p:sp>
        <p:pic>
          <p:nvPicPr>
            <p:cNvPr id="9268" name="Picture 94" descr="http://msvlab.hre.ntou.edu.tw/member/S__99254301.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657600" y="3285599"/>
              <a:ext cx="828652" cy="88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65" name="圖片 4"/>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5359400" y="5683250"/>
            <a:ext cx="7588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6" name="文字方塊 83"/>
          <p:cNvSpPr txBox="1">
            <a:spLocks noChangeArrowheads="1"/>
          </p:cNvSpPr>
          <p:nvPr/>
        </p:nvSpPr>
        <p:spPr bwMode="auto">
          <a:xfrm>
            <a:off x="5270500" y="657225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500">
                <a:solidFill>
                  <a:srgbClr val="6600FF"/>
                </a:solidFill>
                <a:latin typeface="新細明體" panose="02020500000000000000" pitchFamily="18" charset="-120"/>
              </a:rPr>
              <a:t>簡彣叡</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ChangeArrowheads="1"/>
          </p:cNvSpPr>
          <p:nvPr/>
        </p:nvSpPr>
        <p:spPr bwMode="auto">
          <a:xfrm>
            <a:off x="541338" y="5084763"/>
            <a:ext cx="82073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en-US" altLang="zh-TW" sz="4000" b="1">
                <a:solidFill>
                  <a:schemeClr val="hlink"/>
                </a:solidFill>
                <a:latin typeface="Times New Roman" panose="02020603050405020304" pitchFamily="18" charset="0"/>
                <a:ea typeface="標楷體" panose="03000509000000000000" pitchFamily="65" charset="-120"/>
              </a:rPr>
              <a:t>                      </a:t>
            </a:r>
            <a:endParaRPr lang="en-US" altLang="zh-TW" sz="3200" b="1">
              <a:solidFill>
                <a:schemeClr val="tx2"/>
              </a:solidFill>
              <a:latin typeface="Times New Roman" panose="02020603050405020304" pitchFamily="18" charset="0"/>
              <a:ea typeface="標楷體" panose="03000509000000000000" pitchFamily="65" charset="-120"/>
            </a:endParaRPr>
          </a:p>
        </p:txBody>
      </p:sp>
      <p:sp>
        <p:nvSpPr>
          <p:cNvPr id="54275" name="Text Box 7"/>
          <p:cNvSpPr txBox="1">
            <a:spLocks noChangeArrowheads="1"/>
          </p:cNvSpPr>
          <p:nvPr/>
        </p:nvSpPr>
        <p:spPr bwMode="auto">
          <a:xfrm>
            <a:off x="1619250" y="300038"/>
            <a:ext cx="644683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en-US" altLang="zh-TW" sz="4000">
                <a:latin typeface="Times New Roman" panose="02020603050405020304" pitchFamily="18" charset="0"/>
              </a:rPr>
              <a:t>Welcome to visit NTOU/MSV</a:t>
            </a:r>
          </a:p>
        </p:txBody>
      </p:sp>
      <p:pic>
        <p:nvPicPr>
          <p:cNvPr id="54276" name="Picture 2" descr="C:\Users\0605CKI\Desktop\MSV-wind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063625"/>
            <a:ext cx="6992938"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矩形 2"/>
          <p:cNvSpPr>
            <a:spLocks noChangeArrowheads="1"/>
          </p:cNvSpPr>
          <p:nvPr/>
        </p:nvSpPr>
        <p:spPr bwMode="auto">
          <a:xfrm>
            <a:off x="179388" y="2060575"/>
            <a:ext cx="1416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en-US" altLang="zh-TW" sz="4000">
                <a:solidFill>
                  <a:srgbClr val="FF0000"/>
                </a:solidFill>
                <a:latin typeface="Times New Roman" panose="02020603050405020304" pitchFamily="18" charset="0"/>
              </a:rPr>
              <a:t>MSV </a:t>
            </a:r>
          </a:p>
          <a:p>
            <a:pPr algn="ctr" eaLnBrk="1" hangingPunct="1">
              <a:spcBef>
                <a:spcPct val="0"/>
              </a:spcBef>
              <a:buClrTx/>
              <a:buSzTx/>
              <a:buFontTx/>
              <a:buNone/>
            </a:pPr>
            <a:r>
              <a:rPr lang="zh-TW" altLang="en-US" sz="4000">
                <a:solidFill>
                  <a:srgbClr val="FF0000"/>
                </a:solidFill>
                <a:latin typeface="Times New Roman" panose="02020603050405020304" pitchFamily="18" charset="0"/>
              </a:rPr>
              <a:t>窗外</a:t>
            </a:r>
            <a:endParaRPr lang="en-US" altLang="zh-TW" sz="4000">
              <a:solidFill>
                <a:srgbClr val="FF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p:txBody>
          <a:bodyPr/>
          <a:lstStyle/>
          <a:p>
            <a:r>
              <a:rPr lang="zh-TW" altLang="en-US" smtClean="0">
                <a:latin typeface="微軟正黑體" panose="020B0604030504040204" pitchFamily="34" charset="-120"/>
                <a:ea typeface="微軟正黑體" panose="020B0604030504040204" pitchFamily="34" charset="-120"/>
              </a:rPr>
              <a:t>邊界元 來結緣</a:t>
            </a:r>
          </a:p>
        </p:txBody>
      </p:sp>
      <p:sp>
        <p:nvSpPr>
          <p:cNvPr id="55299" name="文字方塊 4"/>
          <p:cNvSpPr txBox="1">
            <a:spLocks noChangeArrowheads="1"/>
          </p:cNvSpPr>
          <p:nvPr/>
        </p:nvSpPr>
        <p:spPr bwMode="auto">
          <a:xfrm>
            <a:off x="5076825" y="6210300"/>
            <a:ext cx="4714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3200">
                <a:latin typeface="Times New Roman" panose="02020603050405020304" pitchFamily="18" charset="0"/>
                <a:ea typeface="微軟正黑體" panose="020B0604030504040204" pitchFamily="34" charset="-120"/>
                <a:cs typeface="Times New Roman" panose="02020603050405020304" pitchFamily="18" charset="0"/>
              </a:rPr>
              <a:t>檔名：邊界緣</a:t>
            </a:r>
            <a:r>
              <a:rPr lang="en-US" altLang="zh-TW" sz="3200">
                <a:latin typeface="Times New Roman" panose="02020603050405020304" pitchFamily="18" charset="0"/>
                <a:ea typeface="微軟正黑體" panose="020B0604030504040204" pitchFamily="34" charset="-120"/>
                <a:cs typeface="Times New Roman" panose="02020603050405020304" pitchFamily="18" charset="0"/>
              </a:rPr>
              <a:t>2019.ppt</a:t>
            </a:r>
            <a:endParaRPr lang="zh-TW" altLang="en-US" sz="320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5300"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70013"/>
            <a:ext cx="437197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文字方塊 3"/>
          <p:cNvSpPr txBox="1">
            <a:spLocks noChangeArrowheads="1"/>
          </p:cNvSpPr>
          <p:nvPr/>
        </p:nvSpPr>
        <p:spPr bwMode="auto">
          <a:xfrm>
            <a:off x="3605213" y="5291138"/>
            <a:ext cx="2084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3200">
                <a:latin typeface="微軟正黑體" panose="020B0604030504040204" pitchFamily="34" charset="-120"/>
                <a:ea typeface="微軟正黑體" panose="020B0604030504040204" pitchFamily="34" charset="-120"/>
              </a:rPr>
              <a:t>歡迎入群 學術分享</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圖片 9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025" y="4510088"/>
            <a:ext cx="69056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圖片 9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7125" y="4000500"/>
            <a:ext cx="7985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39"/>
          <p:cNvSpPr>
            <a:spLocks noChangeArrowheads="1"/>
          </p:cNvSpPr>
          <p:nvPr/>
        </p:nvSpPr>
        <p:spPr bwMode="auto">
          <a:xfrm>
            <a:off x="0" y="638175"/>
            <a:ext cx="138113"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1" tIns="34286" rIns="68571" bIns="34286"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50181" name="Rectangle 41"/>
          <p:cNvSpPr>
            <a:spLocks noChangeArrowheads="1"/>
          </p:cNvSpPr>
          <p:nvPr/>
        </p:nvSpPr>
        <p:spPr bwMode="auto">
          <a:xfrm>
            <a:off x="0" y="638175"/>
            <a:ext cx="138113"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1" tIns="34286" rIns="68571" bIns="34286"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50182" name="Rectangle 54"/>
          <p:cNvSpPr>
            <a:spLocks noChangeArrowheads="1"/>
          </p:cNvSpPr>
          <p:nvPr/>
        </p:nvSpPr>
        <p:spPr bwMode="auto">
          <a:xfrm>
            <a:off x="0" y="638175"/>
            <a:ext cx="138113"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71" tIns="34286" rIns="68571" bIns="34286"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grpSp>
        <p:nvGrpSpPr>
          <p:cNvPr id="50183" name="群組 535"/>
          <p:cNvGrpSpPr>
            <a:grpSpLocks/>
          </p:cNvGrpSpPr>
          <p:nvPr/>
        </p:nvGrpSpPr>
        <p:grpSpPr bwMode="auto">
          <a:xfrm>
            <a:off x="7510463" y="2025650"/>
            <a:ext cx="461962" cy="552450"/>
            <a:chOff x="4533005" y="492303"/>
            <a:chExt cx="2230395" cy="2662786"/>
          </a:xfrm>
        </p:grpSpPr>
        <p:grpSp>
          <p:nvGrpSpPr>
            <p:cNvPr id="50302" name="群組 536"/>
            <p:cNvGrpSpPr>
              <a:grpSpLocks/>
            </p:cNvGrpSpPr>
            <p:nvPr/>
          </p:nvGrpSpPr>
          <p:grpSpPr bwMode="auto">
            <a:xfrm>
              <a:off x="4533005" y="492303"/>
              <a:ext cx="2230395" cy="2662786"/>
              <a:chOff x="1168439" y="334097"/>
              <a:chExt cx="2230395" cy="2662786"/>
            </a:xfrm>
          </p:grpSpPr>
          <p:sp>
            <p:nvSpPr>
              <p:cNvPr id="539" name="矩形 538"/>
              <p:cNvSpPr/>
              <p:nvPr/>
            </p:nvSpPr>
            <p:spPr>
              <a:xfrm>
                <a:off x="1206760" y="601908"/>
                <a:ext cx="2161416" cy="2165424"/>
              </a:xfrm>
              <a:prstGeom prst="rect">
                <a:avLst/>
              </a:prstGeom>
              <a:solidFill>
                <a:srgbClr val="E7E6E6"/>
              </a:solidFill>
              <a:ln w="12700" cap="flat" cmpd="sng" algn="ctr">
                <a:noFill/>
                <a:prstDash val="lgDash"/>
                <a:miter lim="800000"/>
              </a:ln>
              <a:effectLst/>
            </p:spPr>
            <p:txBody>
              <a:bodyPr anchor="ctr"/>
              <a:lstStyle/>
              <a:p>
                <a:pPr algn="ct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0305" name="群組 539"/>
              <p:cNvGrpSpPr>
                <a:grpSpLocks/>
              </p:cNvGrpSpPr>
              <p:nvPr/>
            </p:nvGrpSpPr>
            <p:grpSpPr bwMode="auto">
              <a:xfrm>
                <a:off x="1168439" y="2811269"/>
                <a:ext cx="2230395" cy="185614"/>
                <a:chOff x="1168439" y="2811269"/>
                <a:chExt cx="2230395" cy="185614"/>
              </a:xfrm>
            </p:grpSpPr>
            <p:grpSp>
              <p:nvGrpSpPr>
                <p:cNvPr id="50328" name="群組 576"/>
                <p:cNvGrpSpPr>
                  <a:grpSpLocks/>
                </p:cNvGrpSpPr>
                <p:nvPr/>
              </p:nvGrpSpPr>
              <p:grpSpPr bwMode="auto">
                <a:xfrm rot="10800000">
                  <a:off x="1168439" y="2814845"/>
                  <a:ext cx="179705" cy="179665"/>
                  <a:chOff x="0" y="0"/>
                  <a:chExt cx="179705" cy="179705"/>
                </a:xfrm>
              </p:grpSpPr>
              <p:sp>
                <p:nvSpPr>
                  <p:cNvPr id="596" name="橢圓 595"/>
                  <p:cNvSpPr/>
                  <p:nvPr/>
                </p:nvSpPr>
                <p:spPr>
                  <a:xfrm>
                    <a:off x="3423" y="-2372"/>
                    <a:ext cx="176282" cy="183682"/>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97" name="橢圓 596"/>
                  <p:cNvSpPr/>
                  <p:nvPr/>
                </p:nvSpPr>
                <p:spPr>
                  <a:xfrm>
                    <a:off x="64739" y="58855"/>
                    <a:ext cx="53649" cy="61227"/>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329" name="群組 577"/>
                <p:cNvGrpSpPr>
                  <a:grpSpLocks/>
                </p:cNvGrpSpPr>
                <p:nvPr/>
              </p:nvGrpSpPr>
              <p:grpSpPr bwMode="auto">
                <a:xfrm rot="10800000">
                  <a:off x="1478692" y="2811269"/>
                  <a:ext cx="179705" cy="179665"/>
                  <a:chOff x="0" y="0"/>
                  <a:chExt cx="179705" cy="179705"/>
                </a:xfrm>
              </p:grpSpPr>
              <p:sp>
                <p:nvSpPr>
                  <p:cNvPr id="594" name="橢圓 593"/>
                  <p:cNvSpPr/>
                  <p:nvPr/>
                </p:nvSpPr>
                <p:spPr>
                  <a:xfrm>
                    <a:off x="-575" y="1702"/>
                    <a:ext cx="183949" cy="176031"/>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95" name="橢圓 594"/>
                  <p:cNvSpPr/>
                  <p:nvPr/>
                </p:nvSpPr>
                <p:spPr>
                  <a:xfrm>
                    <a:off x="60742" y="62929"/>
                    <a:ext cx="61316" cy="53576"/>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330" name="群組 578"/>
                <p:cNvGrpSpPr>
                  <a:grpSpLocks/>
                </p:cNvGrpSpPr>
                <p:nvPr/>
              </p:nvGrpSpPr>
              <p:grpSpPr bwMode="auto">
                <a:xfrm rot="10800000">
                  <a:off x="1819149" y="2811472"/>
                  <a:ext cx="179705" cy="179665"/>
                  <a:chOff x="0" y="0"/>
                  <a:chExt cx="179705" cy="179705"/>
                </a:xfrm>
              </p:grpSpPr>
              <p:sp>
                <p:nvSpPr>
                  <p:cNvPr id="592" name="橢圓 591"/>
                  <p:cNvSpPr/>
                  <p:nvPr/>
                </p:nvSpPr>
                <p:spPr>
                  <a:xfrm>
                    <a:off x="2641" y="1904"/>
                    <a:ext cx="176287" cy="176031"/>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93" name="橢圓 592"/>
                  <p:cNvSpPr/>
                  <p:nvPr/>
                </p:nvSpPr>
                <p:spPr>
                  <a:xfrm>
                    <a:off x="63957" y="63132"/>
                    <a:ext cx="53654" cy="53576"/>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331" name="群組 579"/>
                <p:cNvGrpSpPr>
                  <a:grpSpLocks/>
                </p:cNvGrpSpPr>
                <p:nvPr/>
              </p:nvGrpSpPr>
              <p:grpSpPr bwMode="auto">
                <a:xfrm rot="10800000">
                  <a:off x="2146391" y="2817218"/>
                  <a:ext cx="179705" cy="179665"/>
                  <a:chOff x="0" y="0"/>
                  <a:chExt cx="179705" cy="179705"/>
                </a:xfrm>
              </p:grpSpPr>
              <p:sp>
                <p:nvSpPr>
                  <p:cNvPr id="590" name="橢圓 589"/>
                  <p:cNvSpPr/>
                  <p:nvPr/>
                </p:nvSpPr>
                <p:spPr>
                  <a:xfrm>
                    <a:off x="309" y="0"/>
                    <a:ext cx="176282" cy="176027"/>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91" name="橢圓 590"/>
                  <p:cNvSpPr/>
                  <p:nvPr/>
                </p:nvSpPr>
                <p:spPr>
                  <a:xfrm>
                    <a:off x="61625" y="61227"/>
                    <a:ext cx="53649" cy="53572"/>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332" name="群組 580"/>
                <p:cNvGrpSpPr>
                  <a:grpSpLocks/>
                </p:cNvGrpSpPr>
                <p:nvPr/>
              </p:nvGrpSpPr>
              <p:grpSpPr bwMode="auto">
                <a:xfrm rot="10800000">
                  <a:off x="2501188" y="2811269"/>
                  <a:ext cx="179705" cy="179665"/>
                  <a:chOff x="0" y="0"/>
                  <a:chExt cx="179705" cy="179705"/>
                </a:xfrm>
              </p:grpSpPr>
              <p:sp>
                <p:nvSpPr>
                  <p:cNvPr id="588" name="橢圓 587"/>
                  <p:cNvSpPr/>
                  <p:nvPr/>
                </p:nvSpPr>
                <p:spPr>
                  <a:xfrm>
                    <a:off x="2535" y="1702"/>
                    <a:ext cx="176282" cy="176031"/>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89" name="橢圓 588"/>
                  <p:cNvSpPr/>
                  <p:nvPr/>
                </p:nvSpPr>
                <p:spPr>
                  <a:xfrm>
                    <a:off x="63851" y="62929"/>
                    <a:ext cx="53649" cy="53576"/>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333" name="群組 581"/>
                <p:cNvGrpSpPr>
                  <a:grpSpLocks/>
                </p:cNvGrpSpPr>
                <p:nvPr/>
              </p:nvGrpSpPr>
              <p:grpSpPr bwMode="auto">
                <a:xfrm rot="10800000">
                  <a:off x="2873443" y="2811269"/>
                  <a:ext cx="179705" cy="179665"/>
                  <a:chOff x="0" y="0"/>
                  <a:chExt cx="179705" cy="179705"/>
                </a:xfrm>
              </p:grpSpPr>
              <p:sp>
                <p:nvSpPr>
                  <p:cNvPr id="586" name="橢圓 585"/>
                  <p:cNvSpPr/>
                  <p:nvPr/>
                </p:nvSpPr>
                <p:spPr>
                  <a:xfrm>
                    <a:off x="-782" y="1702"/>
                    <a:ext cx="183949" cy="176031"/>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87" name="橢圓 586"/>
                  <p:cNvSpPr/>
                  <p:nvPr/>
                </p:nvSpPr>
                <p:spPr>
                  <a:xfrm>
                    <a:off x="60534" y="62929"/>
                    <a:ext cx="61316" cy="53576"/>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334" name="群組 582"/>
                <p:cNvGrpSpPr>
                  <a:grpSpLocks/>
                </p:cNvGrpSpPr>
                <p:nvPr/>
              </p:nvGrpSpPr>
              <p:grpSpPr bwMode="auto">
                <a:xfrm rot="10800000">
                  <a:off x="3219129" y="2811269"/>
                  <a:ext cx="179705" cy="179665"/>
                  <a:chOff x="0" y="0"/>
                  <a:chExt cx="179705" cy="179705"/>
                </a:xfrm>
              </p:grpSpPr>
              <p:sp>
                <p:nvSpPr>
                  <p:cNvPr id="584" name="橢圓 583"/>
                  <p:cNvSpPr/>
                  <p:nvPr/>
                </p:nvSpPr>
                <p:spPr>
                  <a:xfrm>
                    <a:off x="0" y="1702"/>
                    <a:ext cx="176282" cy="176031"/>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585" name="橢圓 584"/>
                  <p:cNvSpPr/>
                  <p:nvPr/>
                </p:nvSpPr>
                <p:spPr>
                  <a:xfrm>
                    <a:off x="61316" y="62929"/>
                    <a:ext cx="53649" cy="53576"/>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grpSp>
            <p:nvGrpSpPr>
              <p:cNvPr id="50306" name="群組 540"/>
              <p:cNvGrpSpPr>
                <a:grpSpLocks/>
              </p:cNvGrpSpPr>
              <p:nvPr/>
            </p:nvGrpSpPr>
            <p:grpSpPr bwMode="auto">
              <a:xfrm>
                <a:off x="1174831" y="334097"/>
                <a:ext cx="2224003" cy="188426"/>
                <a:chOff x="1174831" y="3082080"/>
                <a:chExt cx="2224003" cy="188426"/>
              </a:xfrm>
            </p:grpSpPr>
            <p:grpSp>
              <p:nvGrpSpPr>
                <p:cNvPr id="50307" name="群組 541"/>
                <p:cNvGrpSpPr>
                  <a:grpSpLocks/>
                </p:cNvGrpSpPr>
                <p:nvPr/>
              </p:nvGrpSpPr>
              <p:grpSpPr bwMode="auto">
                <a:xfrm rot="-8134778">
                  <a:off x="1174831" y="3090841"/>
                  <a:ext cx="179705" cy="179665"/>
                  <a:chOff x="0" y="0"/>
                  <a:chExt cx="179705" cy="179705"/>
                </a:xfrm>
              </p:grpSpPr>
              <p:sp>
                <p:nvSpPr>
                  <p:cNvPr id="573" name="橢圓 572"/>
                  <p:cNvSpPr/>
                  <p:nvPr/>
                </p:nvSpPr>
                <p:spPr>
                  <a:xfrm>
                    <a:off x="1406" y="-2924"/>
                    <a:ext cx="176287" cy="183682"/>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74" name="群組 573"/>
                  <p:cNvGrpSpPr/>
                  <p:nvPr/>
                </p:nvGrpSpPr>
                <p:grpSpPr>
                  <a:xfrm>
                    <a:off x="0" y="0"/>
                    <a:ext cx="179705" cy="179705"/>
                    <a:chOff x="0" y="0"/>
                    <a:chExt cx="179705" cy="179705"/>
                  </a:xfrm>
                  <a:scene3d>
                    <a:camera prst="orthographicFront">
                      <a:rot lat="0" lon="0" rev="2700000"/>
                    </a:camera>
                    <a:lightRig rig="threePt" dir="t"/>
                  </a:scene3d>
                </p:grpSpPr>
                <p:cxnSp>
                  <p:nvCxnSpPr>
                    <p:cNvPr id="575" name="直線接點 574"/>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76" name="直線接點 575"/>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308" name="群組 542"/>
                <p:cNvGrpSpPr>
                  <a:grpSpLocks/>
                </p:cNvGrpSpPr>
                <p:nvPr/>
              </p:nvGrpSpPr>
              <p:grpSpPr bwMode="auto">
                <a:xfrm rot="-8134778">
                  <a:off x="1478692" y="3088062"/>
                  <a:ext cx="179705" cy="179665"/>
                  <a:chOff x="0" y="0"/>
                  <a:chExt cx="179705" cy="179705"/>
                </a:xfrm>
              </p:grpSpPr>
              <p:sp>
                <p:nvSpPr>
                  <p:cNvPr id="569" name="橢圓 568"/>
                  <p:cNvSpPr/>
                  <p:nvPr/>
                </p:nvSpPr>
                <p:spPr>
                  <a:xfrm>
                    <a:off x="43499" y="-3008"/>
                    <a:ext cx="84312" cy="183682"/>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70" name="群組 569"/>
                  <p:cNvGrpSpPr/>
                  <p:nvPr/>
                </p:nvGrpSpPr>
                <p:grpSpPr>
                  <a:xfrm>
                    <a:off x="0" y="0"/>
                    <a:ext cx="179705" cy="179705"/>
                    <a:chOff x="0" y="0"/>
                    <a:chExt cx="179705" cy="179705"/>
                  </a:xfrm>
                  <a:scene3d>
                    <a:camera prst="orthographicFront">
                      <a:rot lat="0" lon="0" rev="2700000"/>
                    </a:camera>
                    <a:lightRig rig="threePt" dir="t"/>
                  </a:scene3d>
                </p:grpSpPr>
                <p:cxnSp>
                  <p:nvCxnSpPr>
                    <p:cNvPr id="571" name="直線接點 570"/>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72" name="直線接點 571"/>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309" name="群組 543"/>
                <p:cNvGrpSpPr>
                  <a:grpSpLocks/>
                </p:cNvGrpSpPr>
                <p:nvPr/>
              </p:nvGrpSpPr>
              <p:grpSpPr bwMode="auto">
                <a:xfrm rot="-8134778">
                  <a:off x="1820998" y="3087918"/>
                  <a:ext cx="179705" cy="179665"/>
                  <a:chOff x="0" y="0"/>
                  <a:chExt cx="179705" cy="179705"/>
                </a:xfrm>
              </p:grpSpPr>
              <p:sp>
                <p:nvSpPr>
                  <p:cNvPr id="565" name="橢圓 564"/>
                  <p:cNvSpPr/>
                  <p:nvPr/>
                </p:nvSpPr>
                <p:spPr>
                  <a:xfrm>
                    <a:off x="-51527" y="-49894"/>
                    <a:ext cx="275923" cy="275524"/>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66" name="群組 565"/>
                  <p:cNvGrpSpPr/>
                  <p:nvPr/>
                </p:nvGrpSpPr>
                <p:grpSpPr>
                  <a:xfrm>
                    <a:off x="0" y="0"/>
                    <a:ext cx="179705" cy="179705"/>
                    <a:chOff x="0" y="0"/>
                    <a:chExt cx="179705" cy="179705"/>
                  </a:xfrm>
                  <a:scene3d>
                    <a:camera prst="orthographicFront">
                      <a:rot lat="0" lon="0" rev="2700000"/>
                    </a:camera>
                    <a:lightRig rig="threePt" dir="t"/>
                  </a:scene3d>
                </p:grpSpPr>
                <p:cxnSp>
                  <p:nvCxnSpPr>
                    <p:cNvPr id="567" name="直線接點 566"/>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68" name="直線接點 567"/>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310" name="群組 544"/>
                <p:cNvGrpSpPr>
                  <a:grpSpLocks/>
                </p:cNvGrpSpPr>
                <p:nvPr/>
              </p:nvGrpSpPr>
              <p:grpSpPr bwMode="auto">
                <a:xfrm rot="-8134778">
                  <a:off x="2146389" y="3082080"/>
                  <a:ext cx="179705" cy="179665"/>
                  <a:chOff x="0" y="0"/>
                  <a:chExt cx="179705" cy="179705"/>
                </a:xfrm>
              </p:grpSpPr>
              <p:sp>
                <p:nvSpPr>
                  <p:cNvPr id="561" name="橢圓 560"/>
                  <p:cNvSpPr/>
                  <p:nvPr/>
                </p:nvSpPr>
                <p:spPr>
                  <a:xfrm>
                    <a:off x="14255" y="54746"/>
                    <a:ext cx="160953" cy="237259"/>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62" name="群組 561"/>
                  <p:cNvGrpSpPr/>
                  <p:nvPr/>
                </p:nvGrpSpPr>
                <p:grpSpPr>
                  <a:xfrm>
                    <a:off x="0" y="0"/>
                    <a:ext cx="179705" cy="179705"/>
                    <a:chOff x="0" y="0"/>
                    <a:chExt cx="179705" cy="179705"/>
                  </a:xfrm>
                  <a:scene3d>
                    <a:camera prst="orthographicFront">
                      <a:rot lat="0" lon="0" rev="2700000"/>
                    </a:camera>
                    <a:lightRig rig="threePt" dir="t"/>
                  </a:scene3d>
                </p:grpSpPr>
                <p:cxnSp>
                  <p:nvCxnSpPr>
                    <p:cNvPr id="563" name="直線接點 562"/>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64" name="直線接點 563"/>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311" name="群組 545"/>
                <p:cNvGrpSpPr>
                  <a:grpSpLocks/>
                </p:cNvGrpSpPr>
                <p:nvPr/>
              </p:nvGrpSpPr>
              <p:grpSpPr bwMode="auto">
                <a:xfrm rot="-8134778">
                  <a:off x="2504717" y="3087773"/>
                  <a:ext cx="179705" cy="179665"/>
                  <a:chOff x="0" y="0"/>
                  <a:chExt cx="179705" cy="179705"/>
                </a:xfrm>
              </p:grpSpPr>
              <p:sp>
                <p:nvSpPr>
                  <p:cNvPr id="557" name="橢圓 556"/>
                  <p:cNvSpPr/>
                  <p:nvPr/>
                </p:nvSpPr>
                <p:spPr>
                  <a:xfrm>
                    <a:off x="79778" y="-45020"/>
                    <a:ext cx="237598" cy="260217"/>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58" name="群組 557"/>
                  <p:cNvGrpSpPr/>
                  <p:nvPr/>
                </p:nvGrpSpPr>
                <p:grpSpPr>
                  <a:xfrm>
                    <a:off x="0" y="0"/>
                    <a:ext cx="179705" cy="179705"/>
                    <a:chOff x="0" y="0"/>
                    <a:chExt cx="179705" cy="179705"/>
                  </a:xfrm>
                  <a:scene3d>
                    <a:camera prst="orthographicFront">
                      <a:rot lat="0" lon="0" rev="2700000"/>
                    </a:camera>
                    <a:lightRig rig="threePt" dir="t"/>
                  </a:scene3d>
                </p:grpSpPr>
                <p:cxnSp>
                  <p:nvCxnSpPr>
                    <p:cNvPr id="559" name="直線接點 558"/>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60" name="直線接點 559"/>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312" name="群組 546"/>
                <p:cNvGrpSpPr>
                  <a:grpSpLocks/>
                </p:cNvGrpSpPr>
                <p:nvPr/>
              </p:nvGrpSpPr>
              <p:grpSpPr bwMode="auto">
                <a:xfrm rot="-8134778">
                  <a:off x="2873442" y="3090841"/>
                  <a:ext cx="179705" cy="179665"/>
                  <a:chOff x="0" y="0"/>
                  <a:chExt cx="179705" cy="179705"/>
                </a:xfrm>
              </p:grpSpPr>
              <p:sp>
                <p:nvSpPr>
                  <p:cNvPr id="553" name="橢圓 552"/>
                  <p:cNvSpPr/>
                  <p:nvPr/>
                </p:nvSpPr>
                <p:spPr>
                  <a:xfrm>
                    <a:off x="-1782" y="-3553"/>
                    <a:ext cx="183949" cy="183682"/>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54" name="群組 553"/>
                  <p:cNvGrpSpPr/>
                  <p:nvPr/>
                </p:nvGrpSpPr>
                <p:grpSpPr>
                  <a:xfrm>
                    <a:off x="0" y="0"/>
                    <a:ext cx="179705" cy="179705"/>
                    <a:chOff x="0" y="0"/>
                    <a:chExt cx="179705" cy="179705"/>
                  </a:xfrm>
                  <a:scene3d>
                    <a:camera prst="orthographicFront">
                      <a:rot lat="0" lon="0" rev="2700000"/>
                    </a:camera>
                    <a:lightRig rig="threePt" dir="t"/>
                  </a:scene3d>
                </p:grpSpPr>
                <p:cxnSp>
                  <p:nvCxnSpPr>
                    <p:cNvPr id="555" name="直線接點 554"/>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56" name="直線接點 555"/>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313" name="群組 547"/>
                <p:cNvGrpSpPr>
                  <a:grpSpLocks/>
                </p:cNvGrpSpPr>
                <p:nvPr/>
              </p:nvGrpSpPr>
              <p:grpSpPr bwMode="auto">
                <a:xfrm rot="-8134778">
                  <a:off x="3219129" y="3087772"/>
                  <a:ext cx="179705" cy="179665"/>
                  <a:chOff x="0" y="0"/>
                  <a:chExt cx="179705" cy="179705"/>
                </a:xfrm>
              </p:grpSpPr>
              <p:sp>
                <p:nvSpPr>
                  <p:cNvPr id="549" name="橢圓 548"/>
                  <p:cNvSpPr/>
                  <p:nvPr/>
                </p:nvSpPr>
                <p:spPr>
                  <a:xfrm>
                    <a:off x="29473" y="-937"/>
                    <a:ext cx="107304" cy="183682"/>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50" name="群組 549"/>
                  <p:cNvGrpSpPr/>
                  <p:nvPr/>
                </p:nvGrpSpPr>
                <p:grpSpPr>
                  <a:xfrm>
                    <a:off x="0" y="0"/>
                    <a:ext cx="179705" cy="179705"/>
                    <a:chOff x="0" y="0"/>
                    <a:chExt cx="179705" cy="179705"/>
                  </a:xfrm>
                  <a:scene3d>
                    <a:camera prst="orthographicFront">
                      <a:rot lat="0" lon="0" rev="2700000"/>
                    </a:camera>
                    <a:lightRig rig="threePt" dir="t"/>
                  </a:scene3d>
                </p:grpSpPr>
                <p:cxnSp>
                  <p:nvCxnSpPr>
                    <p:cNvPr id="551" name="直線接點 550"/>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52" name="直線接點 551"/>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grpSp>
        <p:sp>
          <p:nvSpPr>
            <p:cNvPr id="538" name="橢圓 537"/>
            <p:cNvSpPr/>
            <p:nvPr/>
          </p:nvSpPr>
          <p:spPr>
            <a:xfrm>
              <a:off x="4885576" y="1494676"/>
              <a:ext cx="1548248" cy="627438"/>
            </a:xfrm>
            <a:prstGeom prst="ellipse">
              <a:avLst/>
            </a:prstGeom>
            <a:solidFill>
              <a:srgbClr val="595959"/>
            </a:solidFill>
            <a:ln w="1905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sp>
        <p:nvSpPr>
          <p:cNvPr id="50184" name="文字方塊 846"/>
          <p:cNvSpPr txBox="1">
            <a:spLocks noChangeArrowheads="1"/>
          </p:cNvSpPr>
          <p:nvPr/>
        </p:nvSpPr>
        <p:spPr bwMode="auto">
          <a:xfrm>
            <a:off x="6891338" y="5832475"/>
            <a:ext cx="23272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42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4213">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4213">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4213">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900">
                <a:solidFill>
                  <a:srgbClr val="000000"/>
                </a:solidFill>
                <a:latin typeface="Times New Roman" panose="02020603050405020304" pitchFamily="18" charset="0"/>
                <a:ea typeface="標楷體" panose="03000509000000000000" pitchFamily="65" charset="-120"/>
              </a:rPr>
              <a:t>Filename:YT2</a:t>
            </a:r>
            <a:r>
              <a:rPr lang="zh-TW" altLang="en-US" sz="900">
                <a:solidFill>
                  <a:srgbClr val="000000"/>
                </a:solidFill>
                <a:latin typeface="Times New Roman" panose="02020603050405020304" pitchFamily="18" charset="0"/>
                <a:ea typeface="標楷體" panose="03000509000000000000" pitchFamily="65" charset="-120"/>
              </a:rPr>
              <a:t>一路走來 </a:t>
            </a:r>
            <a:r>
              <a:rPr lang="en-US" altLang="zh-TW" sz="900">
                <a:solidFill>
                  <a:srgbClr val="000000"/>
                </a:solidFill>
                <a:latin typeface="Times New Roman" panose="02020603050405020304" pitchFamily="18" charset="0"/>
                <a:ea typeface="標楷體" panose="03000509000000000000" pitchFamily="65" charset="-120"/>
              </a:rPr>
              <a:t>by YT2</a:t>
            </a:r>
            <a:r>
              <a:rPr lang="zh-TW" altLang="en-US" sz="900">
                <a:solidFill>
                  <a:srgbClr val="000000"/>
                </a:solidFill>
                <a:latin typeface="Times New Roman" panose="02020603050405020304" pitchFamily="18" charset="0"/>
                <a:ea typeface="標楷體" panose="03000509000000000000" pitchFamily="65" charset="-120"/>
              </a:rPr>
              <a:t> </a:t>
            </a:r>
            <a:r>
              <a:rPr lang="en-US" altLang="zh-TW" sz="900">
                <a:solidFill>
                  <a:srgbClr val="000000"/>
                </a:solidFill>
                <a:latin typeface="Times New Roman" panose="02020603050405020304" pitchFamily="18" charset="0"/>
                <a:ea typeface="標楷體" panose="03000509000000000000" pitchFamily="65" charset="-120"/>
              </a:rPr>
              <a:t>2023.02.07</a:t>
            </a:r>
            <a:endParaRPr lang="zh-TW" altLang="en-US" sz="900">
              <a:solidFill>
                <a:srgbClr val="000000"/>
              </a:solidFill>
              <a:latin typeface="Times New Roman" panose="02020603050405020304" pitchFamily="18" charset="0"/>
              <a:ea typeface="標楷體" panose="03000509000000000000" pitchFamily="65" charset="-120"/>
            </a:endParaRPr>
          </a:p>
        </p:txBody>
      </p:sp>
      <p:cxnSp>
        <p:nvCxnSpPr>
          <p:cNvPr id="8" name="直線單箭頭接點 7"/>
          <p:cNvCxnSpPr>
            <a:stCxn id="495" idx="2"/>
          </p:cNvCxnSpPr>
          <p:nvPr/>
        </p:nvCxnSpPr>
        <p:spPr>
          <a:xfrm flipV="1">
            <a:off x="788988" y="2762250"/>
            <a:ext cx="7988300" cy="3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8" name="直線單箭頭接點 477"/>
          <p:cNvCxnSpPr/>
          <p:nvPr/>
        </p:nvCxnSpPr>
        <p:spPr>
          <a:xfrm>
            <a:off x="752475" y="4173538"/>
            <a:ext cx="80899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5" name="文字方塊 484"/>
          <p:cNvSpPr txBox="1"/>
          <p:nvPr/>
        </p:nvSpPr>
        <p:spPr>
          <a:xfrm>
            <a:off x="49213" y="5462588"/>
            <a:ext cx="2354262" cy="300037"/>
          </a:xfrm>
          <a:prstGeom prst="rect">
            <a:avLst/>
          </a:prstGeom>
          <a:noFill/>
        </p:spPr>
        <p:txBody>
          <a:bodyPr>
            <a:spAutoFit/>
          </a:bodyPr>
          <a:lstStyle/>
          <a:p>
            <a:pPr algn="ctr" defTabSz="685709">
              <a:defRPr/>
            </a:pPr>
            <a:r>
              <a:rPr lang="en-US" altLang="zh-TW" sz="1350" dirty="0">
                <a:solidFill>
                  <a:srgbClr val="000000"/>
                </a:solidFill>
                <a:cs typeface="Times New Roman" panose="02020603050405020304" pitchFamily="18" charset="0"/>
              </a:rPr>
              <a:t>SIF &amp; Double degeneracy</a:t>
            </a:r>
            <a:endParaRPr lang="zh-TW" altLang="en-US" sz="1350" dirty="0">
              <a:solidFill>
                <a:srgbClr val="000000"/>
              </a:solidFill>
              <a:cs typeface="Times New Roman" panose="02020603050405020304" pitchFamily="18" charset="0"/>
            </a:endParaRPr>
          </a:p>
        </p:txBody>
      </p:sp>
      <p:sp>
        <p:nvSpPr>
          <p:cNvPr id="486" name="橢圓 485"/>
          <p:cNvSpPr/>
          <p:nvPr/>
        </p:nvSpPr>
        <p:spPr>
          <a:xfrm>
            <a:off x="8477250" y="4071938"/>
            <a:ext cx="184150" cy="187325"/>
          </a:xfrm>
          <a:prstGeom prst="ellipse">
            <a:avLst/>
          </a:prstGeom>
          <a:solidFill>
            <a:schemeClr val="bg2"/>
          </a:solidFill>
          <a:ln>
            <a:solidFill>
              <a:schemeClr val="bg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4" name="矩形 493"/>
          <p:cNvSpPr/>
          <p:nvPr/>
        </p:nvSpPr>
        <p:spPr>
          <a:xfrm>
            <a:off x="5526088" y="5480050"/>
            <a:ext cx="1169987" cy="300038"/>
          </a:xfrm>
          <a:prstGeom prst="rect">
            <a:avLst/>
          </a:prstGeom>
        </p:spPr>
        <p:txBody>
          <a:bodyPr>
            <a:spAutoFit/>
          </a:bodyPr>
          <a:lstStyle/>
          <a:p>
            <a:pPr>
              <a:defRPr/>
            </a:pPr>
            <a:r>
              <a:rPr lang="en-US" altLang="zh-TW" sz="1350" dirty="0">
                <a:solidFill>
                  <a:srgbClr val="00B050"/>
                </a:solidFill>
                <a:cs typeface="Times New Roman" panose="02020603050405020304" pitchFamily="18" charset="0"/>
              </a:rPr>
              <a:t>Revision</a:t>
            </a:r>
            <a:endParaRPr lang="en-US" altLang="zh-TW" sz="1350" dirty="0">
              <a:solidFill>
                <a:schemeClr val="bg2"/>
              </a:solidFill>
              <a:cs typeface="Times New Roman" panose="02020603050405020304" pitchFamily="18" charset="0"/>
            </a:endParaRPr>
          </a:p>
        </p:txBody>
      </p:sp>
      <p:sp>
        <p:nvSpPr>
          <p:cNvPr id="495" name="橢圓 494"/>
          <p:cNvSpPr/>
          <p:nvPr/>
        </p:nvSpPr>
        <p:spPr>
          <a:xfrm>
            <a:off x="788988" y="2671763"/>
            <a:ext cx="184150" cy="187325"/>
          </a:xfrm>
          <a:prstGeom prst="ellipse">
            <a:avLst/>
          </a:prstGeom>
          <a:solidFill>
            <a:srgbClr val="F81B0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6" name="橢圓 495"/>
          <p:cNvSpPr/>
          <p:nvPr/>
        </p:nvSpPr>
        <p:spPr>
          <a:xfrm>
            <a:off x="1993900" y="2690813"/>
            <a:ext cx="184150" cy="187325"/>
          </a:xfrm>
          <a:prstGeom prst="ellipse">
            <a:avLst/>
          </a:prstGeom>
          <a:solidFill>
            <a:srgbClr val="F81B0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7" name="橢圓 496"/>
          <p:cNvSpPr/>
          <p:nvPr/>
        </p:nvSpPr>
        <p:spPr>
          <a:xfrm>
            <a:off x="3760788" y="2671763"/>
            <a:ext cx="185737" cy="187325"/>
          </a:xfrm>
          <a:prstGeom prst="ellipse">
            <a:avLst/>
          </a:prstGeom>
          <a:solidFill>
            <a:srgbClr val="F81B0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8" name="橢圓 497"/>
          <p:cNvSpPr/>
          <p:nvPr/>
        </p:nvSpPr>
        <p:spPr>
          <a:xfrm>
            <a:off x="5237163" y="2681288"/>
            <a:ext cx="184150" cy="187325"/>
          </a:xfrm>
          <a:prstGeom prst="ellipse">
            <a:avLst/>
          </a:prstGeom>
          <a:solidFill>
            <a:srgbClr val="F81B0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9" name="橢圓 498"/>
          <p:cNvSpPr/>
          <p:nvPr/>
        </p:nvSpPr>
        <p:spPr>
          <a:xfrm>
            <a:off x="7978775" y="2681288"/>
            <a:ext cx="184150" cy="187325"/>
          </a:xfrm>
          <a:prstGeom prst="ellipse">
            <a:avLst/>
          </a:prstGeom>
          <a:solidFill>
            <a:srgbClr val="F81B0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8" name="橢圓 747"/>
          <p:cNvSpPr/>
          <p:nvPr/>
        </p:nvSpPr>
        <p:spPr>
          <a:xfrm>
            <a:off x="1146175" y="4079875"/>
            <a:ext cx="185738" cy="187325"/>
          </a:xfrm>
          <a:prstGeom prst="ellipse">
            <a:avLst/>
          </a:prstGeom>
          <a:solidFill>
            <a:srgbClr val="F81B0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49" name="橢圓 748"/>
          <p:cNvSpPr/>
          <p:nvPr/>
        </p:nvSpPr>
        <p:spPr>
          <a:xfrm>
            <a:off x="3913188" y="4097338"/>
            <a:ext cx="185737" cy="187325"/>
          </a:xfrm>
          <a:prstGeom prst="ellipse">
            <a:avLst/>
          </a:prstGeom>
          <a:solidFill>
            <a:srgbClr val="92D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2" name="橢圓 751"/>
          <p:cNvSpPr/>
          <p:nvPr/>
        </p:nvSpPr>
        <p:spPr>
          <a:xfrm>
            <a:off x="6297613" y="4108450"/>
            <a:ext cx="185737" cy="187325"/>
          </a:xfrm>
          <a:prstGeom prst="ellipse">
            <a:avLst/>
          </a:prstGeom>
          <a:solidFill>
            <a:srgbClr val="92D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198" name="文字方塊 37"/>
          <p:cNvSpPr txBox="1">
            <a:spLocks noChangeArrowheads="1"/>
          </p:cNvSpPr>
          <p:nvPr/>
        </p:nvSpPr>
        <p:spPr bwMode="auto">
          <a:xfrm>
            <a:off x="4040188" y="5473700"/>
            <a:ext cx="1058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96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609600" indent="-285750" defTabSz="6096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219200" indent="-228600" defTabSz="609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828800" indent="-228600" defTabSz="609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438400" indent="-228600" defTabSz="609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895600" indent="-228600" defTabSz="609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3352800" indent="-228600" defTabSz="609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810000" indent="-228600" defTabSz="609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4267200" indent="-228600" defTabSz="609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200">
                <a:solidFill>
                  <a:srgbClr val="00B050"/>
                </a:solidFill>
                <a:latin typeface="Times New Roman" panose="02020603050405020304" pitchFamily="18" charset="0"/>
                <a:cs typeface="Times New Roman" panose="02020603050405020304" pitchFamily="18" charset="0"/>
              </a:rPr>
              <a:t>Revision</a:t>
            </a:r>
            <a:endParaRPr lang="zh-TW" altLang="en-US" sz="1200">
              <a:solidFill>
                <a:srgbClr val="00B050"/>
              </a:solidFill>
              <a:latin typeface="Times New Roman" panose="02020603050405020304" pitchFamily="18" charset="0"/>
              <a:cs typeface="Times New Roman" panose="02020603050405020304" pitchFamily="18" charset="0"/>
            </a:endParaRPr>
          </a:p>
        </p:txBody>
      </p:sp>
      <p:pic>
        <p:nvPicPr>
          <p:cNvPr id="50199" name="圖片 75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2038" y="908050"/>
            <a:ext cx="31908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0" name="矩形 754"/>
          <p:cNvSpPr>
            <a:spLocks noChangeArrowheads="1"/>
          </p:cNvSpPr>
          <p:nvPr/>
        </p:nvSpPr>
        <p:spPr bwMode="auto">
          <a:xfrm>
            <a:off x="3222625" y="855663"/>
            <a:ext cx="5524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21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學問一點一滴，一路走來</a:t>
            </a:r>
            <a:r>
              <a:rPr lang="en-US" altLang="zh-TW" sz="21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1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2018-2023</a:t>
            </a:r>
            <a:r>
              <a:rPr lang="en-US" altLang="zh-TW" sz="21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1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周彥廷</a:t>
            </a:r>
          </a:p>
        </p:txBody>
      </p:sp>
      <p:sp>
        <p:nvSpPr>
          <p:cNvPr id="760" name="矩形 759"/>
          <p:cNvSpPr/>
          <p:nvPr/>
        </p:nvSpPr>
        <p:spPr>
          <a:xfrm>
            <a:off x="320675" y="2290763"/>
            <a:ext cx="1162050" cy="461962"/>
          </a:xfrm>
          <a:prstGeom prst="rect">
            <a:avLst/>
          </a:prstGeom>
        </p:spPr>
        <p:txBody>
          <a:bodyPr>
            <a:spAutoFit/>
          </a:bodyPr>
          <a:lstStyle/>
          <a:p>
            <a:pPr algn="ctr">
              <a:defRPr/>
            </a:pPr>
            <a:r>
              <a:rPr lang="en-US" altLang="zh-TW" sz="1200" dirty="0">
                <a:solidFill>
                  <a:schemeClr val="bg2">
                    <a:lumMod val="75000"/>
                  </a:schemeClr>
                </a:solidFill>
              </a:rPr>
              <a:t>2018.10</a:t>
            </a:r>
            <a:r>
              <a:rPr lang="zh-TW" altLang="en-US" sz="1200" dirty="0">
                <a:solidFill>
                  <a:schemeClr val="bg2">
                    <a:lumMod val="75000"/>
                  </a:schemeClr>
                </a:solidFill>
              </a:rPr>
              <a:t>月</a:t>
            </a:r>
            <a:r>
              <a:rPr lang="zh-TW" altLang="en-US" sz="1200" dirty="0">
                <a:solidFill>
                  <a:srgbClr val="000000"/>
                </a:solidFill>
              </a:rPr>
              <a:t>加入</a:t>
            </a:r>
            <a:r>
              <a:rPr lang="en-US" altLang="zh-TW" sz="1200" dirty="0">
                <a:solidFill>
                  <a:srgbClr val="000000"/>
                </a:solidFill>
              </a:rPr>
              <a:t>MSV</a:t>
            </a:r>
            <a:r>
              <a:rPr lang="zh-TW" altLang="en-US" sz="1200" dirty="0">
                <a:solidFill>
                  <a:srgbClr val="000000"/>
                </a:solidFill>
              </a:rPr>
              <a:t>團隊學習</a:t>
            </a:r>
            <a:endParaRPr lang="en-US" altLang="zh-TW" sz="1200" dirty="0">
              <a:solidFill>
                <a:srgbClr val="FF0000"/>
              </a:solidFill>
            </a:endParaRPr>
          </a:p>
        </p:txBody>
      </p:sp>
      <p:pic>
        <p:nvPicPr>
          <p:cNvPr id="50202" name="圖片 76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9588" y="1233488"/>
            <a:ext cx="79375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03" name="群組 16"/>
          <p:cNvGrpSpPr>
            <a:grpSpLocks/>
          </p:cNvGrpSpPr>
          <p:nvPr/>
        </p:nvGrpSpPr>
        <p:grpSpPr bwMode="auto">
          <a:xfrm>
            <a:off x="1246188" y="1431925"/>
            <a:ext cx="1990725" cy="1201738"/>
            <a:chOff x="2234402" y="778466"/>
            <a:chExt cx="2654010" cy="1602819"/>
          </a:xfrm>
        </p:grpSpPr>
        <p:sp>
          <p:nvSpPr>
            <p:cNvPr id="50300" name="文字方塊 151"/>
            <p:cNvSpPr txBox="1">
              <a:spLocks noChangeArrowheads="1"/>
            </p:cNvSpPr>
            <p:nvPr/>
          </p:nvSpPr>
          <p:spPr bwMode="auto">
            <a:xfrm>
              <a:off x="2234402" y="778466"/>
              <a:ext cx="2654010" cy="6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42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4213">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4213">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4213">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000000"/>
                  </a:solidFill>
                  <a:latin typeface="微軟正黑體" panose="020B0604030504040204" pitchFamily="34" charset="-120"/>
                </a:rPr>
                <a:t>海洋大學大學生暑期計畫</a:t>
              </a:r>
              <a:endParaRPr lang="en-US" altLang="zh-TW" sz="1200">
                <a:solidFill>
                  <a:srgbClr val="000000"/>
                </a:solidFill>
                <a:latin typeface="微軟正黑體" panose="020B0604030504040204" pitchFamily="34" charset="-120"/>
              </a:endParaRPr>
            </a:p>
            <a:p>
              <a:pPr algn="ctr">
                <a:spcBef>
                  <a:spcPct val="0"/>
                </a:spcBef>
                <a:buClrTx/>
                <a:buSzTx/>
                <a:buFontTx/>
                <a:buNone/>
              </a:pPr>
              <a:r>
                <a:rPr lang="zh-TW" altLang="en-US" sz="1200">
                  <a:solidFill>
                    <a:srgbClr val="000000"/>
                  </a:solidFill>
                  <a:latin typeface="微軟正黑體" panose="020B0604030504040204" pitchFamily="34" charset="-120"/>
                </a:rPr>
                <a:t>工學院第三名</a:t>
              </a:r>
              <a:r>
                <a:rPr lang="en-US" altLang="zh-TW" sz="1200">
                  <a:solidFill>
                    <a:srgbClr val="000000"/>
                  </a:solidFill>
                  <a:latin typeface="微軟正黑體" panose="020B0604030504040204" pitchFamily="34" charset="-120"/>
                </a:rPr>
                <a:t>(2019)</a:t>
              </a:r>
              <a:endParaRPr lang="zh-TW" altLang="en-US" sz="1200">
                <a:solidFill>
                  <a:srgbClr val="000000"/>
                </a:solidFill>
                <a:latin typeface="Calibri" panose="020F0502020204030204" pitchFamily="34" charset="0"/>
              </a:endParaRPr>
            </a:p>
          </p:txBody>
        </p:sp>
        <p:pic>
          <p:nvPicPr>
            <p:cNvPr id="50301" name="圖片 7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6982" y="1369649"/>
              <a:ext cx="1390479" cy="101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4" name="群組 17"/>
          <p:cNvGrpSpPr>
            <a:grpSpLocks/>
          </p:cNvGrpSpPr>
          <p:nvPr/>
        </p:nvGrpSpPr>
        <p:grpSpPr bwMode="auto">
          <a:xfrm>
            <a:off x="2554288" y="1798638"/>
            <a:ext cx="1643062" cy="1160462"/>
            <a:chOff x="5106822" y="1583726"/>
            <a:chExt cx="2192339" cy="1548235"/>
          </a:xfrm>
        </p:grpSpPr>
        <p:sp>
          <p:nvSpPr>
            <p:cNvPr id="50252" name="文字方塊 152"/>
            <p:cNvSpPr txBox="1">
              <a:spLocks noChangeArrowheads="1"/>
            </p:cNvSpPr>
            <p:nvPr/>
          </p:nvSpPr>
          <p:spPr bwMode="auto">
            <a:xfrm>
              <a:off x="5106822" y="2270074"/>
              <a:ext cx="2192339" cy="86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42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4213">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4213">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4213">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200">
                  <a:solidFill>
                    <a:srgbClr val="000000"/>
                  </a:solidFill>
                  <a:latin typeface="微軟正黑體" panose="020B0604030504040204" pitchFamily="34" charset="-120"/>
                </a:rPr>
                <a:t>TwSIAM</a:t>
              </a:r>
              <a:r>
                <a:rPr lang="zh-TW" altLang="en-US" sz="1200">
                  <a:solidFill>
                    <a:srgbClr val="000000"/>
                  </a:solidFill>
                  <a:latin typeface="微軟正黑體" panose="020B0604030504040204" pitchFamily="34" charset="-120"/>
                </a:rPr>
                <a:t>大學生組</a:t>
              </a:r>
              <a:endParaRPr lang="en-US" altLang="zh-TW" sz="1200">
                <a:solidFill>
                  <a:srgbClr val="000000"/>
                </a:solidFill>
                <a:latin typeface="微軟正黑體" panose="020B0604030504040204" pitchFamily="34" charset="-120"/>
              </a:endParaRPr>
            </a:p>
            <a:p>
              <a:pPr algn="ctr">
                <a:spcBef>
                  <a:spcPct val="0"/>
                </a:spcBef>
                <a:buClrTx/>
                <a:buSzTx/>
                <a:buFontTx/>
                <a:buNone/>
              </a:pPr>
              <a:r>
                <a:rPr lang="zh-TW" altLang="en-US" sz="1200">
                  <a:solidFill>
                    <a:srgbClr val="000000"/>
                  </a:solidFill>
                  <a:latin typeface="微軟正黑體" panose="020B0604030504040204" pitchFamily="34" charset="-120"/>
                </a:rPr>
                <a:t>優良海報論文獎</a:t>
              </a:r>
              <a:r>
                <a:rPr lang="en-US" altLang="zh-TW" sz="1200">
                  <a:solidFill>
                    <a:srgbClr val="000000"/>
                  </a:solidFill>
                  <a:latin typeface="微軟正黑體" panose="020B0604030504040204" pitchFamily="34" charset="-120"/>
                </a:rPr>
                <a:t>(2020)</a:t>
              </a:r>
              <a:endParaRPr lang="zh-TW" altLang="en-US" sz="1200">
                <a:solidFill>
                  <a:srgbClr val="000000"/>
                </a:solidFill>
                <a:latin typeface="Calibri" panose="020F0502020204030204" pitchFamily="34" charset="0"/>
              </a:endParaRPr>
            </a:p>
          </p:txBody>
        </p:sp>
        <p:grpSp>
          <p:nvGrpSpPr>
            <p:cNvPr id="50253" name="群組 765"/>
            <p:cNvGrpSpPr>
              <a:grpSpLocks/>
            </p:cNvGrpSpPr>
            <p:nvPr/>
          </p:nvGrpSpPr>
          <p:grpSpPr bwMode="auto">
            <a:xfrm>
              <a:off x="5727987" y="1583726"/>
              <a:ext cx="871837" cy="683782"/>
              <a:chOff x="8054692" y="3960652"/>
              <a:chExt cx="2849614" cy="2234950"/>
            </a:xfrm>
          </p:grpSpPr>
          <p:sp>
            <p:nvSpPr>
              <p:cNvPr id="767" name="矩形 766"/>
              <p:cNvSpPr/>
              <p:nvPr/>
            </p:nvSpPr>
            <p:spPr>
              <a:xfrm>
                <a:off x="8385274" y="3995263"/>
                <a:ext cx="2160094" cy="2159854"/>
              </a:xfrm>
              <a:prstGeom prst="rect">
                <a:avLst/>
              </a:prstGeom>
              <a:solidFill>
                <a:srgbClr val="E7E6E6"/>
              </a:solidFill>
              <a:ln w="12700" cap="flat" cmpd="sng" algn="ctr">
                <a:noFill/>
                <a:prstDash val="lgDash"/>
                <a:miter lim="800000"/>
              </a:ln>
              <a:effectLst/>
            </p:spPr>
            <p:txBody>
              <a:bodyPr anchor="ctr"/>
              <a:lstStyle/>
              <a:p>
                <a:pPr algn="ct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768" name="橢圓 767"/>
              <p:cNvSpPr/>
              <p:nvPr/>
            </p:nvSpPr>
            <p:spPr>
              <a:xfrm>
                <a:off x="8766062" y="5054424"/>
                <a:ext cx="1550836" cy="41536"/>
              </a:xfrm>
              <a:prstGeom prst="ellipse">
                <a:avLst/>
              </a:prstGeom>
              <a:solidFill>
                <a:srgbClr val="595959"/>
              </a:solidFill>
              <a:ln w="1905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0256" name="群組 768"/>
              <p:cNvGrpSpPr>
                <a:grpSpLocks/>
              </p:cNvGrpSpPr>
              <p:nvPr/>
            </p:nvGrpSpPr>
            <p:grpSpPr bwMode="auto">
              <a:xfrm rot="5400000">
                <a:off x="7032301" y="4983043"/>
                <a:ext cx="2230395" cy="185614"/>
                <a:chOff x="1168439" y="2811269"/>
                <a:chExt cx="2230395" cy="185614"/>
              </a:xfrm>
            </p:grpSpPr>
            <p:grpSp>
              <p:nvGrpSpPr>
                <p:cNvPr id="50279" name="群組 869"/>
                <p:cNvGrpSpPr>
                  <a:grpSpLocks/>
                </p:cNvGrpSpPr>
                <p:nvPr/>
              </p:nvGrpSpPr>
              <p:grpSpPr bwMode="auto">
                <a:xfrm rot="10800000">
                  <a:off x="1168439" y="2814845"/>
                  <a:ext cx="179705" cy="179665"/>
                  <a:chOff x="0" y="0"/>
                  <a:chExt cx="179705" cy="179705"/>
                </a:xfrm>
              </p:grpSpPr>
              <p:sp>
                <p:nvSpPr>
                  <p:cNvPr id="889" name="橢圓 888"/>
                  <p:cNvSpPr/>
                  <p:nvPr/>
                </p:nvSpPr>
                <p:spPr>
                  <a:xfrm>
                    <a:off x="-283" y="2814"/>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90" name="橢圓 889"/>
                  <p:cNvSpPr/>
                  <p:nvPr/>
                </p:nvSpPr>
                <p:spPr>
                  <a:xfrm>
                    <a:off x="62022" y="65136"/>
                    <a:ext cx="55381"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280" name="群組 870"/>
                <p:cNvGrpSpPr>
                  <a:grpSpLocks/>
                </p:cNvGrpSpPr>
                <p:nvPr/>
              </p:nvGrpSpPr>
              <p:grpSpPr bwMode="auto">
                <a:xfrm rot="10800000">
                  <a:off x="1478692" y="2811269"/>
                  <a:ext cx="179705" cy="179665"/>
                  <a:chOff x="0" y="0"/>
                  <a:chExt cx="179705" cy="179705"/>
                </a:xfrm>
              </p:grpSpPr>
              <p:sp>
                <p:nvSpPr>
                  <p:cNvPr id="887" name="橢圓 886"/>
                  <p:cNvSpPr/>
                  <p:nvPr/>
                </p:nvSpPr>
                <p:spPr>
                  <a:xfrm>
                    <a:off x="81528" y="89259"/>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88" name="橢圓 887"/>
                  <p:cNvSpPr/>
                  <p:nvPr/>
                </p:nvSpPr>
                <p:spPr>
                  <a:xfrm>
                    <a:off x="143829" y="151586"/>
                    <a:ext cx="55381"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281" name="群組 871"/>
                <p:cNvGrpSpPr>
                  <a:grpSpLocks/>
                </p:cNvGrpSpPr>
                <p:nvPr/>
              </p:nvGrpSpPr>
              <p:grpSpPr bwMode="auto">
                <a:xfrm rot="10800000">
                  <a:off x="1819149" y="2811472"/>
                  <a:ext cx="179705" cy="179665"/>
                  <a:chOff x="0" y="0"/>
                  <a:chExt cx="179705" cy="179705"/>
                </a:xfrm>
              </p:grpSpPr>
              <p:sp>
                <p:nvSpPr>
                  <p:cNvPr id="885" name="橢圓 884"/>
                  <p:cNvSpPr/>
                  <p:nvPr/>
                </p:nvSpPr>
                <p:spPr>
                  <a:xfrm>
                    <a:off x="82771" y="89464"/>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86" name="橢圓 885"/>
                  <p:cNvSpPr/>
                  <p:nvPr/>
                </p:nvSpPr>
                <p:spPr>
                  <a:xfrm>
                    <a:off x="145077" y="151791"/>
                    <a:ext cx="55381"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282" name="群組 872"/>
                <p:cNvGrpSpPr>
                  <a:grpSpLocks/>
                </p:cNvGrpSpPr>
                <p:nvPr/>
              </p:nvGrpSpPr>
              <p:grpSpPr bwMode="auto">
                <a:xfrm rot="10800000">
                  <a:off x="2146391" y="2817218"/>
                  <a:ext cx="179705" cy="179665"/>
                  <a:chOff x="0" y="0"/>
                  <a:chExt cx="179705" cy="179705"/>
                </a:xfrm>
              </p:grpSpPr>
              <p:sp>
                <p:nvSpPr>
                  <p:cNvPr id="883" name="橢圓 882"/>
                  <p:cNvSpPr/>
                  <p:nvPr/>
                </p:nvSpPr>
                <p:spPr>
                  <a:xfrm>
                    <a:off x="84655" y="88286"/>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84" name="橢圓 883"/>
                  <p:cNvSpPr/>
                  <p:nvPr/>
                </p:nvSpPr>
                <p:spPr>
                  <a:xfrm>
                    <a:off x="146956" y="150609"/>
                    <a:ext cx="55381"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283" name="群組 873"/>
                <p:cNvGrpSpPr>
                  <a:grpSpLocks/>
                </p:cNvGrpSpPr>
                <p:nvPr/>
              </p:nvGrpSpPr>
              <p:grpSpPr bwMode="auto">
                <a:xfrm rot="10800000">
                  <a:off x="2501188" y="2811269"/>
                  <a:ext cx="179705" cy="179665"/>
                  <a:chOff x="0" y="0"/>
                  <a:chExt cx="179705" cy="179705"/>
                </a:xfrm>
              </p:grpSpPr>
              <p:sp>
                <p:nvSpPr>
                  <p:cNvPr id="881" name="橢圓 880"/>
                  <p:cNvSpPr/>
                  <p:nvPr/>
                </p:nvSpPr>
                <p:spPr>
                  <a:xfrm>
                    <a:off x="162548" y="89261"/>
                    <a:ext cx="242290"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82" name="橢圓 881"/>
                  <p:cNvSpPr/>
                  <p:nvPr/>
                </p:nvSpPr>
                <p:spPr>
                  <a:xfrm>
                    <a:off x="287153" y="151586"/>
                    <a:ext cx="76147"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284" name="群組 874"/>
                <p:cNvGrpSpPr>
                  <a:grpSpLocks/>
                </p:cNvGrpSpPr>
                <p:nvPr/>
              </p:nvGrpSpPr>
              <p:grpSpPr bwMode="auto">
                <a:xfrm rot="10800000">
                  <a:off x="2873443" y="2811269"/>
                  <a:ext cx="179705" cy="179665"/>
                  <a:chOff x="0" y="0"/>
                  <a:chExt cx="179705" cy="179705"/>
                </a:xfrm>
              </p:grpSpPr>
              <p:sp>
                <p:nvSpPr>
                  <p:cNvPr id="879" name="橢圓 878"/>
                  <p:cNvSpPr/>
                  <p:nvPr/>
                </p:nvSpPr>
                <p:spPr>
                  <a:xfrm>
                    <a:off x="84829" y="89259"/>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80" name="橢圓 879"/>
                  <p:cNvSpPr/>
                  <p:nvPr/>
                </p:nvSpPr>
                <p:spPr>
                  <a:xfrm>
                    <a:off x="147135" y="151586"/>
                    <a:ext cx="55381"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0285" name="群組 875"/>
                <p:cNvGrpSpPr>
                  <a:grpSpLocks/>
                </p:cNvGrpSpPr>
                <p:nvPr/>
              </p:nvGrpSpPr>
              <p:grpSpPr bwMode="auto">
                <a:xfrm rot="10800000">
                  <a:off x="3219129" y="2811269"/>
                  <a:ext cx="179705" cy="179665"/>
                  <a:chOff x="0" y="0"/>
                  <a:chExt cx="179705" cy="179705"/>
                </a:xfrm>
              </p:grpSpPr>
              <p:sp>
                <p:nvSpPr>
                  <p:cNvPr id="877" name="橢圓 876"/>
                  <p:cNvSpPr/>
                  <p:nvPr/>
                </p:nvSpPr>
                <p:spPr>
                  <a:xfrm>
                    <a:off x="84384" y="89259"/>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878" name="橢圓 877"/>
                  <p:cNvSpPr/>
                  <p:nvPr/>
                </p:nvSpPr>
                <p:spPr>
                  <a:xfrm>
                    <a:off x="146690" y="151586"/>
                    <a:ext cx="55381" cy="55400"/>
                  </a:xfrm>
                  <a:prstGeom prst="ellipse">
                    <a:avLst/>
                  </a:prstGeom>
                  <a:solidFill>
                    <a:srgbClr val="5B9BD5"/>
                  </a:solidFill>
                  <a:ln w="12700" cap="flat" cmpd="sng" algn="ctr">
                    <a:no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grpSp>
            <p:nvGrpSpPr>
              <p:cNvPr id="50257" name="群組 769"/>
              <p:cNvGrpSpPr>
                <a:grpSpLocks/>
              </p:cNvGrpSpPr>
              <p:nvPr/>
            </p:nvGrpSpPr>
            <p:grpSpPr bwMode="auto">
              <a:xfrm rot="5400000">
                <a:off x="9698091" y="4989388"/>
                <a:ext cx="2224003" cy="188426"/>
                <a:chOff x="1174831" y="3082080"/>
                <a:chExt cx="2224003" cy="188426"/>
              </a:xfrm>
            </p:grpSpPr>
            <p:grpSp>
              <p:nvGrpSpPr>
                <p:cNvPr id="50258" name="群組 770"/>
                <p:cNvGrpSpPr>
                  <a:grpSpLocks/>
                </p:cNvGrpSpPr>
                <p:nvPr/>
              </p:nvGrpSpPr>
              <p:grpSpPr bwMode="auto">
                <a:xfrm rot="-8134778">
                  <a:off x="1174831" y="3090841"/>
                  <a:ext cx="179705" cy="179665"/>
                  <a:chOff x="0" y="0"/>
                  <a:chExt cx="179705" cy="179705"/>
                </a:xfrm>
              </p:grpSpPr>
              <p:sp>
                <p:nvSpPr>
                  <p:cNvPr id="866" name="橢圓 865"/>
                  <p:cNvSpPr/>
                  <p:nvPr/>
                </p:nvSpPr>
                <p:spPr>
                  <a:xfrm>
                    <a:off x="106109" y="22168"/>
                    <a:ext cx="186909"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867" name="群組 866"/>
                  <p:cNvGrpSpPr/>
                  <p:nvPr/>
                </p:nvGrpSpPr>
                <p:grpSpPr>
                  <a:xfrm>
                    <a:off x="0" y="0"/>
                    <a:ext cx="179705" cy="179705"/>
                    <a:chOff x="0" y="0"/>
                    <a:chExt cx="179705" cy="179705"/>
                  </a:xfrm>
                  <a:scene3d>
                    <a:camera prst="orthographicFront">
                      <a:rot lat="0" lon="0" rev="2700000"/>
                    </a:camera>
                    <a:lightRig rig="threePt" dir="t"/>
                  </a:scene3d>
                </p:grpSpPr>
                <p:cxnSp>
                  <p:nvCxnSpPr>
                    <p:cNvPr id="868" name="直線接點 867"/>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869" name="直線接點 868"/>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259" name="群組 771"/>
                <p:cNvGrpSpPr>
                  <a:grpSpLocks/>
                </p:cNvGrpSpPr>
                <p:nvPr/>
              </p:nvGrpSpPr>
              <p:grpSpPr bwMode="auto">
                <a:xfrm rot="-8134778">
                  <a:off x="1478692" y="3088062"/>
                  <a:ext cx="179705" cy="179665"/>
                  <a:chOff x="0" y="0"/>
                  <a:chExt cx="179705" cy="179705"/>
                </a:xfrm>
              </p:grpSpPr>
              <p:sp>
                <p:nvSpPr>
                  <p:cNvPr id="862" name="橢圓 861"/>
                  <p:cNvSpPr/>
                  <p:nvPr/>
                </p:nvSpPr>
                <p:spPr>
                  <a:xfrm>
                    <a:off x="1984" y="7391"/>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863" name="群組 862"/>
                  <p:cNvGrpSpPr/>
                  <p:nvPr/>
                </p:nvGrpSpPr>
                <p:grpSpPr>
                  <a:xfrm>
                    <a:off x="0" y="0"/>
                    <a:ext cx="179705" cy="179705"/>
                    <a:chOff x="0" y="0"/>
                    <a:chExt cx="179705" cy="179705"/>
                  </a:xfrm>
                  <a:scene3d>
                    <a:camera prst="orthographicFront">
                      <a:rot lat="0" lon="0" rev="2700000"/>
                    </a:camera>
                    <a:lightRig rig="threePt" dir="t"/>
                  </a:scene3d>
                </p:grpSpPr>
                <p:cxnSp>
                  <p:nvCxnSpPr>
                    <p:cNvPr id="864" name="直線接點 863"/>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865" name="直線接點 864"/>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260" name="群組 772"/>
                <p:cNvGrpSpPr>
                  <a:grpSpLocks/>
                </p:cNvGrpSpPr>
                <p:nvPr/>
              </p:nvGrpSpPr>
              <p:grpSpPr bwMode="auto">
                <a:xfrm rot="-8134778">
                  <a:off x="1820998" y="3087918"/>
                  <a:ext cx="179705" cy="179665"/>
                  <a:chOff x="0" y="0"/>
                  <a:chExt cx="179705" cy="179705"/>
                </a:xfrm>
              </p:grpSpPr>
              <p:sp>
                <p:nvSpPr>
                  <p:cNvPr id="858" name="橢圓 857"/>
                  <p:cNvSpPr/>
                  <p:nvPr/>
                </p:nvSpPr>
                <p:spPr>
                  <a:xfrm>
                    <a:off x="21154" y="9174"/>
                    <a:ext cx="179988" cy="186977"/>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859" name="群組 858"/>
                  <p:cNvGrpSpPr/>
                  <p:nvPr/>
                </p:nvGrpSpPr>
                <p:grpSpPr>
                  <a:xfrm>
                    <a:off x="0" y="0"/>
                    <a:ext cx="179705" cy="179705"/>
                    <a:chOff x="0" y="0"/>
                    <a:chExt cx="179705" cy="179705"/>
                  </a:xfrm>
                  <a:scene3d>
                    <a:camera prst="orthographicFront">
                      <a:rot lat="0" lon="0" rev="2700000"/>
                    </a:camera>
                    <a:lightRig rig="threePt" dir="t"/>
                  </a:scene3d>
                </p:grpSpPr>
                <p:cxnSp>
                  <p:nvCxnSpPr>
                    <p:cNvPr id="860" name="直線接點 859"/>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861" name="直線接點 860"/>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261" name="群組 773"/>
                <p:cNvGrpSpPr>
                  <a:grpSpLocks/>
                </p:cNvGrpSpPr>
                <p:nvPr/>
              </p:nvGrpSpPr>
              <p:grpSpPr bwMode="auto">
                <a:xfrm rot="-8134778">
                  <a:off x="2146389" y="3082080"/>
                  <a:ext cx="179705" cy="179665"/>
                  <a:chOff x="0" y="0"/>
                  <a:chExt cx="179705" cy="179705"/>
                </a:xfrm>
              </p:grpSpPr>
              <p:sp>
                <p:nvSpPr>
                  <p:cNvPr id="854" name="橢圓 853"/>
                  <p:cNvSpPr/>
                  <p:nvPr/>
                </p:nvSpPr>
                <p:spPr>
                  <a:xfrm>
                    <a:off x="43935" y="16061"/>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855" name="群組 854"/>
                  <p:cNvGrpSpPr/>
                  <p:nvPr/>
                </p:nvGrpSpPr>
                <p:grpSpPr>
                  <a:xfrm>
                    <a:off x="0" y="0"/>
                    <a:ext cx="179705" cy="179705"/>
                    <a:chOff x="0" y="0"/>
                    <a:chExt cx="179705" cy="179705"/>
                  </a:xfrm>
                  <a:scene3d>
                    <a:camera prst="orthographicFront">
                      <a:rot lat="0" lon="0" rev="2700000"/>
                    </a:camera>
                    <a:lightRig rig="threePt" dir="t"/>
                  </a:scene3d>
                </p:grpSpPr>
                <p:cxnSp>
                  <p:nvCxnSpPr>
                    <p:cNvPr id="856" name="直線接點 855"/>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857" name="直線接點 856"/>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262" name="群組 774"/>
                <p:cNvGrpSpPr>
                  <a:grpSpLocks/>
                </p:cNvGrpSpPr>
                <p:nvPr/>
              </p:nvGrpSpPr>
              <p:grpSpPr bwMode="auto">
                <a:xfrm rot="-8134778">
                  <a:off x="2504717" y="3087773"/>
                  <a:ext cx="179705" cy="179665"/>
                  <a:chOff x="0" y="0"/>
                  <a:chExt cx="179705" cy="179705"/>
                </a:xfrm>
              </p:grpSpPr>
              <p:sp>
                <p:nvSpPr>
                  <p:cNvPr id="850" name="橢圓 849"/>
                  <p:cNvSpPr/>
                  <p:nvPr/>
                </p:nvSpPr>
                <p:spPr>
                  <a:xfrm>
                    <a:off x="2838" y="6151"/>
                    <a:ext cx="179988" cy="180050"/>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851" name="群組 850"/>
                  <p:cNvGrpSpPr/>
                  <p:nvPr/>
                </p:nvGrpSpPr>
                <p:grpSpPr>
                  <a:xfrm>
                    <a:off x="0" y="0"/>
                    <a:ext cx="179705" cy="179705"/>
                    <a:chOff x="0" y="0"/>
                    <a:chExt cx="179705" cy="179705"/>
                  </a:xfrm>
                  <a:scene3d>
                    <a:camera prst="orthographicFront">
                      <a:rot lat="0" lon="0" rev="2700000"/>
                    </a:camera>
                    <a:lightRig rig="threePt" dir="t"/>
                  </a:scene3d>
                </p:grpSpPr>
                <p:cxnSp>
                  <p:nvCxnSpPr>
                    <p:cNvPr id="852" name="直線接點 851"/>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853" name="直線接點 852"/>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263" name="群組 775"/>
                <p:cNvGrpSpPr>
                  <a:grpSpLocks/>
                </p:cNvGrpSpPr>
                <p:nvPr/>
              </p:nvGrpSpPr>
              <p:grpSpPr bwMode="auto">
                <a:xfrm rot="-8134778">
                  <a:off x="2873442" y="3090841"/>
                  <a:ext cx="179705" cy="179665"/>
                  <a:chOff x="0" y="0"/>
                  <a:chExt cx="179705" cy="179705"/>
                </a:xfrm>
              </p:grpSpPr>
              <p:sp>
                <p:nvSpPr>
                  <p:cNvPr id="782" name="橢圓 781"/>
                  <p:cNvSpPr/>
                  <p:nvPr/>
                </p:nvSpPr>
                <p:spPr>
                  <a:xfrm>
                    <a:off x="28187" y="16067"/>
                    <a:ext cx="179988" cy="186972"/>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783" name="群組 782"/>
                  <p:cNvGrpSpPr/>
                  <p:nvPr/>
                </p:nvGrpSpPr>
                <p:grpSpPr>
                  <a:xfrm>
                    <a:off x="0" y="0"/>
                    <a:ext cx="179705" cy="179705"/>
                    <a:chOff x="0" y="0"/>
                    <a:chExt cx="179705" cy="179705"/>
                  </a:xfrm>
                  <a:scene3d>
                    <a:camera prst="orthographicFront">
                      <a:rot lat="0" lon="0" rev="2700000"/>
                    </a:camera>
                    <a:lightRig rig="threePt" dir="t"/>
                  </a:scene3d>
                </p:grpSpPr>
                <p:cxnSp>
                  <p:nvCxnSpPr>
                    <p:cNvPr id="846" name="直線接點 845"/>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849" name="直線接點 848"/>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0264" name="群組 776"/>
                <p:cNvGrpSpPr>
                  <a:grpSpLocks/>
                </p:cNvGrpSpPr>
                <p:nvPr/>
              </p:nvGrpSpPr>
              <p:grpSpPr bwMode="auto">
                <a:xfrm rot="-8134778">
                  <a:off x="3219129" y="3087772"/>
                  <a:ext cx="179705" cy="179665"/>
                  <a:chOff x="0" y="0"/>
                  <a:chExt cx="179705" cy="179705"/>
                </a:xfrm>
              </p:grpSpPr>
              <p:sp>
                <p:nvSpPr>
                  <p:cNvPr id="778" name="橢圓 777"/>
                  <p:cNvSpPr/>
                  <p:nvPr/>
                </p:nvSpPr>
                <p:spPr>
                  <a:xfrm>
                    <a:off x="20882" y="9233"/>
                    <a:ext cx="179988" cy="186977"/>
                  </a:xfrm>
                  <a:prstGeom prst="ellipse">
                    <a:avLst/>
                  </a:prstGeom>
                  <a:noFill/>
                  <a:ln w="12700" cap="flat" cmpd="sng" algn="ctr">
                    <a:solidFill>
                      <a:srgbClr val="5B9BD5">
                        <a:shade val="50000"/>
                      </a:srgbClr>
                    </a:solidFill>
                    <a:prstDash val="solid"/>
                    <a:miter lim="800000"/>
                  </a:ln>
                  <a:effectLst/>
                </p:spPr>
                <p:txBody>
                  <a:bodyPr lIns="68571" tIns="34286" rIns="68571" bIns="34286" anchor="ctr"/>
                  <a:lstStyle/>
                  <a:p>
                    <a:pPr defTabSz="685709"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779" name="群組 778"/>
                  <p:cNvGrpSpPr/>
                  <p:nvPr/>
                </p:nvGrpSpPr>
                <p:grpSpPr>
                  <a:xfrm>
                    <a:off x="0" y="0"/>
                    <a:ext cx="179705" cy="179705"/>
                    <a:chOff x="0" y="0"/>
                    <a:chExt cx="179705" cy="179705"/>
                  </a:xfrm>
                  <a:scene3d>
                    <a:camera prst="orthographicFront">
                      <a:rot lat="0" lon="0" rev="2700000"/>
                    </a:camera>
                    <a:lightRig rig="threePt" dir="t"/>
                  </a:scene3d>
                </p:grpSpPr>
                <p:cxnSp>
                  <p:nvCxnSpPr>
                    <p:cNvPr id="780" name="直線接點 779"/>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781" name="直線接點 780"/>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grpSp>
      </p:grpSp>
      <p:grpSp>
        <p:nvGrpSpPr>
          <p:cNvPr id="50205" name="群組 18"/>
          <p:cNvGrpSpPr>
            <a:grpSpLocks/>
          </p:cNvGrpSpPr>
          <p:nvPr/>
        </p:nvGrpSpPr>
        <p:grpSpPr bwMode="auto">
          <a:xfrm>
            <a:off x="3554413" y="1408113"/>
            <a:ext cx="1643062" cy="1230312"/>
            <a:chOff x="6010681" y="809521"/>
            <a:chExt cx="2192339" cy="1641700"/>
          </a:xfrm>
        </p:grpSpPr>
        <p:pic>
          <p:nvPicPr>
            <p:cNvPr id="502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1919" y="1402086"/>
              <a:ext cx="1287543" cy="104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51" name="文字方塊 890"/>
            <p:cNvSpPr txBox="1">
              <a:spLocks noChangeArrowheads="1"/>
            </p:cNvSpPr>
            <p:nvPr/>
          </p:nvSpPr>
          <p:spPr bwMode="auto">
            <a:xfrm>
              <a:off x="6010681" y="809521"/>
              <a:ext cx="2192339" cy="6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42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4213">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4213">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4213">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200">
                  <a:solidFill>
                    <a:srgbClr val="000000"/>
                  </a:solidFill>
                  <a:latin typeface="微軟正黑體" panose="020B0604030504040204" pitchFamily="34" charset="-120"/>
                </a:rPr>
                <a:t>NCTS</a:t>
              </a:r>
              <a:r>
                <a:rPr lang="zh-TW" altLang="en-US" sz="1200">
                  <a:solidFill>
                    <a:srgbClr val="000000"/>
                  </a:solidFill>
                  <a:latin typeface="微軟正黑體" panose="020B0604030504040204" pitchFamily="34" charset="-120"/>
                </a:rPr>
                <a:t>大學部學生</a:t>
              </a:r>
              <a:endParaRPr lang="en-US" altLang="zh-TW" sz="1200">
                <a:solidFill>
                  <a:srgbClr val="000000"/>
                </a:solidFill>
                <a:latin typeface="微軟正黑體" panose="020B0604030504040204" pitchFamily="34" charset="-120"/>
              </a:endParaRPr>
            </a:p>
            <a:p>
              <a:pPr algn="ctr">
                <a:spcBef>
                  <a:spcPct val="0"/>
                </a:spcBef>
                <a:buClrTx/>
                <a:buSzTx/>
                <a:buFontTx/>
                <a:buNone/>
              </a:pPr>
              <a:r>
                <a:rPr lang="zh-TW" altLang="en-US" sz="1200">
                  <a:solidFill>
                    <a:srgbClr val="000000"/>
                  </a:solidFill>
                  <a:latin typeface="微軟正黑體" panose="020B0604030504040204" pitchFamily="34" charset="-120"/>
                </a:rPr>
                <a:t>暑期研究計畫</a:t>
              </a:r>
              <a:r>
                <a:rPr lang="en-US" altLang="zh-TW" sz="1200">
                  <a:solidFill>
                    <a:srgbClr val="000000"/>
                  </a:solidFill>
                  <a:latin typeface="微軟正黑體" panose="020B0604030504040204" pitchFamily="34" charset="-120"/>
                </a:rPr>
                <a:t>(2020)</a:t>
              </a:r>
              <a:endParaRPr lang="zh-TW" altLang="en-US" sz="1200">
                <a:solidFill>
                  <a:srgbClr val="000000"/>
                </a:solidFill>
                <a:latin typeface="Calibri" panose="020F0502020204030204" pitchFamily="34" charset="0"/>
              </a:endParaRPr>
            </a:p>
          </p:txBody>
        </p:sp>
      </p:grpSp>
      <p:pic>
        <p:nvPicPr>
          <p:cNvPr id="50206" name="圖片 1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27988" y="2012950"/>
            <a:ext cx="7524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7" name="文字方塊 891"/>
          <p:cNvSpPr txBox="1">
            <a:spLocks noChangeArrowheads="1"/>
          </p:cNvSpPr>
          <p:nvPr/>
        </p:nvSpPr>
        <p:spPr bwMode="auto">
          <a:xfrm>
            <a:off x="7289800" y="1446213"/>
            <a:ext cx="1643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42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4213">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4213">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4213">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200">
                <a:solidFill>
                  <a:srgbClr val="000000"/>
                </a:solidFill>
                <a:latin typeface="微軟正黑體" panose="020B0604030504040204" pitchFamily="34" charset="-120"/>
              </a:rPr>
              <a:t>科技部</a:t>
            </a:r>
            <a:endParaRPr lang="en-US" altLang="zh-TW" sz="1200">
              <a:solidFill>
                <a:srgbClr val="000000"/>
              </a:solidFill>
              <a:latin typeface="微軟正黑體" panose="020B0604030504040204" pitchFamily="34" charset="-120"/>
            </a:endParaRPr>
          </a:p>
          <a:p>
            <a:pPr algn="ctr">
              <a:spcBef>
                <a:spcPct val="0"/>
              </a:spcBef>
              <a:buClrTx/>
              <a:buSzTx/>
              <a:buFontTx/>
              <a:buNone/>
            </a:pPr>
            <a:r>
              <a:rPr lang="zh-TW" altLang="en-US" sz="1200">
                <a:solidFill>
                  <a:srgbClr val="000000"/>
                </a:solidFill>
                <a:latin typeface="微軟正黑體" panose="020B0604030504040204" pitchFamily="34" charset="-120"/>
              </a:rPr>
              <a:t>大專生計畫</a:t>
            </a:r>
            <a:r>
              <a:rPr lang="en-US" altLang="zh-TW" sz="1200">
                <a:solidFill>
                  <a:srgbClr val="000000"/>
                </a:solidFill>
                <a:latin typeface="微軟正黑體" panose="020B0604030504040204" pitchFamily="34" charset="-120"/>
              </a:rPr>
              <a:t>(2020)</a:t>
            </a:r>
            <a:endParaRPr lang="zh-TW" altLang="en-US" sz="1200">
              <a:solidFill>
                <a:srgbClr val="000000"/>
              </a:solidFill>
              <a:latin typeface="Calibri" panose="020F0502020204030204" pitchFamily="34" charset="0"/>
            </a:endParaRPr>
          </a:p>
        </p:txBody>
      </p:sp>
      <p:grpSp>
        <p:nvGrpSpPr>
          <p:cNvPr id="50208" name="群組 908"/>
          <p:cNvGrpSpPr>
            <a:grpSpLocks/>
          </p:cNvGrpSpPr>
          <p:nvPr/>
        </p:nvGrpSpPr>
        <p:grpSpPr bwMode="auto">
          <a:xfrm>
            <a:off x="4514850" y="1336675"/>
            <a:ext cx="1971675" cy="1320800"/>
            <a:chOff x="7548052" y="1027535"/>
            <a:chExt cx="1995056" cy="1335899"/>
          </a:xfrm>
        </p:grpSpPr>
        <p:sp>
          <p:nvSpPr>
            <p:cNvPr id="50247" name="文字方塊 909"/>
            <p:cNvSpPr txBox="1">
              <a:spLocks noChangeArrowheads="1"/>
            </p:cNvSpPr>
            <p:nvPr/>
          </p:nvSpPr>
          <p:spPr bwMode="auto">
            <a:xfrm>
              <a:off x="7548052" y="1027535"/>
              <a:ext cx="1995056" cy="28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4213">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4213">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4213">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4213">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4213"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1200">
                  <a:solidFill>
                    <a:srgbClr val="000000"/>
                  </a:solidFill>
                  <a:latin typeface="微軟正黑體" panose="020B0604030504040204" pitchFamily="34" charset="-120"/>
                </a:rPr>
                <a:t>Bipolar ABF</a:t>
              </a:r>
              <a:endParaRPr lang="zh-TW" altLang="en-US" sz="1200">
                <a:solidFill>
                  <a:srgbClr val="000000"/>
                </a:solidFill>
                <a:latin typeface="微軟正黑體" panose="020B0604030504040204" pitchFamily="34" charset="-120"/>
              </a:endParaRPr>
            </a:p>
          </p:txBody>
        </p:sp>
        <p:pic>
          <p:nvPicPr>
            <p:cNvPr id="50248" name="圖片 9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58184" y="1812184"/>
              <a:ext cx="774793" cy="5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9" name="圖片 9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20047" y="1246336"/>
              <a:ext cx="814392" cy="5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209" name="圖片 9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40438" y="1620838"/>
            <a:ext cx="13303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0" name="圖片 9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113" y="4062413"/>
            <a:ext cx="1081087"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211" name="群組 914"/>
          <p:cNvGrpSpPr>
            <a:grpSpLocks/>
          </p:cNvGrpSpPr>
          <p:nvPr/>
        </p:nvGrpSpPr>
        <p:grpSpPr bwMode="auto">
          <a:xfrm>
            <a:off x="949325" y="4403725"/>
            <a:ext cx="1889125" cy="1203325"/>
            <a:chOff x="11262318" y="2753162"/>
            <a:chExt cx="2518937" cy="1605339"/>
          </a:xfrm>
        </p:grpSpPr>
        <p:sp>
          <p:nvSpPr>
            <p:cNvPr id="50244" name="矩形 915"/>
            <p:cNvSpPr>
              <a:spLocks noChangeArrowheads="1"/>
            </p:cNvSpPr>
            <p:nvPr/>
          </p:nvSpPr>
          <p:spPr bwMode="auto">
            <a:xfrm>
              <a:off x="12189741" y="3004107"/>
              <a:ext cx="1591514" cy="135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J.T. Chen</a:t>
              </a:r>
            </a:p>
            <a:p>
              <a:pPr>
                <a:spcBef>
                  <a:spcPct val="0"/>
                </a:spcBef>
                <a:buClrTx/>
                <a:buSzTx/>
                <a:buFontTx/>
                <a:buNone/>
              </a:pPr>
              <a:r>
                <a:rPr lang="en-US" altLang="zh-TW" sz="1200">
                  <a:solidFill>
                    <a:srgbClr val="FF0000"/>
                  </a:solidFill>
                  <a:latin typeface="Times New Roman" panose="02020603050405020304" pitchFamily="18" charset="0"/>
                  <a:cs typeface="Times New Roman" panose="02020603050405020304" pitchFamily="18" charset="0"/>
                </a:rPr>
                <a:t>Y.T. Chou,</a:t>
              </a:r>
            </a:p>
            <a:p>
              <a:pPr>
                <a:spcBef>
                  <a:spcPct val="0"/>
                </a:spcBef>
                <a:buClrTx/>
                <a:buSzTx/>
                <a:buFontTx/>
                <a:buNone/>
              </a:pPr>
              <a:r>
                <a:rPr lang="en-US" altLang="zh-TW" sz="1200">
                  <a:latin typeface="Times New Roman" panose="02020603050405020304" pitchFamily="18" charset="0"/>
                  <a:cs typeface="Times New Roman" panose="02020603050405020304" pitchFamily="18" charset="0"/>
                </a:rPr>
                <a:t>J.H. Kao,</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J.W. Lee</a:t>
              </a:r>
            </a:p>
            <a:p>
              <a:pPr>
                <a:spcBef>
                  <a:spcPct val="0"/>
                </a:spcBef>
                <a:buClrTx/>
                <a:buSzTx/>
                <a:buFontTx/>
                <a:buNone/>
              </a:pPr>
              <a:endParaRPr lang="en-US" altLang="zh-TW" sz="1200">
                <a:solidFill>
                  <a:srgbClr val="FF0000"/>
                </a:solidFill>
                <a:latin typeface="Times New Roman" panose="02020603050405020304" pitchFamily="18" charset="0"/>
              </a:endParaRPr>
            </a:p>
          </p:txBody>
        </p:sp>
        <p:pic>
          <p:nvPicPr>
            <p:cNvPr id="50245" name="圖片 91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262318" y="2753162"/>
              <a:ext cx="931270" cy="127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 name="手繪多邊形 916"/>
            <p:cNvSpPr/>
            <p:nvPr/>
          </p:nvSpPr>
          <p:spPr>
            <a:xfrm>
              <a:off x="12085736" y="2818816"/>
              <a:ext cx="1655301" cy="351565"/>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fontAlgn="auto">
                <a:lnSpc>
                  <a:spcPct val="90000"/>
                </a:lnSpc>
                <a:spcAft>
                  <a:spcPct val="35000"/>
                </a:spcAft>
                <a:defRPr/>
              </a:pPr>
              <a:r>
                <a:rPr lang="en-US" altLang="zh-TW" sz="1350" kern="0" dirty="0">
                  <a:solidFill>
                    <a:srgbClr val="250BE5"/>
                  </a:solidFill>
                  <a:cs typeface="Times New Roman" panose="02020603050405020304" pitchFamily="18" charset="0"/>
                </a:rPr>
                <a:t>AML, 2022</a:t>
              </a:r>
              <a:endParaRPr lang="zh-TW" altLang="en-US" sz="1350" kern="0" dirty="0">
                <a:solidFill>
                  <a:srgbClr val="250BE5"/>
                </a:solidFill>
                <a:cs typeface="Times New Roman" panose="02020603050405020304" pitchFamily="18" charset="0"/>
              </a:endParaRPr>
            </a:p>
          </p:txBody>
        </p:sp>
      </p:grpSp>
      <p:grpSp>
        <p:nvGrpSpPr>
          <p:cNvPr id="50212" name="群組 20"/>
          <p:cNvGrpSpPr>
            <a:grpSpLocks/>
          </p:cNvGrpSpPr>
          <p:nvPr/>
        </p:nvGrpSpPr>
        <p:grpSpPr bwMode="auto">
          <a:xfrm>
            <a:off x="950913" y="2924175"/>
            <a:ext cx="6880225" cy="1501775"/>
            <a:chOff x="1581502" y="2702240"/>
            <a:chExt cx="9173471" cy="2003936"/>
          </a:xfrm>
        </p:grpSpPr>
        <p:pic>
          <p:nvPicPr>
            <p:cNvPr id="50233" name="圖片 89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986751" y="2702240"/>
              <a:ext cx="1025573" cy="136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4" name="圖片 898"/>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81502" y="2708582"/>
              <a:ext cx="945810" cy="133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15"/>
            <p:cNvSpPr/>
            <p:nvPr/>
          </p:nvSpPr>
          <p:spPr>
            <a:xfrm>
              <a:off x="2582667" y="2897126"/>
              <a:ext cx="1422375" cy="1230748"/>
            </a:xfrm>
            <a:prstGeom prst="rect">
              <a:avLst/>
            </a:prstGeom>
          </p:spPr>
          <p:txBody>
            <a:bodyPr>
              <a:spAutoFit/>
            </a:bodyPr>
            <a:lstStyle/>
            <a:p>
              <a:pPr>
                <a:defRPr/>
              </a:pPr>
              <a:r>
                <a:rPr lang="en-US" altLang="zh-TW" sz="1350" dirty="0">
                  <a:cs typeface="Times New Roman" panose="02020603050405020304" pitchFamily="18" charset="0"/>
                </a:rPr>
                <a:t>J.T. Chen, </a:t>
              </a:r>
            </a:p>
            <a:p>
              <a:pPr>
                <a:defRPr/>
              </a:pPr>
              <a:r>
                <a:rPr lang="en-US" altLang="zh-TW" sz="1350" dirty="0">
                  <a:cs typeface="Times New Roman" panose="02020603050405020304" pitchFamily="18" charset="0"/>
                </a:rPr>
                <a:t>J.W. Lee, </a:t>
              </a:r>
            </a:p>
            <a:p>
              <a:pPr>
                <a:defRPr/>
              </a:pPr>
              <a:r>
                <a:rPr lang="en-US" altLang="zh-TW" sz="1350" dirty="0">
                  <a:cs typeface="Times New Roman" panose="02020603050405020304" pitchFamily="18" charset="0"/>
                </a:rPr>
                <a:t>S.K. Kao,</a:t>
              </a:r>
            </a:p>
            <a:p>
              <a:pPr>
                <a:defRPr/>
              </a:pPr>
              <a:r>
                <a:rPr lang="en-US" altLang="zh-TW" sz="1350" dirty="0">
                  <a:solidFill>
                    <a:srgbClr val="FF0000"/>
                  </a:solidFill>
                  <a:cs typeface="Times New Roman" panose="02020603050405020304" pitchFamily="18" charset="0"/>
                </a:rPr>
                <a:t>Y.T. Chou</a:t>
              </a:r>
              <a:endParaRPr lang="zh-TW" altLang="en-US" sz="1350" dirty="0">
                <a:solidFill>
                  <a:srgbClr val="FF0000"/>
                </a:solidFill>
                <a:cs typeface="Times New Roman" panose="02020603050405020304" pitchFamily="18" charset="0"/>
              </a:endParaRPr>
            </a:p>
          </p:txBody>
        </p:sp>
        <p:sp>
          <p:nvSpPr>
            <p:cNvPr id="50236" name="矩形 899"/>
            <p:cNvSpPr>
              <a:spLocks noChangeArrowheads="1"/>
            </p:cNvSpPr>
            <p:nvPr/>
          </p:nvSpPr>
          <p:spPr bwMode="auto">
            <a:xfrm>
              <a:off x="5027321" y="2896728"/>
              <a:ext cx="1422946" cy="135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J.T. Chen,</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J.H. Kao,</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S.K. Kao,</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Y.L. Huang,</a:t>
              </a:r>
            </a:p>
            <a:p>
              <a:pPr>
                <a:spcBef>
                  <a:spcPct val="0"/>
                </a:spcBef>
                <a:buClrTx/>
                <a:buSzTx/>
                <a:buFontTx/>
                <a:buNone/>
              </a:pPr>
              <a:r>
                <a:rPr lang="en-US" altLang="zh-TW" sz="1200">
                  <a:solidFill>
                    <a:srgbClr val="FF0000"/>
                  </a:solidFill>
                  <a:latin typeface="Times New Roman" panose="02020603050405020304" pitchFamily="18" charset="0"/>
                  <a:cs typeface="Times New Roman" panose="02020603050405020304" pitchFamily="18" charset="0"/>
                </a:rPr>
                <a:t>Y.T. Chou</a:t>
              </a:r>
            </a:p>
          </p:txBody>
        </p:sp>
        <p:sp>
          <p:nvSpPr>
            <p:cNvPr id="50237" name="矩形 900"/>
            <p:cNvSpPr>
              <a:spLocks noChangeArrowheads="1"/>
            </p:cNvSpPr>
            <p:nvPr/>
          </p:nvSpPr>
          <p:spPr bwMode="auto">
            <a:xfrm>
              <a:off x="7194579" y="2859276"/>
              <a:ext cx="1422946" cy="18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J.T. Chen,</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S.K. Kao,</a:t>
              </a:r>
            </a:p>
            <a:p>
              <a:pPr>
                <a:spcBef>
                  <a:spcPct val="0"/>
                </a:spcBef>
                <a:buClrTx/>
                <a:buSzTx/>
                <a:buFontTx/>
                <a:buNone/>
              </a:pPr>
              <a:r>
                <a:rPr lang="en-US" altLang="zh-TW" sz="1200">
                  <a:latin typeface="Times New Roman" panose="02020603050405020304" pitchFamily="18" charset="0"/>
                  <a:cs typeface="Times New Roman" panose="02020603050405020304" pitchFamily="18" charset="0"/>
                </a:rPr>
                <a:t>W.C. Tai,</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Y.T. Lee,</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J.W. Lee,</a:t>
              </a:r>
            </a:p>
            <a:p>
              <a:pPr>
                <a:spcBef>
                  <a:spcPct val="0"/>
                </a:spcBef>
                <a:buClrTx/>
                <a:buSzTx/>
                <a:buFontTx/>
                <a:buNone/>
              </a:pPr>
              <a:r>
                <a:rPr lang="en-US" altLang="zh-TW" sz="1200">
                  <a:solidFill>
                    <a:srgbClr val="FF0000"/>
                  </a:solidFill>
                  <a:latin typeface="Times New Roman" panose="02020603050405020304" pitchFamily="18" charset="0"/>
                  <a:cs typeface="Times New Roman" panose="02020603050405020304" pitchFamily="18" charset="0"/>
                </a:rPr>
                <a:t>Y.T. Chou</a:t>
              </a:r>
            </a:p>
            <a:p>
              <a:pPr>
                <a:spcBef>
                  <a:spcPct val="0"/>
                </a:spcBef>
                <a:buClrTx/>
                <a:buSzTx/>
                <a:buFontTx/>
                <a:buNone/>
              </a:pPr>
              <a:endParaRPr lang="en-US" altLang="zh-TW" sz="1200" b="1">
                <a:solidFill>
                  <a:srgbClr val="2063AA"/>
                </a:solidFill>
                <a:latin typeface="Times New Roman" panose="02020603050405020304" pitchFamily="18" charset="0"/>
                <a:cs typeface="Times New Roman" panose="02020603050405020304" pitchFamily="18" charset="0"/>
              </a:endParaRPr>
            </a:p>
          </p:txBody>
        </p:sp>
        <p:pic>
          <p:nvPicPr>
            <p:cNvPr id="50238" name="Picture 2" descr="119460_spmms_26_8_72ppiRGB_150pix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04240" y="2768084"/>
              <a:ext cx="936618" cy="124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9" name="圖片 90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259245" y="2784297"/>
              <a:ext cx="938238" cy="125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9" name="手繪多邊形 918"/>
            <p:cNvSpPr/>
            <p:nvPr/>
          </p:nvSpPr>
          <p:spPr>
            <a:xfrm>
              <a:off x="4894026" y="2712832"/>
              <a:ext cx="1657321" cy="349523"/>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a:lnSpc>
                  <a:spcPct val="90000"/>
                </a:lnSpc>
                <a:spcAft>
                  <a:spcPct val="35000"/>
                </a:spcAft>
                <a:defRPr/>
              </a:pPr>
              <a:r>
                <a:rPr lang="en-US" altLang="zh-TW" sz="1350" kern="0" dirty="0">
                  <a:solidFill>
                    <a:srgbClr val="250BE5"/>
                  </a:solidFill>
                  <a:cs typeface="Times New Roman" panose="02020603050405020304" pitchFamily="18" charset="0"/>
                </a:rPr>
                <a:t>EABE, 2021</a:t>
              </a:r>
              <a:endParaRPr lang="zh-TW" altLang="en-US" sz="1350" kern="0" dirty="0">
                <a:solidFill>
                  <a:srgbClr val="250BE5"/>
                </a:solidFill>
                <a:cs typeface="Times New Roman" panose="02020603050405020304" pitchFamily="18" charset="0"/>
              </a:endParaRPr>
            </a:p>
          </p:txBody>
        </p:sp>
        <p:sp>
          <p:nvSpPr>
            <p:cNvPr id="920" name="手繪多邊形 919"/>
            <p:cNvSpPr/>
            <p:nvPr/>
          </p:nvSpPr>
          <p:spPr>
            <a:xfrm>
              <a:off x="9099769" y="2712832"/>
              <a:ext cx="1655204" cy="349523"/>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a:lnSpc>
                  <a:spcPct val="90000"/>
                </a:lnSpc>
                <a:spcAft>
                  <a:spcPct val="35000"/>
                </a:spcAft>
                <a:defRPr/>
              </a:pPr>
              <a:r>
                <a:rPr lang="en-US" altLang="zh-TW" sz="1350" kern="0" dirty="0">
                  <a:solidFill>
                    <a:srgbClr val="250BE5"/>
                  </a:solidFill>
                  <a:cs typeface="Times New Roman" panose="02020603050405020304" pitchFamily="18" charset="0"/>
                </a:rPr>
                <a:t>EABE, 2022</a:t>
              </a:r>
              <a:endParaRPr lang="zh-TW" altLang="en-US" sz="1350" kern="0" dirty="0">
                <a:solidFill>
                  <a:srgbClr val="250BE5"/>
                </a:solidFill>
                <a:cs typeface="Times New Roman" panose="02020603050405020304" pitchFamily="18" charset="0"/>
              </a:endParaRPr>
            </a:p>
          </p:txBody>
        </p:sp>
        <p:sp>
          <p:nvSpPr>
            <p:cNvPr id="921" name="手繪多邊形 920"/>
            <p:cNvSpPr/>
            <p:nvPr/>
          </p:nvSpPr>
          <p:spPr>
            <a:xfrm>
              <a:off x="2468369" y="2717069"/>
              <a:ext cx="1849934" cy="279619"/>
            </a:xfrm>
            <a:custGeom>
              <a:avLst/>
              <a:gdLst>
                <a:gd name="connsiteX0" fmla="*/ 0 w 2292788"/>
                <a:gd name="connsiteY0" fmla="*/ 0 h 1483249"/>
                <a:gd name="connsiteX1" fmla="*/ 2292788 w 2292788"/>
                <a:gd name="connsiteY1" fmla="*/ 0 h 1483249"/>
                <a:gd name="connsiteX2" fmla="*/ 2292788 w 2292788"/>
                <a:gd name="connsiteY2" fmla="*/ 1483249 h 1483249"/>
                <a:gd name="connsiteX3" fmla="*/ 0 w 2292788"/>
                <a:gd name="connsiteY3" fmla="*/ 1483249 h 1483249"/>
                <a:gd name="connsiteX4" fmla="*/ 0 w 2292788"/>
                <a:gd name="connsiteY4" fmla="*/ 0 h 148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788" h="1483249">
                  <a:moveTo>
                    <a:pt x="0" y="0"/>
                  </a:moveTo>
                  <a:lnTo>
                    <a:pt x="2292788" y="0"/>
                  </a:lnTo>
                  <a:lnTo>
                    <a:pt x="2292788" y="1483249"/>
                  </a:lnTo>
                  <a:lnTo>
                    <a:pt x="0" y="1483249"/>
                  </a:lnTo>
                  <a:lnTo>
                    <a:pt x="0" y="0"/>
                  </a:lnTo>
                  <a:close/>
                </a:path>
              </a:pathLst>
            </a:custGeom>
            <a:noFill/>
            <a:ln>
              <a:noFill/>
            </a:ln>
            <a:effectLst/>
          </p:spPr>
          <p:txBody>
            <a:bodyPr lIns="157449" tIns="0" rIns="0" bIns="0" spcCol="1270"/>
            <a:lstStyle/>
            <a:p>
              <a:pPr defTabSz="799993">
                <a:lnSpc>
                  <a:spcPct val="90000"/>
                </a:lnSpc>
                <a:spcAft>
                  <a:spcPct val="35000"/>
                </a:spcAft>
                <a:defRPr/>
              </a:pPr>
              <a:r>
                <a:rPr lang="en-US" altLang="zh-TW" sz="1350" kern="0" dirty="0">
                  <a:solidFill>
                    <a:srgbClr val="250BE5"/>
                  </a:solidFill>
                  <a:cs typeface="Times New Roman" panose="02020603050405020304" pitchFamily="18" charset="0"/>
                </a:rPr>
                <a:t>JOM, 2021</a:t>
              </a:r>
              <a:endParaRPr lang="zh-TW" altLang="en-US" sz="1350" kern="0" dirty="0">
                <a:solidFill>
                  <a:srgbClr val="250BE5"/>
                </a:solidFill>
                <a:cs typeface="Times New Roman" panose="02020603050405020304" pitchFamily="18" charset="0"/>
              </a:endParaRPr>
            </a:p>
          </p:txBody>
        </p:sp>
        <p:sp>
          <p:nvSpPr>
            <p:cNvPr id="922" name="手繪多邊形 921"/>
            <p:cNvSpPr/>
            <p:nvPr/>
          </p:nvSpPr>
          <p:spPr>
            <a:xfrm>
              <a:off x="6976789" y="2710713"/>
              <a:ext cx="1657321" cy="349524"/>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fontAlgn="auto">
                <a:lnSpc>
                  <a:spcPct val="90000"/>
                </a:lnSpc>
                <a:spcAft>
                  <a:spcPct val="35000"/>
                </a:spcAft>
                <a:defRPr/>
              </a:pPr>
              <a:r>
                <a:rPr lang="en-US" altLang="zh-TW" sz="1200" kern="0" dirty="0">
                  <a:solidFill>
                    <a:srgbClr val="250BE5"/>
                  </a:solidFill>
                  <a:cs typeface="Times New Roman" panose="02020603050405020304" pitchFamily="18" charset="0"/>
                </a:rPr>
                <a:t>MAMS, 2023</a:t>
              </a:r>
              <a:endParaRPr lang="zh-TW" altLang="en-US" sz="1200" kern="0" dirty="0">
                <a:solidFill>
                  <a:srgbClr val="250BE5"/>
                </a:solidFill>
                <a:cs typeface="Times New Roman" panose="02020603050405020304" pitchFamily="18" charset="0"/>
              </a:endParaRPr>
            </a:p>
          </p:txBody>
        </p:sp>
      </p:grpSp>
      <p:grpSp>
        <p:nvGrpSpPr>
          <p:cNvPr id="50213" name="群組 923"/>
          <p:cNvGrpSpPr>
            <a:grpSpLocks/>
          </p:cNvGrpSpPr>
          <p:nvPr/>
        </p:nvGrpSpPr>
        <p:grpSpPr bwMode="auto">
          <a:xfrm>
            <a:off x="8067675" y="4410075"/>
            <a:ext cx="1284288" cy="1216025"/>
            <a:chOff x="6763755" y="3754343"/>
            <a:chExt cx="1712673" cy="1621873"/>
          </a:xfrm>
        </p:grpSpPr>
        <p:sp>
          <p:nvSpPr>
            <p:cNvPr id="926" name="手繪多邊形 925"/>
            <p:cNvSpPr/>
            <p:nvPr/>
          </p:nvSpPr>
          <p:spPr>
            <a:xfrm>
              <a:off x="6820915" y="3754343"/>
              <a:ext cx="1655513" cy="351476"/>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fontAlgn="auto">
                <a:lnSpc>
                  <a:spcPct val="90000"/>
                </a:lnSpc>
                <a:spcAft>
                  <a:spcPct val="35000"/>
                </a:spcAft>
                <a:defRPr/>
              </a:pPr>
              <a:r>
                <a:rPr lang="en-US" altLang="zh-TW" sz="1350" kern="0" dirty="0">
                  <a:solidFill>
                    <a:srgbClr val="250BE5"/>
                  </a:solidFill>
                  <a:cs typeface="Times New Roman" panose="02020603050405020304" pitchFamily="18" charset="0"/>
                </a:rPr>
                <a:t>CF, 2023</a:t>
              </a:r>
              <a:endParaRPr lang="zh-TW" altLang="en-US" sz="1350" kern="0" dirty="0">
                <a:solidFill>
                  <a:srgbClr val="250BE5"/>
                </a:solidFill>
                <a:cs typeface="Times New Roman" panose="02020603050405020304" pitchFamily="18" charset="0"/>
              </a:endParaRPr>
            </a:p>
          </p:txBody>
        </p:sp>
        <p:pic>
          <p:nvPicPr>
            <p:cNvPr id="50232" name="圖片 926"/>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763755" y="3977786"/>
              <a:ext cx="1048823" cy="1398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214" name="圖片 92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61163" y="3959225"/>
            <a:ext cx="660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5" name="圖片 2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315325" y="3105150"/>
            <a:ext cx="7921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9" name="矩形 928"/>
          <p:cNvSpPr/>
          <p:nvPr/>
        </p:nvSpPr>
        <p:spPr>
          <a:xfrm>
            <a:off x="7677150" y="3074988"/>
            <a:ext cx="1446213" cy="922337"/>
          </a:xfrm>
          <a:prstGeom prst="rect">
            <a:avLst/>
          </a:prstGeom>
        </p:spPr>
        <p:txBody>
          <a:bodyPr>
            <a:spAutoFit/>
          </a:bodyPr>
          <a:lstStyle/>
          <a:p>
            <a:pPr>
              <a:defRPr/>
            </a:pPr>
            <a:r>
              <a:rPr lang="zh-TW" altLang="en-US" sz="1350" dirty="0">
                <a:solidFill>
                  <a:srgbClr val="000000"/>
                </a:solidFill>
                <a:ea typeface="標楷體" panose="03000509000000000000" pitchFamily="65" charset="-120"/>
                <a:cs typeface="Times New Roman" panose="02020603050405020304" pitchFamily="18" charset="0"/>
              </a:rPr>
              <a:t>陳正宗</a:t>
            </a:r>
            <a:endParaRPr lang="en-US" altLang="zh-TW" sz="1350" dirty="0">
              <a:solidFill>
                <a:srgbClr val="000000"/>
              </a:solidFill>
              <a:ea typeface="標楷體" panose="03000509000000000000" pitchFamily="65" charset="-120"/>
              <a:cs typeface="Times New Roman" panose="02020603050405020304" pitchFamily="18" charset="0"/>
            </a:endParaRPr>
          </a:p>
          <a:p>
            <a:pPr>
              <a:defRPr/>
            </a:pPr>
            <a:r>
              <a:rPr lang="zh-TW" altLang="en-US" sz="1350" dirty="0">
                <a:solidFill>
                  <a:srgbClr val="000000"/>
                </a:solidFill>
                <a:ea typeface="標楷體" panose="03000509000000000000" pitchFamily="65" charset="-120"/>
                <a:cs typeface="Times New Roman" panose="02020603050405020304" pitchFamily="18" charset="0"/>
              </a:rPr>
              <a:t>吳庭安</a:t>
            </a:r>
            <a:endParaRPr lang="en-US" altLang="zh-TW" sz="1350" dirty="0">
              <a:solidFill>
                <a:srgbClr val="000000"/>
              </a:solidFill>
              <a:ea typeface="標楷體" panose="03000509000000000000" pitchFamily="65" charset="-120"/>
              <a:cs typeface="Times New Roman" panose="02020603050405020304" pitchFamily="18" charset="0"/>
            </a:endParaRPr>
          </a:p>
          <a:p>
            <a:pPr>
              <a:defRPr/>
            </a:pPr>
            <a:r>
              <a:rPr lang="zh-TW" altLang="en-US" sz="1350" dirty="0">
                <a:solidFill>
                  <a:srgbClr val="FF0000"/>
                </a:solidFill>
                <a:ea typeface="標楷體" panose="03000509000000000000" pitchFamily="65" charset="-120"/>
                <a:cs typeface="Times New Roman" panose="02020603050405020304" pitchFamily="18" charset="0"/>
              </a:rPr>
              <a:t>周彥廷</a:t>
            </a:r>
            <a:endParaRPr lang="en-US" altLang="zh-TW" sz="1350" dirty="0">
              <a:solidFill>
                <a:srgbClr val="FF0000"/>
              </a:solidFill>
              <a:ea typeface="標楷體" panose="03000509000000000000" pitchFamily="65" charset="-120"/>
              <a:cs typeface="Times New Roman" panose="02020603050405020304" pitchFamily="18" charset="0"/>
            </a:endParaRPr>
          </a:p>
          <a:p>
            <a:pPr>
              <a:defRPr/>
            </a:pPr>
            <a:r>
              <a:rPr lang="zh-TW" altLang="en-US" sz="1350" dirty="0">
                <a:solidFill>
                  <a:srgbClr val="000000"/>
                </a:solidFill>
                <a:ea typeface="標楷體" panose="03000509000000000000" pitchFamily="65" charset="-120"/>
                <a:cs typeface="Times New Roman" panose="02020603050405020304" pitchFamily="18" charset="0"/>
              </a:rPr>
              <a:t>陳彥亨</a:t>
            </a:r>
            <a:endParaRPr lang="en-US" altLang="zh-TW" sz="1350" dirty="0">
              <a:solidFill>
                <a:srgbClr val="FF0000"/>
              </a:solidFill>
              <a:ea typeface="標楷體" panose="03000509000000000000" pitchFamily="65" charset="-120"/>
              <a:cs typeface="Times New Roman" panose="02020603050405020304" pitchFamily="18" charset="0"/>
            </a:endParaRPr>
          </a:p>
        </p:txBody>
      </p:sp>
      <p:sp>
        <p:nvSpPr>
          <p:cNvPr id="930" name="手繪多邊形 929"/>
          <p:cNvSpPr/>
          <p:nvPr/>
        </p:nvSpPr>
        <p:spPr>
          <a:xfrm>
            <a:off x="7616825" y="2916238"/>
            <a:ext cx="1241425" cy="261937"/>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a:lnSpc>
                <a:spcPct val="90000"/>
              </a:lnSpc>
              <a:spcAft>
                <a:spcPct val="35000"/>
              </a:spcAft>
              <a:defRPr/>
            </a:pPr>
            <a:r>
              <a:rPr lang="zh-TW" altLang="en-US" sz="1350" kern="0" dirty="0">
                <a:solidFill>
                  <a:srgbClr val="250BE5"/>
                </a:solidFill>
                <a:ea typeface="標楷體" panose="03000509000000000000" pitchFamily="65" charset="-120"/>
                <a:cs typeface="Times New Roman" panose="02020603050405020304" pitchFamily="18" charset="0"/>
              </a:rPr>
              <a:t>數學傳播</a:t>
            </a:r>
            <a:r>
              <a:rPr lang="en-US" altLang="zh-TW" sz="1350" kern="0" dirty="0">
                <a:solidFill>
                  <a:srgbClr val="250BE5"/>
                </a:solidFill>
                <a:ea typeface="標楷體" panose="03000509000000000000" pitchFamily="65" charset="-120"/>
                <a:cs typeface="Times New Roman" panose="02020603050405020304" pitchFamily="18" charset="0"/>
              </a:rPr>
              <a:t>, 2022</a:t>
            </a:r>
            <a:endParaRPr lang="zh-TW" altLang="en-US" sz="1350" kern="0" dirty="0">
              <a:solidFill>
                <a:srgbClr val="250BE5"/>
              </a:solidFill>
              <a:ea typeface="標楷體" panose="03000509000000000000" pitchFamily="65" charset="-120"/>
              <a:cs typeface="Times New Roman" panose="02020603050405020304" pitchFamily="18" charset="0"/>
            </a:endParaRPr>
          </a:p>
        </p:txBody>
      </p:sp>
      <p:pic>
        <p:nvPicPr>
          <p:cNvPr id="50218" name="圖片 931" descr="bipola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06650" y="4630738"/>
            <a:ext cx="113188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9" name="Picture 2" descr="Mathematical Biosciences and Engineering 2021-2022年影响因子2.194分，是几区，期刊投稿经验分享，Mathematical  Biosciences and Engineering主页，推荐审稿人、编辑，审稿周期/时间，版面费多少，中国作者发表文章，修改意见"/>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46450" y="4521200"/>
            <a:ext cx="7143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 name="手繪多邊形 933"/>
          <p:cNvSpPr/>
          <p:nvPr/>
        </p:nvSpPr>
        <p:spPr>
          <a:xfrm>
            <a:off x="3970338" y="4464050"/>
            <a:ext cx="1243012" cy="263525"/>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fontAlgn="auto">
              <a:lnSpc>
                <a:spcPct val="90000"/>
              </a:lnSpc>
              <a:spcAft>
                <a:spcPct val="35000"/>
              </a:spcAft>
              <a:defRPr/>
            </a:pPr>
            <a:r>
              <a:rPr lang="en-US" altLang="zh-TW" sz="1350" kern="0" dirty="0">
                <a:solidFill>
                  <a:srgbClr val="250BE5"/>
                </a:solidFill>
                <a:cs typeface="Times New Roman" panose="02020603050405020304" pitchFamily="18" charset="0"/>
              </a:rPr>
              <a:t>MBE, 2023</a:t>
            </a:r>
            <a:endParaRPr lang="zh-TW" altLang="en-US" sz="1350" kern="0" dirty="0">
              <a:solidFill>
                <a:srgbClr val="250BE5"/>
              </a:solidFill>
              <a:cs typeface="Times New Roman" panose="02020603050405020304" pitchFamily="18" charset="0"/>
            </a:endParaRPr>
          </a:p>
        </p:txBody>
      </p:sp>
      <p:sp>
        <p:nvSpPr>
          <p:cNvPr id="935" name="矩形 934"/>
          <p:cNvSpPr/>
          <p:nvPr/>
        </p:nvSpPr>
        <p:spPr>
          <a:xfrm>
            <a:off x="4040188" y="4616450"/>
            <a:ext cx="1022350" cy="923925"/>
          </a:xfrm>
          <a:prstGeom prst="rect">
            <a:avLst/>
          </a:prstGeom>
        </p:spPr>
        <p:txBody>
          <a:bodyPr>
            <a:spAutoFit/>
          </a:bodyPr>
          <a:lstStyle/>
          <a:p>
            <a:pPr>
              <a:defRPr/>
            </a:pPr>
            <a:r>
              <a:rPr lang="en-US" altLang="zh-TW" sz="1350" dirty="0">
                <a:cs typeface="Times New Roman" panose="02020603050405020304" pitchFamily="18" charset="0"/>
              </a:rPr>
              <a:t>J.T. Chen, </a:t>
            </a:r>
          </a:p>
          <a:p>
            <a:pPr>
              <a:defRPr/>
            </a:pPr>
            <a:r>
              <a:rPr lang="en-US" altLang="zh-TW" sz="1350" dirty="0">
                <a:cs typeface="Times New Roman" panose="02020603050405020304" pitchFamily="18" charset="0"/>
              </a:rPr>
              <a:t>S.K. Kao,</a:t>
            </a:r>
          </a:p>
          <a:p>
            <a:pPr>
              <a:defRPr/>
            </a:pPr>
            <a:r>
              <a:rPr lang="en-US" altLang="zh-TW" sz="1350" dirty="0">
                <a:solidFill>
                  <a:srgbClr val="FF0000"/>
                </a:solidFill>
                <a:cs typeface="Times New Roman" panose="02020603050405020304" pitchFamily="18" charset="0"/>
              </a:rPr>
              <a:t>Y.T. Chou,</a:t>
            </a:r>
          </a:p>
          <a:p>
            <a:pPr>
              <a:defRPr/>
            </a:pPr>
            <a:r>
              <a:rPr lang="en-US" altLang="zh-TW" sz="1350" dirty="0">
                <a:cs typeface="Times New Roman" panose="02020603050405020304" pitchFamily="18" charset="0"/>
              </a:rPr>
              <a:t>W.C. Tai</a:t>
            </a:r>
            <a:endParaRPr lang="zh-TW" altLang="en-US" sz="1350" dirty="0">
              <a:cs typeface="Times New Roman" panose="02020603050405020304" pitchFamily="18" charset="0"/>
            </a:endParaRPr>
          </a:p>
        </p:txBody>
      </p:sp>
      <p:sp>
        <p:nvSpPr>
          <p:cNvPr id="23" name="矩形 22"/>
          <p:cNvSpPr/>
          <p:nvPr/>
        </p:nvSpPr>
        <p:spPr>
          <a:xfrm>
            <a:off x="7308850" y="5600700"/>
            <a:ext cx="1865313" cy="300038"/>
          </a:xfrm>
          <a:prstGeom prst="rect">
            <a:avLst/>
          </a:prstGeom>
        </p:spPr>
        <p:txBody>
          <a:bodyPr>
            <a:spAutoFit/>
          </a:bodyPr>
          <a:lstStyle/>
          <a:p>
            <a:pPr>
              <a:defRPr/>
            </a:pPr>
            <a:r>
              <a:rPr lang="en-US" altLang="zh-TW" sz="1350" b="1" dirty="0">
                <a:solidFill>
                  <a:schemeClr val="tx1">
                    <a:lumMod val="75000"/>
                    <a:lumOff val="25000"/>
                  </a:schemeClr>
                </a:solidFill>
                <a:cs typeface="Times New Roman" panose="02020603050405020304" pitchFamily="18" charset="0"/>
              </a:rPr>
              <a:t>(in Preparation)</a:t>
            </a:r>
          </a:p>
        </p:txBody>
      </p:sp>
      <p:sp>
        <p:nvSpPr>
          <p:cNvPr id="50223" name="AutoShape 4" descr="Journal of the Chinese Institute of Engineers | Taylor &amp; Francis Online"/>
          <p:cNvSpPr>
            <a:spLocks noChangeAspect="1" noChangeArrowheads="1"/>
          </p:cNvSpPr>
          <p:nvPr/>
        </p:nvSpPr>
        <p:spPr bwMode="auto">
          <a:xfrm>
            <a:off x="115888" y="7493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50224" name="AutoShape 6" descr="Journal of the Chinese Institute of Engineers | Taylor &amp; Francis Online"/>
          <p:cNvSpPr>
            <a:spLocks noChangeAspect="1" noChangeArrowheads="1"/>
          </p:cNvSpPr>
          <p:nvPr/>
        </p:nvSpPr>
        <p:spPr bwMode="auto">
          <a:xfrm>
            <a:off x="1169988" y="-719138"/>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6" rIns="68571" bIns="34286"/>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pic>
        <p:nvPicPr>
          <p:cNvPr id="50225" name="圖片 25"/>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89550" y="4448175"/>
            <a:ext cx="77311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6" name="手繪多邊形 935"/>
          <p:cNvSpPr/>
          <p:nvPr/>
        </p:nvSpPr>
        <p:spPr>
          <a:xfrm>
            <a:off x="6999288" y="4414838"/>
            <a:ext cx="1243012" cy="263525"/>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fontAlgn="auto">
              <a:lnSpc>
                <a:spcPct val="90000"/>
              </a:lnSpc>
              <a:spcAft>
                <a:spcPct val="35000"/>
              </a:spcAft>
              <a:defRPr/>
            </a:pPr>
            <a:r>
              <a:rPr lang="en-US" altLang="zh-TW" sz="1350" kern="0" dirty="0">
                <a:solidFill>
                  <a:srgbClr val="250BE5"/>
                </a:solidFill>
                <a:cs typeface="Times New Roman" panose="02020603050405020304" pitchFamily="18" charset="0"/>
              </a:rPr>
              <a:t>JMAA, 2023</a:t>
            </a:r>
            <a:endParaRPr lang="zh-TW" altLang="en-US" sz="1350" kern="0" dirty="0">
              <a:solidFill>
                <a:srgbClr val="250BE5"/>
              </a:solidFill>
              <a:cs typeface="Times New Roman" panose="02020603050405020304" pitchFamily="18" charset="0"/>
            </a:endParaRPr>
          </a:p>
        </p:txBody>
      </p:sp>
      <p:sp>
        <p:nvSpPr>
          <p:cNvPr id="50227" name="矩形 27"/>
          <p:cNvSpPr>
            <a:spLocks noChangeArrowheads="1"/>
          </p:cNvSpPr>
          <p:nvPr/>
        </p:nvSpPr>
        <p:spPr bwMode="auto">
          <a:xfrm>
            <a:off x="6053138" y="4621213"/>
            <a:ext cx="9953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200">
                <a:latin typeface="Times New Roman" panose="02020603050405020304" pitchFamily="18" charset="0"/>
                <a:cs typeface="Times New Roman" panose="02020603050405020304" pitchFamily="18" charset="0"/>
              </a:rPr>
              <a:t>J.T. Chen,</a:t>
            </a:r>
          </a:p>
          <a:p>
            <a:pPr>
              <a:spcBef>
                <a:spcPct val="0"/>
              </a:spcBef>
              <a:buClrTx/>
              <a:buSzTx/>
              <a:buFontTx/>
              <a:buNone/>
            </a:pPr>
            <a:r>
              <a:rPr lang="zh-TW" altLang="en-US" sz="1200">
                <a:latin typeface="Times New Roman" panose="02020603050405020304" pitchFamily="18" charset="0"/>
                <a:cs typeface="Times New Roman" panose="02020603050405020304" pitchFamily="18" charset="0"/>
              </a:rPr>
              <a:t>C.Y. Yang,</a:t>
            </a:r>
          </a:p>
          <a:p>
            <a:pPr>
              <a:spcBef>
                <a:spcPct val="0"/>
              </a:spcBef>
              <a:buClrTx/>
              <a:buSzTx/>
              <a:buFontTx/>
              <a:buNone/>
            </a:pPr>
            <a:r>
              <a:rPr lang="zh-TW" altLang="en-US" sz="1200">
                <a:solidFill>
                  <a:srgbClr val="FF0000"/>
                </a:solidFill>
                <a:latin typeface="Times New Roman" panose="02020603050405020304" pitchFamily="18" charset="0"/>
                <a:cs typeface="Times New Roman" panose="02020603050405020304" pitchFamily="18" charset="0"/>
              </a:rPr>
              <a:t>Y.T. Chou,</a:t>
            </a:r>
          </a:p>
          <a:p>
            <a:pPr>
              <a:spcBef>
                <a:spcPct val="0"/>
              </a:spcBef>
              <a:buClrTx/>
              <a:buSzTx/>
              <a:buFontTx/>
              <a:buNone/>
            </a:pPr>
            <a:r>
              <a:rPr lang="zh-TW" altLang="en-US" sz="1200">
                <a:latin typeface="Times New Roman" panose="02020603050405020304" pitchFamily="18" charset="0"/>
                <a:cs typeface="Times New Roman" panose="02020603050405020304" pitchFamily="18" charset="0"/>
              </a:rPr>
              <a:t>C.N. Tsang</a:t>
            </a:r>
          </a:p>
        </p:txBody>
      </p:sp>
      <p:sp>
        <p:nvSpPr>
          <p:cNvPr id="937" name="手繪多邊形 936"/>
          <p:cNvSpPr/>
          <p:nvPr/>
        </p:nvSpPr>
        <p:spPr>
          <a:xfrm>
            <a:off x="5997575" y="4445000"/>
            <a:ext cx="1241425" cy="263525"/>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48" tIns="0" rIns="0" bIns="0" spcCol="1270"/>
          <a:lstStyle/>
          <a:p>
            <a:pPr defTabSz="799993" fontAlgn="auto">
              <a:lnSpc>
                <a:spcPct val="90000"/>
              </a:lnSpc>
              <a:spcAft>
                <a:spcPct val="35000"/>
              </a:spcAft>
              <a:defRPr/>
            </a:pPr>
            <a:r>
              <a:rPr lang="en-US" altLang="zh-TW" sz="1350" kern="0" dirty="0">
                <a:solidFill>
                  <a:srgbClr val="250BE5"/>
                </a:solidFill>
                <a:cs typeface="Times New Roman" panose="02020603050405020304" pitchFamily="18" charset="0"/>
              </a:rPr>
              <a:t>JCIE, 2023</a:t>
            </a:r>
            <a:endParaRPr lang="zh-TW" altLang="en-US" sz="1350" kern="0" dirty="0">
              <a:solidFill>
                <a:srgbClr val="250BE5"/>
              </a:solidFill>
              <a:cs typeface="Times New Roman" panose="02020603050405020304" pitchFamily="18" charset="0"/>
            </a:endParaRPr>
          </a:p>
        </p:txBody>
      </p:sp>
      <p:sp>
        <p:nvSpPr>
          <p:cNvPr id="50229" name="矩形 937"/>
          <p:cNvSpPr>
            <a:spLocks noChangeArrowheads="1"/>
          </p:cNvSpPr>
          <p:nvPr/>
        </p:nvSpPr>
        <p:spPr bwMode="auto">
          <a:xfrm>
            <a:off x="6734175" y="3146425"/>
            <a:ext cx="1066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Y.T. Lee,</a:t>
            </a:r>
          </a:p>
          <a:p>
            <a:pPr>
              <a:spcBef>
                <a:spcPct val="0"/>
              </a:spcBef>
              <a:buClrTx/>
              <a:buSzTx/>
              <a:buFontTx/>
              <a:buNone/>
            </a:pPr>
            <a:r>
              <a:rPr lang="en-US" altLang="zh-TW" sz="1200">
                <a:latin typeface="Times New Roman" panose="02020603050405020304" pitchFamily="18" charset="0"/>
                <a:cs typeface="Times New Roman" panose="02020603050405020304" pitchFamily="18" charset="0"/>
              </a:rPr>
              <a:t>J.H. Kao,</a:t>
            </a:r>
          </a:p>
          <a:p>
            <a:pPr>
              <a:spcBef>
                <a:spcPct val="0"/>
              </a:spcBef>
              <a:buClrTx/>
              <a:buSzTx/>
              <a:buFontTx/>
              <a:buNone/>
            </a:pPr>
            <a:r>
              <a:rPr lang="en-US" altLang="zh-TW" sz="1200">
                <a:solidFill>
                  <a:srgbClr val="FF0000"/>
                </a:solidFill>
                <a:latin typeface="Times New Roman" panose="02020603050405020304" pitchFamily="18" charset="0"/>
                <a:cs typeface="Times New Roman" panose="02020603050405020304" pitchFamily="18" charset="0"/>
              </a:rPr>
              <a:t>Y.T. Chou,</a:t>
            </a:r>
          </a:p>
          <a:p>
            <a:pPr>
              <a:spcBef>
                <a:spcPct val="0"/>
              </a:spcBef>
              <a:buClrTx/>
              <a:buSzTx/>
              <a:buFontTx/>
              <a:buNone/>
            </a:pPr>
            <a:r>
              <a:rPr lang="en-US" altLang="zh-TW" sz="1200">
                <a:solidFill>
                  <a:srgbClr val="000000"/>
                </a:solidFill>
                <a:latin typeface="Times New Roman" panose="02020603050405020304" pitchFamily="18" charset="0"/>
                <a:cs typeface="Times New Roman" panose="02020603050405020304" pitchFamily="18" charset="0"/>
              </a:rPr>
              <a:t>J.T. Chen</a:t>
            </a:r>
          </a:p>
        </p:txBody>
      </p:sp>
      <p:pic>
        <p:nvPicPr>
          <p:cNvPr id="50230" name="圖片 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127875" y="4576763"/>
            <a:ext cx="777875"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3"/>
          <p:cNvSpPr>
            <a:spLocks noGrp="1"/>
          </p:cNvSpPr>
          <p:nvPr>
            <p:ph type="sldNum" sz="quarter" idx="12"/>
          </p:nvPr>
        </p:nvSpPr>
        <p:spPr>
          <a:xfrm>
            <a:off x="6327775" y="6916738"/>
            <a:ext cx="2057400" cy="274637"/>
          </a:xfrm>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38950C87-3A6D-4100-95FF-5643B9CA3917}" type="slidenum">
              <a:rPr lang="zh-TW" altLang="en-US" sz="1400" smtClean="0"/>
              <a:pPr>
                <a:spcBef>
                  <a:spcPct val="0"/>
                </a:spcBef>
                <a:buClrTx/>
                <a:buSzTx/>
                <a:buFontTx/>
                <a:buNone/>
              </a:pPr>
              <a:t>43</a:t>
            </a:fld>
            <a:endParaRPr lang="zh-TW" altLang="en-US" sz="1400" smtClean="0"/>
          </a:p>
        </p:txBody>
      </p:sp>
      <p:sp>
        <p:nvSpPr>
          <p:cNvPr id="52227" name="Rectangle 39"/>
          <p:cNvSpPr>
            <a:spLocks noChangeArrowheads="1"/>
          </p:cNvSpPr>
          <p:nvPr/>
        </p:nvSpPr>
        <p:spPr bwMode="auto">
          <a:xfrm>
            <a:off x="-422275" y="-447675"/>
            <a:ext cx="138112"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52228" name="Rectangle 41"/>
          <p:cNvSpPr>
            <a:spLocks noChangeArrowheads="1"/>
          </p:cNvSpPr>
          <p:nvPr/>
        </p:nvSpPr>
        <p:spPr bwMode="auto">
          <a:xfrm>
            <a:off x="-422275" y="-447675"/>
            <a:ext cx="138112"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52229" name="Rectangle 54"/>
          <p:cNvSpPr>
            <a:spLocks noChangeArrowheads="1"/>
          </p:cNvSpPr>
          <p:nvPr/>
        </p:nvSpPr>
        <p:spPr bwMode="auto">
          <a:xfrm>
            <a:off x="-422275" y="-447675"/>
            <a:ext cx="138112"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52230" name="Rectangle 56"/>
          <p:cNvSpPr>
            <a:spLocks noChangeArrowheads="1"/>
          </p:cNvSpPr>
          <p:nvPr/>
        </p:nvSpPr>
        <p:spPr bwMode="auto">
          <a:xfrm>
            <a:off x="-422275" y="-447675"/>
            <a:ext cx="138112"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endParaRPr lang="zh-TW" altLang="en-US" sz="2400">
              <a:latin typeface="Times New Roman" panose="02020603050405020304" pitchFamily="18" charset="0"/>
            </a:endParaRPr>
          </a:p>
        </p:txBody>
      </p:sp>
      <p:sp>
        <p:nvSpPr>
          <p:cNvPr id="9" name="圖案 8"/>
          <p:cNvSpPr/>
          <p:nvPr/>
        </p:nvSpPr>
        <p:spPr>
          <a:xfrm>
            <a:off x="23813" y="2500313"/>
            <a:ext cx="8699500" cy="1406525"/>
          </a:xfrm>
          <a:prstGeom prst="swooshArrow">
            <a:avLst>
              <a:gd name="adj1" fmla="val 20234"/>
              <a:gd name="adj2" fmla="val 26865"/>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2232" name="矩形 10"/>
          <p:cNvSpPr>
            <a:spLocks noChangeArrowheads="1"/>
          </p:cNvSpPr>
          <p:nvPr/>
        </p:nvSpPr>
        <p:spPr bwMode="auto">
          <a:xfrm>
            <a:off x="512763" y="484188"/>
            <a:ext cx="81486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戴暐宸</a:t>
            </a:r>
            <a:r>
              <a:rPr lang="en-US" altLang="zh-TW"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天龍</a:t>
            </a:r>
            <a:r>
              <a:rPr lang="en-US" altLang="zh-TW"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 學問一點一滴，一路走來</a:t>
            </a:r>
            <a:r>
              <a:rPr lang="en-US" altLang="zh-TW"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rPr>
              <a:t>(2019-2023)</a:t>
            </a:r>
            <a:endParaRPr lang="zh-TW" altLang="en-US" sz="2700" b="1">
              <a:solidFill>
                <a:srgbClr val="0000FF"/>
              </a:solidFill>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52233" name="群組 13"/>
          <p:cNvGrpSpPr>
            <a:grpSpLocks/>
          </p:cNvGrpSpPr>
          <p:nvPr/>
        </p:nvGrpSpPr>
        <p:grpSpPr bwMode="auto">
          <a:xfrm>
            <a:off x="1023938" y="2468563"/>
            <a:ext cx="369887" cy="385762"/>
            <a:chOff x="1653299" y="3552645"/>
            <a:chExt cx="2230395" cy="2662786"/>
          </a:xfrm>
        </p:grpSpPr>
        <p:grpSp>
          <p:nvGrpSpPr>
            <p:cNvPr id="52346" name="群組 14"/>
            <p:cNvGrpSpPr>
              <a:grpSpLocks/>
            </p:cNvGrpSpPr>
            <p:nvPr/>
          </p:nvGrpSpPr>
          <p:grpSpPr bwMode="auto">
            <a:xfrm>
              <a:off x="1653299" y="3552645"/>
              <a:ext cx="2230395" cy="2662786"/>
              <a:chOff x="1168439" y="334097"/>
              <a:chExt cx="2230395" cy="2662786"/>
            </a:xfrm>
          </p:grpSpPr>
          <p:sp>
            <p:nvSpPr>
              <p:cNvPr id="17" name="矩形 16"/>
              <p:cNvSpPr/>
              <p:nvPr/>
            </p:nvSpPr>
            <p:spPr>
              <a:xfrm>
                <a:off x="1206729" y="608043"/>
                <a:ext cx="2163390" cy="2158726"/>
              </a:xfrm>
              <a:prstGeom prst="rect">
                <a:avLst/>
              </a:prstGeom>
              <a:solidFill>
                <a:srgbClr val="E7E6E6"/>
              </a:solidFill>
              <a:ln w="12700" cap="flat" cmpd="sng" algn="ctr">
                <a:noFill/>
                <a:prstDash val="lgDash"/>
                <a:miter lim="800000"/>
              </a:ln>
              <a:effectLst/>
            </p:spPr>
            <p:txBody>
              <a:bodyPr anchor="ctr"/>
              <a:lstStyle/>
              <a:p>
                <a:pPr algn="ct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2349" name="群組 17"/>
              <p:cNvGrpSpPr>
                <a:grpSpLocks/>
              </p:cNvGrpSpPr>
              <p:nvPr/>
            </p:nvGrpSpPr>
            <p:grpSpPr bwMode="auto">
              <a:xfrm>
                <a:off x="1168439" y="2811269"/>
                <a:ext cx="2230395" cy="185614"/>
                <a:chOff x="1168439" y="2811269"/>
                <a:chExt cx="2230395" cy="185614"/>
              </a:xfrm>
            </p:grpSpPr>
            <p:grpSp>
              <p:nvGrpSpPr>
                <p:cNvPr id="52372" name="群組 54"/>
                <p:cNvGrpSpPr>
                  <a:grpSpLocks/>
                </p:cNvGrpSpPr>
                <p:nvPr/>
              </p:nvGrpSpPr>
              <p:grpSpPr bwMode="auto">
                <a:xfrm rot="10800000">
                  <a:off x="1168439" y="2814845"/>
                  <a:ext cx="179705" cy="179665"/>
                  <a:chOff x="0" y="0"/>
                  <a:chExt cx="179705" cy="179705"/>
                </a:xfrm>
              </p:grpSpPr>
              <p:sp>
                <p:nvSpPr>
                  <p:cNvPr id="74" name="橢圓 73"/>
                  <p:cNvSpPr/>
                  <p:nvPr/>
                </p:nvSpPr>
                <p:spPr>
                  <a:xfrm>
                    <a:off x="-2171" y="-2375"/>
                    <a:ext cx="181876" cy="186326"/>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75" name="橢圓 74"/>
                  <p:cNvSpPr/>
                  <p:nvPr/>
                </p:nvSpPr>
                <p:spPr>
                  <a:xfrm>
                    <a:off x="55265" y="63388"/>
                    <a:ext cx="67005" cy="54799"/>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73" name="群組 55"/>
                <p:cNvGrpSpPr>
                  <a:grpSpLocks/>
                </p:cNvGrpSpPr>
                <p:nvPr/>
              </p:nvGrpSpPr>
              <p:grpSpPr bwMode="auto">
                <a:xfrm rot="10800000">
                  <a:off x="1478692" y="2811269"/>
                  <a:ext cx="179705" cy="179665"/>
                  <a:chOff x="0" y="0"/>
                  <a:chExt cx="179705" cy="179705"/>
                </a:xfrm>
              </p:grpSpPr>
              <p:sp>
                <p:nvSpPr>
                  <p:cNvPr id="72" name="橢圓 71"/>
                  <p:cNvSpPr/>
                  <p:nvPr/>
                </p:nvSpPr>
                <p:spPr>
                  <a:xfrm>
                    <a:off x="1761" y="5006"/>
                    <a:ext cx="181876" cy="175369"/>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73" name="橢圓 72"/>
                  <p:cNvSpPr/>
                  <p:nvPr/>
                </p:nvSpPr>
                <p:spPr>
                  <a:xfrm>
                    <a:off x="59196" y="59812"/>
                    <a:ext cx="67005" cy="65763"/>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74" name="群組 56"/>
                <p:cNvGrpSpPr>
                  <a:grpSpLocks/>
                </p:cNvGrpSpPr>
                <p:nvPr/>
              </p:nvGrpSpPr>
              <p:grpSpPr bwMode="auto">
                <a:xfrm rot="10800000">
                  <a:off x="1819149" y="2811472"/>
                  <a:ext cx="179705" cy="179665"/>
                  <a:chOff x="0" y="0"/>
                  <a:chExt cx="179705" cy="179705"/>
                </a:xfrm>
              </p:grpSpPr>
              <p:sp>
                <p:nvSpPr>
                  <p:cNvPr id="70" name="橢圓 69"/>
                  <p:cNvSpPr/>
                  <p:nvPr/>
                </p:nvSpPr>
                <p:spPr>
                  <a:xfrm>
                    <a:off x="-2394" y="5206"/>
                    <a:ext cx="181876" cy="175369"/>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71" name="橢圓 70"/>
                  <p:cNvSpPr/>
                  <p:nvPr/>
                </p:nvSpPr>
                <p:spPr>
                  <a:xfrm>
                    <a:off x="55042" y="60012"/>
                    <a:ext cx="67005" cy="65763"/>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75" name="群組 57"/>
                <p:cNvGrpSpPr>
                  <a:grpSpLocks/>
                </p:cNvGrpSpPr>
                <p:nvPr/>
              </p:nvGrpSpPr>
              <p:grpSpPr bwMode="auto">
                <a:xfrm rot="10800000">
                  <a:off x="2146391" y="2817218"/>
                  <a:ext cx="179705" cy="179665"/>
                  <a:chOff x="0" y="0"/>
                  <a:chExt cx="179705" cy="179705"/>
                </a:xfrm>
              </p:grpSpPr>
              <p:sp>
                <p:nvSpPr>
                  <p:cNvPr id="68" name="橢圓 67"/>
                  <p:cNvSpPr/>
                  <p:nvPr/>
                </p:nvSpPr>
                <p:spPr>
                  <a:xfrm>
                    <a:off x="-615" y="0"/>
                    <a:ext cx="181876" cy="175369"/>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69" name="橢圓 68"/>
                  <p:cNvSpPr/>
                  <p:nvPr/>
                </p:nvSpPr>
                <p:spPr>
                  <a:xfrm>
                    <a:off x="56820" y="54799"/>
                    <a:ext cx="67005" cy="65763"/>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76" name="群組 58"/>
                <p:cNvGrpSpPr>
                  <a:grpSpLocks/>
                </p:cNvGrpSpPr>
                <p:nvPr/>
              </p:nvGrpSpPr>
              <p:grpSpPr bwMode="auto">
                <a:xfrm rot="10800000">
                  <a:off x="2501188" y="2811269"/>
                  <a:ext cx="179705" cy="179665"/>
                  <a:chOff x="0" y="0"/>
                  <a:chExt cx="179705" cy="179705"/>
                </a:xfrm>
              </p:grpSpPr>
              <p:sp>
                <p:nvSpPr>
                  <p:cNvPr id="66" name="橢圓 65"/>
                  <p:cNvSpPr/>
                  <p:nvPr/>
                </p:nvSpPr>
                <p:spPr>
                  <a:xfrm>
                    <a:off x="-6" y="5006"/>
                    <a:ext cx="181882" cy="175369"/>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67" name="橢圓 66"/>
                  <p:cNvSpPr/>
                  <p:nvPr/>
                </p:nvSpPr>
                <p:spPr>
                  <a:xfrm>
                    <a:off x="57429" y="59812"/>
                    <a:ext cx="67011" cy="65763"/>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77" name="群組 59"/>
                <p:cNvGrpSpPr>
                  <a:grpSpLocks/>
                </p:cNvGrpSpPr>
                <p:nvPr/>
              </p:nvGrpSpPr>
              <p:grpSpPr bwMode="auto">
                <a:xfrm rot="10800000">
                  <a:off x="2873443" y="2811269"/>
                  <a:ext cx="179705" cy="179665"/>
                  <a:chOff x="0" y="0"/>
                  <a:chExt cx="179705" cy="179705"/>
                </a:xfrm>
              </p:grpSpPr>
              <p:sp>
                <p:nvSpPr>
                  <p:cNvPr id="64" name="橢圓 63"/>
                  <p:cNvSpPr/>
                  <p:nvPr/>
                </p:nvSpPr>
                <p:spPr>
                  <a:xfrm>
                    <a:off x="-1073" y="5006"/>
                    <a:ext cx="181876" cy="175369"/>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65" name="橢圓 64"/>
                  <p:cNvSpPr/>
                  <p:nvPr/>
                </p:nvSpPr>
                <p:spPr>
                  <a:xfrm>
                    <a:off x="56362" y="59812"/>
                    <a:ext cx="67005" cy="65763"/>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78" name="群組 60"/>
                <p:cNvGrpSpPr>
                  <a:grpSpLocks/>
                </p:cNvGrpSpPr>
                <p:nvPr/>
              </p:nvGrpSpPr>
              <p:grpSpPr bwMode="auto">
                <a:xfrm rot="10800000">
                  <a:off x="3219129" y="2811269"/>
                  <a:ext cx="179705" cy="179665"/>
                  <a:chOff x="0" y="0"/>
                  <a:chExt cx="179705" cy="179705"/>
                </a:xfrm>
              </p:grpSpPr>
              <p:sp>
                <p:nvSpPr>
                  <p:cNvPr id="62" name="橢圓 61"/>
                  <p:cNvSpPr/>
                  <p:nvPr/>
                </p:nvSpPr>
                <p:spPr>
                  <a:xfrm>
                    <a:off x="0" y="5006"/>
                    <a:ext cx="181876" cy="175369"/>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63" name="橢圓 62"/>
                  <p:cNvSpPr/>
                  <p:nvPr/>
                </p:nvSpPr>
                <p:spPr>
                  <a:xfrm>
                    <a:off x="57435" y="59812"/>
                    <a:ext cx="67005" cy="65763"/>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grpSp>
            <p:nvGrpSpPr>
              <p:cNvPr id="52350" name="群組 18"/>
              <p:cNvGrpSpPr>
                <a:grpSpLocks/>
              </p:cNvGrpSpPr>
              <p:nvPr/>
            </p:nvGrpSpPr>
            <p:grpSpPr bwMode="auto">
              <a:xfrm>
                <a:off x="1174831" y="334097"/>
                <a:ext cx="2224003" cy="188426"/>
                <a:chOff x="1174831" y="3082080"/>
                <a:chExt cx="2224003" cy="188426"/>
              </a:xfrm>
            </p:grpSpPr>
            <p:grpSp>
              <p:nvGrpSpPr>
                <p:cNvPr id="52351" name="群組 19"/>
                <p:cNvGrpSpPr>
                  <a:grpSpLocks/>
                </p:cNvGrpSpPr>
                <p:nvPr/>
              </p:nvGrpSpPr>
              <p:grpSpPr bwMode="auto">
                <a:xfrm rot="-8134778">
                  <a:off x="1174831" y="3090841"/>
                  <a:ext cx="179705" cy="179665"/>
                  <a:chOff x="0" y="0"/>
                  <a:chExt cx="179705" cy="179705"/>
                </a:xfrm>
              </p:grpSpPr>
              <p:sp>
                <p:nvSpPr>
                  <p:cNvPr id="51" name="橢圓 50"/>
                  <p:cNvSpPr/>
                  <p:nvPr/>
                </p:nvSpPr>
                <p:spPr>
                  <a:xfrm>
                    <a:off x="-4150" y="5573"/>
                    <a:ext cx="181882" cy="17536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2" name="群組 51"/>
                  <p:cNvGrpSpPr/>
                  <p:nvPr/>
                </p:nvGrpSpPr>
                <p:grpSpPr>
                  <a:xfrm>
                    <a:off x="0" y="0"/>
                    <a:ext cx="179705" cy="179705"/>
                    <a:chOff x="0" y="0"/>
                    <a:chExt cx="179705" cy="179705"/>
                  </a:xfrm>
                  <a:scene3d>
                    <a:camera prst="orthographicFront">
                      <a:rot lat="0" lon="0" rev="2700000"/>
                    </a:camera>
                    <a:lightRig rig="threePt" dir="t"/>
                  </a:scene3d>
                </p:grpSpPr>
                <p:cxnSp>
                  <p:nvCxnSpPr>
                    <p:cNvPr id="53" name="直線接點 52"/>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4" name="直線接點 53"/>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52" name="群組 20"/>
                <p:cNvGrpSpPr>
                  <a:grpSpLocks/>
                </p:cNvGrpSpPr>
                <p:nvPr/>
              </p:nvGrpSpPr>
              <p:grpSpPr bwMode="auto">
                <a:xfrm rot="-8134778">
                  <a:off x="1478692" y="3088062"/>
                  <a:ext cx="179705" cy="179665"/>
                  <a:chOff x="0" y="0"/>
                  <a:chExt cx="179705" cy="179705"/>
                </a:xfrm>
              </p:grpSpPr>
              <p:sp>
                <p:nvSpPr>
                  <p:cNvPr id="47" name="橢圓 46"/>
                  <p:cNvSpPr/>
                  <p:nvPr/>
                </p:nvSpPr>
                <p:spPr>
                  <a:xfrm>
                    <a:off x="111774" y="54883"/>
                    <a:ext cx="105295" cy="109601"/>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48" name="群組 47"/>
                  <p:cNvGrpSpPr/>
                  <p:nvPr/>
                </p:nvGrpSpPr>
                <p:grpSpPr>
                  <a:xfrm>
                    <a:off x="0" y="0"/>
                    <a:ext cx="179705" cy="179705"/>
                    <a:chOff x="0" y="0"/>
                    <a:chExt cx="179705" cy="179705"/>
                  </a:xfrm>
                  <a:scene3d>
                    <a:camera prst="orthographicFront">
                      <a:rot lat="0" lon="0" rev="2700000"/>
                    </a:camera>
                    <a:lightRig rig="threePt" dir="t"/>
                  </a:scene3d>
                </p:grpSpPr>
                <p:cxnSp>
                  <p:nvCxnSpPr>
                    <p:cNvPr id="49" name="直線接點 48"/>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50" name="直線接點 49"/>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53" name="群組 21"/>
                <p:cNvGrpSpPr>
                  <a:grpSpLocks/>
                </p:cNvGrpSpPr>
                <p:nvPr/>
              </p:nvGrpSpPr>
              <p:grpSpPr bwMode="auto">
                <a:xfrm rot="-8134778">
                  <a:off x="1820998" y="3087918"/>
                  <a:ext cx="179705" cy="179665"/>
                  <a:chOff x="0" y="0"/>
                  <a:chExt cx="179705" cy="179705"/>
                </a:xfrm>
              </p:grpSpPr>
              <p:sp>
                <p:nvSpPr>
                  <p:cNvPr id="43" name="橢圓 42"/>
                  <p:cNvSpPr/>
                  <p:nvPr/>
                </p:nvSpPr>
                <p:spPr>
                  <a:xfrm>
                    <a:off x="-2498" y="-367"/>
                    <a:ext cx="181876" cy="17536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44" name="群組 43"/>
                  <p:cNvGrpSpPr/>
                  <p:nvPr/>
                </p:nvGrpSpPr>
                <p:grpSpPr>
                  <a:xfrm>
                    <a:off x="0" y="0"/>
                    <a:ext cx="179705" cy="179705"/>
                    <a:chOff x="0" y="0"/>
                    <a:chExt cx="179705" cy="179705"/>
                  </a:xfrm>
                  <a:scene3d>
                    <a:camera prst="orthographicFront">
                      <a:rot lat="0" lon="0" rev="2700000"/>
                    </a:camera>
                    <a:lightRig rig="threePt" dir="t"/>
                  </a:scene3d>
                </p:grpSpPr>
                <p:cxnSp>
                  <p:nvCxnSpPr>
                    <p:cNvPr id="45" name="直線接點 44"/>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46" name="直線接點 45"/>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54" name="群組 22"/>
                <p:cNvGrpSpPr>
                  <a:grpSpLocks/>
                </p:cNvGrpSpPr>
                <p:nvPr/>
              </p:nvGrpSpPr>
              <p:grpSpPr bwMode="auto">
                <a:xfrm rot="-8134778">
                  <a:off x="2146389" y="3082080"/>
                  <a:ext cx="179705" cy="179665"/>
                  <a:chOff x="0" y="0"/>
                  <a:chExt cx="179705" cy="179705"/>
                </a:xfrm>
              </p:grpSpPr>
              <p:sp>
                <p:nvSpPr>
                  <p:cNvPr id="39" name="橢圓 38"/>
                  <p:cNvSpPr/>
                  <p:nvPr/>
                </p:nvSpPr>
                <p:spPr>
                  <a:xfrm>
                    <a:off x="574" y="3350"/>
                    <a:ext cx="181876" cy="17536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40" name="群組 39"/>
                  <p:cNvGrpSpPr/>
                  <p:nvPr/>
                </p:nvGrpSpPr>
                <p:grpSpPr>
                  <a:xfrm>
                    <a:off x="0" y="0"/>
                    <a:ext cx="179705" cy="179705"/>
                    <a:chOff x="0" y="0"/>
                    <a:chExt cx="179705" cy="179705"/>
                  </a:xfrm>
                  <a:scene3d>
                    <a:camera prst="orthographicFront">
                      <a:rot lat="0" lon="0" rev="2700000"/>
                    </a:camera>
                    <a:lightRig rig="threePt" dir="t"/>
                  </a:scene3d>
                </p:grpSpPr>
                <p:cxnSp>
                  <p:nvCxnSpPr>
                    <p:cNvPr id="41" name="直線接點 40"/>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42" name="直線接點 41"/>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55" name="群組 23"/>
                <p:cNvGrpSpPr>
                  <a:grpSpLocks/>
                </p:cNvGrpSpPr>
                <p:nvPr/>
              </p:nvGrpSpPr>
              <p:grpSpPr bwMode="auto">
                <a:xfrm rot="-8134778">
                  <a:off x="2504717" y="3087773"/>
                  <a:ext cx="179705" cy="179665"/>
                  <a:chOff x="0" y="0"/>
                  <a:chExt cx="179705" cy="179705"/>
                </a:xfrm>
              </p:grpSpPr>
              <p:sp>
                <p:nvSpPr>
                  <p:cNvPr id="35" name="橢圓 34"/>
                  <p:cNvSpPr/>
                  <p:nvPr/>
                </p:nvSpPr>
                <p:spPr>
                  <a:xfrm>
                    <a:off x="101161" y="63205"/>
                    <a:ext cx="114871" cy="120558"/>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36" name="群組 35"/>
                  <p:cNvGrpSpPr/>
                  <p:nvPr/>
                </p:nvGrpSpPr>
                <p:grpSpPr>
                  <a:xfrm>
                    <a:off x="0" y="0"/>
                    <a:ext cx="179705" cy="179705"/>
                    <a:chOff x="0" y="0"/>
                    <a:chExt cx="179705" cy="179705"/>
                  </a:xfrm>
                  <a:scene3d>
                    <a:camera prst="orthographicFront">
                      <a:rot lat="0" lon="0" rev="2700000"/>
                    </a:camera>
                    <a:lightRig rig="threePt" dir="t"/>
                  </a:scene3d>
                </p:grpSpPr>
                <p:cxnSp>
                  <p:nvCxnSpPr>
                    <p:cNvPr id="37" name="直線接點 36"/>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38" name="直線接點 37"/>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56" name="群組 24"/>
                <p:cNvGrpSpPr>
                  <a:grpSpLocks/>
                </p:cNvGrpSpPr>
                <p:nvPr/>
              </p:nvGrpSpPr>
              <p:grpSpPr bwMode="auto">
                <a:xfrm rot="-8134778">
                  <a:off x="2873442" y="3090841"/>
                  <a:ext cx="179705" cy="179665"/>
                  <a:chOff x="0" y="0"/>
                  <a:chExt cx="179705" cy="179705"/>
                </a:xfrm>
              </p:grpSpPr>
              <p:sp>
                <p:nvSpPr>
                  <p:cNvPr id="31" name="橢圓 30"/>
                  <p:cNvSpPr/>
                  <p:nvPr/>
                </p:nvSpPr>
                <p:spPr>
                  <a:xfrm>
                    <a:off x="-1096" y="2149"/>
                    <a:ext cx="181876" cy="17536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32" name="群組 31"/>
                  <p:cNvGrpSpPr/>
                  <p:nvPr/>
                </p:nvGrpSpPr>
                <p:grpSpPr>
                  <a:xfrm>
                    <a:off x="0" y="0"/>
                    <a:ext cx="179705" cy="179705"/>
                    <a:chOff x="0" y="0"/>
                    <a:chExt cx="179705" cy="179705"/>
                  </a:xfrm>
                  <a:scene3d>
                    <a:camera prst="orthographicFront">
                      <a:rot lat="0" lon="0" rev="2700000"/>
                    </a:camera>
                    <a:lightRig rig="threePt" dir="t"/>
                  </a:scene3d>
                </p:grpSpPr>
                <p:cxnSp>
                  <p:nvCxnSpPr>
                    <p:cNvPr id="33" name="直線接點 32"/>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34" name="直線接點 33"/>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57" name="群組 25"/>
                <p:cNvGrpSpPr>
                  <a:grpSpLocks/>
                </p:cNvGrpSpPr>
                <p:nvPr/>
              </p:nvGrpSpPr>
              <p:grpSpPr bwMode="auto">
                <a:xfrm rot="-8134778">
                  <a:off x="3219129" y="3087772"/>
                  <a:ext cx="179705" cy="179665"/>
                  <a:chOff x="0" y="0"/>
                  <a:chExt cx="179705" cy="179705"/>
                </a:xfrm>
              </p:grpSpPr>
              <p:sp>
                <p:nvSpPr>
                  <p:cNvPr id="27" name="橢圓 26"/>
                  <p:cNvSpPr/>
                  <p:nvPr/>
                </p:nvSpPr>
                <p:spPr>
                  <a:xfrm>
                    <a:off x="-2199" y="-905"/>
                    <a:ext cx="181876" cy="17536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28" name="群組 27"/>
                  <p:cNvGrpSpPr/>
                  <p:nvPr/>
                </p:nvGrpSpPr>
                <p:grpSpPr>
                  <a:xfrm>
                    <a:off x="0" y="0"/>
                    <a:ext cx="179705" cy="179705"/>
                    <a:chOff x="0" y="0"/>
                    <a:chExt cx="179705" cy="179705"/>
                  </a:xfrm>
                  <a:scene3d>
                    <a:camera prst="orthographicFront">
                      <a:rot lat="0" lon="0" rev="2700000"/>
                    </a:camera>
                    <a:lightRig rig="threePt" dir="t"/>
                  </a:scene3d>
                </p:grpSpPr>
                <p:cxnSp>
                  <p:nvCxnSpPr>
                    <p:cNvPr id="29" name="直線接點 28"/>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30" name="直線接點 29"/>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grpSp>
        <p:sp>
          <p:nvSpPr>
            <p:cNvPr id="16" name="橢圓 15"/>
            <p:cNvSpPr/>
            <p:nvPr/>
          </p:nvSpPr>
          <p:spPr>
            <a:xfrm>
              <a:off x="2026624" y="4834725"/>
              <a:ext cx="1512459" cy="153412"/>
            </a:xfrm>
            <a:prstGeom prst="ellipse">
              <a:avLst/>
            </a:prstGeom>
            <a:solidFill>
              <a:sysClr val="window" lastClr="FFFFFF"/>
            </a:solidFill>
            <a:ln w="3175"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234" name="群組 75"/>
          <p:cNvGrpSpPr>
            <a:grpSpLocks/>
          </p:cNvGrpSpPr>
          <p:nvPr/>
        </p:nvGrpSpPr>
        <p:grpSpPr bwMode="auto">
          <a:xfrm>
            <a:off x="284163" y="2457450"/>
            <a:ext cx="519112" cy="422275"/>
            <a:chOff x="8054692" y="3960652"/>
            <a:chExt cx="2849614" cy="2234950"/>
          </a:xfrm>
        </p:grpSpPr>
        <p:sp>
          <p:nvSpPr>
            <p:cNvPr id="77" name="矩形 76"/>
            <p:cNvSpPr/>
            <p:nvPr/>
          </p:nvSpPr>
          <p:spPr>
            <a:xfrm>
              <a:off x="8385840" y="3994260"/>
              <a:ext cx="2161177" cy="2159334"/>
            </a:xfrm>
            <a:prstGeom prst="rect">
              <a:avLst/>
            </a:prstGeom>
            <a:solidFill>
              <a:srgbClr val="E7E6E6"/>
            </a:solidFill>
            <a:ln w="12700" cap="flat" cmpd="sng" algn="ctr">
              <a:noFill/>
              <a:prstDash val="lgDash"/>
              <a:miter lim="800000"/>
            </a:ln>
            <a:effectLst/>
          </p:spPr>
          <p:txBody>
            <a:bodyPr anchor="ctr"/>
            <a:lstStyle/>
            <a:p>
              <a:pPr algn="ct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78" name="橢圓 77"/>
            <p:cNvSpPr/>
            <p:nvPr/>
          </p:nvSpPr>
          <p:spPr>
            <a:xfrm>
              <a:off x="8769275" y="5052921"/>
              <a:ext cx="1542450" cy="42013"/>
            </a:xfrm>
            <a:prstGeom prst="ellipse">
              <a:avLst/>
            </a:prstGeom>
            <a:solidFill>
              <a:srgbClr val="595959"/>
            </a:solidFill>
            <a:ln w="1905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52302" name="群組 78"/>
            <p:cNvGrpSpPr>
              <a:grpSpLocks/>
            </p:cNvGrpSpPr>
            <p:nvPr/>
          </p:nvGrpSpPr>
          <p:grpSpPr bwMode="auto">
            <a:xfrm rot="5400000">
              <a:off x="7032301" y="4983043"/>
              <a:ext cx="2230395" cy="185614"/>
              <a:chOff x="1168439" y="2811269"/>
              <a:chExt cx="2230395" cy="185614"/>
            </a:xfrm>
          </p:grpSpPr>
          <p:grpSp>
            <p:nvGrpSpPr>
              <p:cNvPr id="52325" name="群組 115"/>
              <p:cNvGrpSpPr>
                <a:grpSpLocks/>
              </p:cNvGrpSpPr>
              <p:nvPr/>
            </p:nvGrpSpPr>
            <p:grpSpPr bwMode="auto">
              <a:xfrm rot="10800000">
                <a:off x="1168439" y="2814845"/>
                <a:ext cx="179705" cy="179665"/>
                <a:chOff x="0" y="0"/>
                <a:chExt cx="179705" cy="179705"/>
              </a:xfrm>
            </p:grpSpPr>
            <p:sp>
              <p:nvSpPr>
                <p:cNvPr id="135" name="橢圓 134"/>
                <p:cNvSpPr/>
                <p:nvPr/>
              </p:nvSpPr>
              <p:spPr>
                <a:xfrm>
                  <a:off x="3266" y="-2372"/>
                  <a:ext cx="176445" cy="183043"/>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36" name="橢圓 135"/>
                <p:cNvSpPr/>
                <p:nvPr/>
              </p:nvSpPr>
              <p:spPr>
                <a:xfrm>
                  <a:off x="62082" y="58641"/>
                  <a:ext cx="58811" cy="61018"/>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26" name="群組 116"/>
              <p:cNvGrpSpPr>
                <a:grpSpLocks/>
              </p:cNvGrpSpPr>
              <p:nvPr/>
            </p:nvGrpSpPr>
            <p:grpSpPr bwMode="auto">
              <a:xfrm rot="10800000">
                <a:off x="1478692" y="2811269"/>
                <a:ext cx="179705" cy="179665"/>
                <a:chOff x="0" y="0"/>
                <a:chExt cx="179705" cy="179705"/>
              </a:xfrm>
            </p:grpSpPr>
            <p:sp>
              <p:nvSpPr>
                <p:cNvPr id="133" name="橢圓 132"/>
                <p:cNvSpPr/>
                <p:nvPr/>
              </p:nvSpPr>
              <p:spPr>
                <a:xfrm>
                  <a:off x="2636" y="116079"/>
                  <a:ext cx="176439" cy="130744"/>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34" name="橢圓 133"/>
                <p:cNvSpPr/>
                <p:nvPr/>
              </p:nvSpPr>
              <p:spPr>
                <a:xfrm>
                  <a:off x="61450" y="177094"/>
                  <a:ext cx="58817" cy="52299"/>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27" name="群組 117"/>
              <p:cNvGrpSpPr>
                <a:grpSpLocks/>
              </p:cNvGrpSpPr>
              <p:nvPr/>
            </p:nvGrpSpPr>
            <p:grpSpPr bwMode="auto">
              <a:xfrm rot="10800000">
                <a:off x="1819149" y="2811472"/>
                <a:ext cx="179705" cy="179665"/>
                <a:chOff x="0" y="0"/>
                <a:chExt cx="179705" cy="179705"/>
              </a:xfrm>
            </p:grpSpPr>
            <p:sp>
              <p:nvSpPr>
                <p:cNvPr id="131" name="橢圓 130"/>
                <p:cNvSpPr/>
                <p:nvPr/>
              </p:nvSpPr>
              <p:spPr>
                <a:xfrm>
                  <a:off x="-1392" y="116282"/>
                  <a:ext cx="184844" cy="130744"/>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32" name="橢圓 131"/>
                <p:cNvSpPr/>
                <p:nvPr/>
              </p:nvSpPr>
              <p:spPr>
                <a:xfrm>
                  <a:off x="57430" y="177300"/>
                  <a:ext cx="67216" cy="52299"/>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28" name="群組 118"/>
              <p:cNvGrpSpPr>
                <a:grpSpLocks/>
              </p:cNvGrpSpPr>
              <p:nvPr/>
            </p:nvGrpSpPr>
            <p:grpSpPr bwMode="auto">
              <a:xfrm rot="10800000">
                <a:off x="2146391" y="2817218"/>
                <a:ext cx="179705" cy="179665"/>
                <a:chOff x="0" y="0"/>
                <a:chExt cx="179705" cy="179705"/>
              </a:xfrm>
            </p:grpSpPr>
            <p:sp>
              <p:nvSpPr>
                <p:cNvPr id="129" name="橢圓 128"/>
                <p:cNvSpPr/>
                <p:nvPr/>
              </p:nvSpPr>
              <p:spPr>
                <a:xfrm>
                  <a:off x="-1831" y="113312"/>
                  <a:ext cx="184844" cy="6973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30" name="橢圓 129"/>
                <p:cNvSpPr/>
                <p:nvPr/>
              </p:nvSpPr>
              <p:spPr>
                <a:xfrm>
                  <a:off x="56983" y="148180"/>
                  <a:ext cx="67216" cy="0"/>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29" name="群組 119"/>
              <p:cNvGrpSpPr>
                <a:grpSpLocks/>
              </p:cNvGrpSpPr>
              <p:nvPr/>
            </p:nvGrpSpPr>
            <p:grpSpPr bwMode="auto">
              <a:xfrm rot="10800000">
                <a:off x="2501188" y="2811269"/>
                <a:ext cx="179705" cy="179665"/>
                <a:chOff x="0" y="0"/>
                <a:chExt cx="179705" cy="179705"/>
              </a:xfrm>
            </p:grpSpPr>
            <p:sp>
              <p:nvSpPr>
                <p:cNvPr id="127" name="橢圓 126"/>
                <p:cNvSpPr/>
                <p:nvPr/>
              </p:nvSpPr>
              <p:spPr>
                <a:xfrm>
                  <a:off x="50491" y="116079"/>
                  <a:ext cx="285668" cy="130744"/>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28" name="橢圓 127"/>
                <p:cNvSpPr/>
                <p:nvPr/>
              </p:nvSpPr>
              <p:spPr>
                <a:xfrm>
                  <a:off x="58896" y="177097"/>
                  <a:ext cx="67216" cy="52299"/>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30" name="群組 120"/>
              <p:cNvGrpSpPr>
                <a:grpSpLocks/>
              </p:cNvGrpSpPr>
              <p:nvPr/>
            </p:nvGrpSpPr>
            <p:grpSpPr bwMode="auto">
              <a:xfrm rot="10800000">
                <a:off x="2873443" y="2811269"/>
                <a:ext cx="179705" cy="179665"/>
                <a:chOff x="0" y="0"/>
                <a:chExt cx="179705" cy="179705"/>
              </a:xfrm>
            </p:grpSpPr>
            <p:sp>
              <p:nvSpPr>
                <p:cNvPr id="125" name="橢圓 124"/>
                <p:cNvSpPr/>
                <p:nvPr/>
              </p:nvSpPr>
              <p:spPr>
                <a:xfrm>
                  <a:off x="2646" y="116079"/>
                  <a:ext cx="176439" cy="130744"/>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26" name="橢圓 125"/>
                <p:cNvSpPr/>
                <p:nvPr/>
              </p:nvSpPr>
              <p:spPr>
                <a:xfrm>
                  <a:off x="61460" y="177094"/>
                  <a:ext cx="58817" cy="52299"/>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nvGrpSpPr>
              <p:cNvPr id="52331" name="群組 121"/>
              <p:cNvGrpSpPr>
                <a:grpSpLocks/>
              </p:cNvGrpSpPr>
              <p:nvPr/>
            </p:nvGrpSpPr>
            <p:grpSpPr bwMode="auto">
              <a:xfrm rot="10800000">
                <a:off x="3219129" y="2811269"/>
                <a:ext cx="179705" cy="179665"/>
                <a:chOff x="0" y="0"/>
                <a:chExt cx="179705" cy="179705"/>
              </a:xfrm>
            </p:grpSpPr>
            <p:sp>
              <p:nvSpPr>
                <p:cNvPr id="123" name="橢圓 122"/>
                <p:cNvSpPr/>
                <p:nvPr/>
              </p:nvSpPr>
              <p:spPr>
                <a:xfrm>
                  <a:off x="3845" y="116082"/>
                  <a:ext cx="176445" cy="130744"/>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sp>
              <p:nvSpPr>
                <p:cNvPr id="124" name="橢圓 123"/>
                <p:cNvSpPr/>
                <p:nvPr/>
              </p:nvSpPr>
              <p:spPr>
                <a:xfrm>
                  <a:off x="62664" y="177097"/>
                  <a:ext cx="58811" cy="52299"/>
                </a:xfrm>
                <a:prstGeom prst="ellipse">
                  <a:avLst/>
                </a:prstGeom>
                <a:solidFill>
                  <a:srgbClr val="5B9BD5"/>
                </a:solidFill>
                <a:ln w="12700" cap="flat" cmpd="sng" algn="ctr">
                  <a:no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grpSp>
        <p:grpSp>
          <p:nvGrpSpPr>
            <p:cNvPr id="52303" name="群組 79"/>
            <p:cNvGrpSpPr>
              <a:grpSpLocks/>
            </p:cNvGrpSpPr>
            <p:nvPr/>
          </p:nvGrpSpPr>
          <p:grpSpPr bwMode="auto">
            <a:xfrm rot="5400000">
              <a:off x="9698091" y="4989388"/>
              <a:ext cx="2224003" cy="188426"/>
              <a:chOff x="1174831" y="3082080"/>
              <a:chExt cx="2224003" cy="188426"/>
            </a:xfrm>
          </p:grpSpPr>
          <p:grpSp>
            <p:nvGrpSpPr>
              <p:cNvPr id="52304" name="群組 80"/>
              <p:cNvGrpSpPr>
                <a:grpSpLocks/>
              </p:cNvGrpSpPr>
              <p:nvPr/>
            </p:nvGrpSpPr>
            <p:grpSpPr bwMode="auto">
              <a:xfrm rot="-8134778">
                <a:off x="1174831" y="3090841"/>
                <a:ext cx="179705" cy="179665"/>
                <a:chOff x="0" y="0"/>
                <a:chExt cx="179705" cy="179705"/>
              </a:xfrm>
            </p:grpSpPr>
            <p:sp>
              <p:nvSpPr>
                <p:cNvPr id="112" name="橢圓 111"/>
                <p:cNvSpPr/>
                <p:nvPr/>
              </p:nvSpPr>
              <p:spPr>
                <a:xfrm>
                  <a:off x="-54928" y="-244919"/>
                  <a:ext cx="142831" cy="252775"/>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113" name="群組 112"/>
                <p:cNvGrpSpPr/>
                <p:nvPr/>
              </p:nvGrpSpPr>
              <p:grpSpPr>
                <a:xfrm>
                  <a:off x="0" y="0"/>
                  <a:ext cx="179705" cy="179705"/>
                  <a:chOff x="0" y="0"/>
                  <a:chExt cx="179705" cy="179705"/>
                </a:xfrm>
                <a:scene3d>
                  <a:camera prst="orthographicFront">
                    <a:rot lat="0" lon="0" rev="2700000"/>
                  </a:camera>
                  <a:lightRig rig="threePt" dir="t"/>
                </a:scene3d>
              </p:grpSpPr>
              <p:cxnSp>
                <p:nvCxnSpPr>
                  <p:cNvPr id="114" name="直線接點 113"/>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115" name="直線接點 114"/>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05" name="群組 81"/>
              <p:cNvGrpSpPr>
                <a:grpSpLocks/>
              </p:cNvGrpSpPr>
              <p:nvPr/>
            </p:nvGrpSpPr>
            <p:grpSpPr bwMode="auto">
              <a:xfrm rot="-8134778">
                <a:off x="1478692" y="3088062"/>
                <a:ext cx="179705" cy="179665"/>
                <a:chOff x="0" y="0"/>
                <a:chExt cx="179705" cy="179705"/>
              </a:xfrm>
            </p:grpSpPr>
            <p:sp>
              <p:nvSpPr>
                <p:cNvPr id="108" name="橢圓 107"/>
                <p:cNvSpPr/>
                <p:nvPr/>
              </p:nvSpPr>
              <p:spPr>
                <a:xfrm>
                  <a:off x="-40757" y="-298959"/>
                  <a:ext cx="226857" cy="226628"/>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109" name="群組 108"/>
                <p:cNvGrpSpPr/>
                <p:nvPr/>
              </p:nvGrpSpPr>
              <p:grpSpPr>
                <a:xfrm>
                  <a:off x="0" y="0"/>
                  <a:ext cx="179705" cy="179705"/>
                  <a:chOff x="0" y="0"/>
                  <a:chExt cx="179705" cy="179705"/>
                </a:xfrm>
                <a:scene3d>
                  <a:camera prst="orthographicFront">
                    <a:rot lat="0" lon="0" rev="2700000"/>
                  </a:camera>
                  <a:lightRig rig="threePt" dir="t"/>
                </a:scene3d>
              </p:grpSpPr>
              <p:cxnSp>
                <p:nvCxnSpPr>
                  <p:cNvPr id="110" name="直線接點 109"/>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111" name="直線接點 110"/>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06" name="群組 82"/>
              <p:cNvGrpSpPr>
                <a:grpSpLocks/>
              </p:cNvGrpSpPr>
              <p:nvPr/>
            </p:nvGrpSpPr>
            <p:grpSpPr bwMode="auto">
              <a:xfrm rot="-8134778">
                <a:off x="1820998" y="3087918"/>
                <a:ext cx="179705" cy="179665"/>
                <a:chOff x="0" y="0"/>
                <a:chExt cx="179705" cy="179705"/>
              </a:xfrm>
            </p:grpSpPr>
            <p:sp>
              <p:nvSpPr>
                <p:cNvPr id="104" name="橢圓 103"/>
                <p:cNvSpPr/>
                <p:nvPr/>
              </p:nvSpPr>
              <p:spPr>
                <a:xfrm>
                  <a:off x="-96230" y="-322698"/>
                  <a:ext cx="168040" cy="287647"/>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105" name="群組 104"/>
                <p:cNvGrpSpPr/>
                <p:nvPr/>
              </p:nvGrpSpPr>
              <p:grpSpPr>
                <a:xfrm>
                  <a:off x="0" y="0"/>
                  <a:ext cx="179705" cy="179705"/>
                  <a:chOff x="0" y="0"/>
                  <a:chExt cx="179705" cy="179705"/>
                </a:xfrm>
                <a:scene3d>
                  <a:camera prst="orthographicFront">
                    <a:rot lat="0" lon="0" rev="2700000"/>
                  </a:camera>
                  <a:lightRig rig="threePt" dir="t"/>
                </a:scene3d>
              </p:grpSpPr>
              <p:cxnSp>
                <p:nvCxnSpPr>
                  <p:cNvPr id="106" name="直線接點 105"/>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107" name="直線接點 106"/>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07" name="群組 83"/>
              <p:cNvGrpSpPr>
                <a:grpSpLocks/>
              </p:cNvGrpSpPr>
              <p:nvPr/>
            </p:nvGrpSpPr>
            <p:grpSpPr bwMode="auto">
              <a:xfrm rot="-8134778">
                <a:off x="2146389" y="3082080"/>
                <a:ext cx="179705" cy="179665"/>
                <a:chOff x="0" y="0"/>
                <a:chExt cx="179705" cy="179705"/>
              </a:xfrm>
            </p:grpSpPr>
            <p:sp>
              <p:nvSpPr>
                <p:cNvPr id="100" name="橢圓 99"/>
                <p:cNvSpPr/>
                <p:nvPr/>
              </p:nvSpPr>
              <p:spPr>
                <a:xfrm>
                  <a:off x="-88667" y="-232570"/>
                  <a:ext cx="134432" cy="244061"/>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101" name="群組 100"/>
                <p:cNvGrpSpPr/>
                <p:nvPr/>
              </p:nvGrpSpPr>
              <p:grpSpPr>
                <a:xfrm>
                  <a:off x="0" y="0"/>
                  <a:ext cx="179705" cy="179705"/>
                  <a:chOff x="0" y="0"/>
                  <a:chExt cx="179705" cy="179705"/>
                </a:xfrm>
                <a:scene3d>
                  <a:camera prst="orthographicFront">
                    <a:rot lat="0" lon="0" rev="2700000"/>
                  </a:camera>
                  <a:lightRig rig="threePt" dir="t"/>
                </a:scene3d>
              </p:grpSpPr>
              <p:cxnSp>
                <p:nvCxnSpPr>
                  <p:cNvPr id="102" name="直線接點 101"/>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103" name="直線接點 102"/>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08" name="群組 84"/>
              <p:cNvGrpSpPr>
                <a:grpSpLocks/>
              </p:cNvGrpSpPr>
              <p:nvPr/>
            </p:nvGrpSpPr>
            <p:grpSpPr bwMode="auto">
              <a:xfrm rot="-8134778">
                <a:off x="2504717" y="3087773"/>
                <a:ext cx="179705" cy="179665"/>
                <a:chOff x="0" y="0"/>
                <a:chExt cx="179705" cy="179705"/>
              </a:xfrm>
            </p:grpSpPr>
            <p:sp>
              <p:nvSpPr>
                <p:cNvPr id="96" name="橢圓 95"/>
                <p:cNvSpPr/>
                <p:nvPr/>
              </p:nvSpPr>
              <p:spPr>
                <a:xfrm>
                  <a:off x="-109684" y="-325962"/>
                  <a:ext cx="235256" cy="252781"/>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97" name="群組 96"/>
                <p:cNvGrpSpPr/>
                <p:nvPr/>
              </p:nvGrpSpPr>
              <p:grpSpPr>
                <a:xfrm>
                  <a:off x="0" y="0"/>
                  <a:ext cx="179705" cy="179705"/>
                  <a:chOff x="0" y="0"/>
                  <a:chExt cx="179705" cy="179705"/>
                </a:xfrm>
                <a:scene3d>
                  <a:camera prst="orthographicFront">
                    <a:rot lat="0" lon="0" rev="2700000"/>
                  </a:camera>
                  <a:lightRig rig="threePt" dir="t"/>
                </a:scene3d>
              </p:grpSpPr>
              <p:cxnSp>
                <p:nvCxnSpPr>
                  <p:cNvPr id="98" name="直線接點 97"/>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99" name="直線接點 98"/>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09" name="群組 85"/>
              <p:cNvGrpSpPr>
                <a:grpSpLocks/>
              </p:cNvGrpSpPr>
              <p:nvPr/>
            </p:nvGrpSpPr>
            <p:grpSpPr bwMode="auto">
              <a:xfrm rot="-8134778">
                <a:off x="2873442" y="3090841"/>
                <a:ext cx="179705" cy="179665"/>
                <a:chOff x="0" y="0"/>
                <a:chExt cx="179705" cy="179705"/>
              </a:xfrm>
            </p:grpSpPr>
            <p:sp>
              <p:nvSpPr>
                <p:cNvPr id="92" name="橢圓 91"/>
                <p:cNvSpPr/>
                <p:nvPr/>
              </p:nvSpPr>
              <p:spPr>
                <a:xfrm>
                  <a:off x="-85141" y="-273825"/>
                  <a:ext cx="277264" cy="235348"/>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93" name="群組 92"/>
                <p:cNvGrpSpPr/>
                <p:nvPr/>
              </p:nvGrpSpPr>
              <p:grpSpPr>
                <a:xfrm>
                  <a:off x="0" y="0"/>
                  <a:ext cx="179705" cy="179705"/>
                  <a:chOff x="0" y="0"/>
                  <a:chExt cx="179705" cy="179705"/>
                </a:xfrm>
                <a:scene3d>
                  <a:camera prst="orthographicFront">
                    <a:rot lat="0" lon="0" rev="2700000"/>
                  </a:camera>
                  <a:lightRig rig="threePt" dir="t"/>
                </a:scene3d>
              </p:grpSpPr>
              <p:cxnSp>
                <p:nvCxnSpPr>
                  <p:cNvPr id="94" name="直線接點 93"/>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95" name="直線接點 94"/>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nvGrpSpPr>
              <p:cNvPr id="52310" name="群組 86"/>
              <p:cNvGrpSpPr>
                <a:grpSpLocks/>
              </p:cNvGrpSpPr>
              <p:nvPr/>
            </p:nvGrpSpPr>
            <p:grpSpPr bwMode="auto">
              <a:xfrm rot="-8134778">
                <a:off x="3219129" y="3087772"/>
                <a:ext cx="179705" cy="179665"/>
                <a:chOff x="0" y="0"/>
                <a:chExt cx="179705" cy="179705"/>
              </a:xfrm>
            </p:grpSpPr>
            <p:sp>
              <p:nvSpPr>
                <p:cNvPr id="88" name="橢圓 87"/>
                <p:cNvSpPr/>
                <p:nvPr/>
              </p:nvSpPr>
              <p:spPr>
                <a:xfrm>
                  <a:off x="-169523" y="-213702"/>
                  <a:ext cx="151236" cy="235342"/>
                </a:xfrm>
                <a:prstGeom prst="ellipse">
                  <a:avLst/>
                </a:prstGeom>
                <a:noFill/>
                <a:ln w="12700" cap="flat" cmpd="sng" algn="ctr">
                  <a:solidFill>
                    <a:srgbClr val="5B9BD5">
                      <a:shade val="50000"/>
                    </a:srgbClr>
                  </a:solidFill>
                  <a:prstDash val="solid"/>
                  <a:miter lim="800000"/>
                </a:ln>
                <a:effectLst/>
              </p:spPr>
              <p:txBody>
                <a:bodyPr lIns="68580" tIns="34290" rIns="68580" bIns="34290" anchor="ctr"/>
                <a:lstStyle/>
                <a:p>
                  <a:pPr defTabSz="685800" eaLnBrk="1" fontAlgn="auto" hangingPunct="1">
                    <a:spcBef>
                      <a:spcPts val="0"/>
                    </a:spcBef>
                    <a:spcAft>
                      <a:spcPts val="0"/>
                    </a:spcAft>
                    <a:defRPr/>
                  </a:pPr>
                  <a:endParaRPr kumimoji="0" lang="zh-TW" altLang="en-US" sz="1350" kern="0">
                    <a:solidFill>
                      <a:prstClr val="white"/>
                    </a:solidFill>
                    <a:latin typeface="Calibri" panose="020F0502020204030204"/>
                  </a:endParaRPr>
                </a:p>
              </p:txBody>
            </p:sp>
            <p:grpSp>
              <p:nvGrpSpPr>
                <p:cNvPr id="89" name="群組 88"/>
                <p:cNvGrpSpPr/>
                <p:nvPr/>
              </p:nvGrpSpPr>
              <p:grpSpPr>
                <a:xfrm>
                  <a:off x="0" y="0"/>
                  <a:ext cx="179705" cy="179705"/>
                  <a:chOff x="0" y="0"/>
                  <a:chExt cx="179705" cy="179705"/>
                </a:xfrm>
                <a:scene3d>
                  <a:camera prst="orthographicFront">
                    <a:rot lat="0" lon="0" rev="2700000"/>
                  </a:camera>
                  <a:lightRig rig="threePt" dir="t"/>
                </a:scene3d>
              </p:grpSpPr>
              <p:cxnSp>
                <p:nvCxnSpPr>
                  <p:cNvPr id="90" name="直線接點 89"/>
                  <p:cNvCxnSpPr/>
                  <p:nvPr/>
                </p:nvCxnSpPr>
                <p:spPr>
                  <a:xfrm>
                    <a:off x="0" y="90055"/>
                    <a:ext cx="179705" cy="0"/>
                  </a:xfrm>
                  <a:prstGeom prst="line">
                    <a:avLst/>
                  </a:prstGeom>
                  <a:noFill/>
                  <a:ln w="12700" cap="flat" cmpd="sng" algn="ctr">
                    <a:solidFill>
                      <a:srgbClr val="5B9BD5"/>
                    </a:solidFill>
                    <a:prstDash val="solid"/>
                    <a:miter lim="800000"/>
                  </a:ln>
                  <a:effectLst/>
                </p:spPr>
              </p:cxnSp>
              <p:cxnSp>
                <p:nvCxnSpPr>
                  <p:cNvPr id="91" name="直線接點 90"/>
                  <p:cNvCxnSpPr/>
                  <p:nvPr/>
                </p:nvCxnSpPr>
                <p:spPr>
                  <a:xfrm>
                    <a:off x="90055" y="0"/>
                    <a:ext cx="0" cy="179705"/>
                  </a:xfrm>
                  <a:prstGeom prst="line">
                    <a:avLst/>
                  </a:prstGeom>
                  <a:noFill/>
                  <a:ln w="12700" cap="flat" cmpd="sng" algn="ctr">
                    <a:solidFill>
                      <a:srgbClr val="5B9BD5"/>
                    </a:solidFill>
                    <a:prstDash val="solid"/>
                    <a:miter lim="800000"/>
                  </a:ln>
                  <a:effectLst/>
                </p:spPr>
              </p:cxnSp>
            </p:grpSp>
          </p:grpSp>
        </p:grpSp>
      </p:grpSp>
      <p:sp>
        <p:nvSpPr>
          <p:cNvPr id="52235" name="文字方塊 136"/>
          <p:cNvSpPr txBox="1">
            <a:spLocks noChangeArrowheads="1"/>
          </p:cNvSpPr>
          <p:nvPr/>
        </p:nvSpPr>
        <p:spPr bwMode="auto">
          <a:xfrm>
            <a:off x="-250825" y="2144713"/>
            <a:ext cx="23590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58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58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58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58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900">
                <a:solidFill>
                  <a:srgbClr val="000000"/>
                </a:solidFill>
                <a:latin typeface="微軟正黑體" panose="020B0604030504040204" pitchFamily="34" charset="-120"/>
              </a:rPr>
              <a:t>Degenerate boundary</a:t>
            </a:r>
            <a:endParaRPr lang="zh-TW" altLang="en-US" sz="900">
              <a:solidFill>
                <a:srgbClr val="000000"/>
              </a:solidFill>
              <a:latin typeface="微軟正黑體" panose="020B0604030504040204" pitchFamily="34" charset="-120"/>
            </a:endParaRPr>
          </a:p>
        </p:txBody>
      </p:sp>
      <p:sp>
        <p:nvSpPr>
          <p:cNvPr id="138" name="橢圓 137"/>
          <p:cNvSpPr/>
          <p:nvPr/>
        </p:nvSpPr>
        <p:spPr>
          <a:xfrm>
            <a:off x="868363" y="3433763"/>
            <a:ext cx="233362" cy="23336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2237" name="群組 138"/>
          <p:cNvGrpSpPr>
            <a:grpSpLocks/>
          </p:cNvGrpSpPr>
          <p:nvPr/>
        </p:nvGrpSpPr>
        <p:grpSpPr bwMode="auto">
          <a:xfrm>
            <a:off x="604838" y="3814763"/>
            <a:ext cx="1241425" cy="1655762"/>
            <a:chOff x="6537480" y="3463684"/>
            <a:chExt cx="1655711" cy="2206918"/>
          </a:xfrm>
        </p:grpSpPr>
        <p:sp>
          <p:nvSpPr>
            <p:cNvPr id="52297" name="矩形 139"/>
            <p:cNvSpPr>
              <a:spLocks noChangeArrowheads="1"/>
            </p:cNvSpPr>
            <p:nvPr/>
          </p:nvSpPr>
          <p:spPr bwMode="auto">
            <a:xfrm>
              <a:off x="6719101" y="4624162"/>
              <a:ext cx="142294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000000"/>
                  </a:solidFill>
                  <a:latin typeface="Times New Roman" panose="02020603050405020304" pitchFamily="18" charset="0"/>
                </a:rPr>
                <a:t>J.H. Kao,</a:t>
              </a:r>
            </a:p>
            <a:p>
              <a:pPr>
                <a:spcBef>
                  <a:spcPct val="0"/>
                </a:spcBef>
                <a:buClrTx/>
                <a:buSzTx/>
                <a:buFontTx/>
                <a:buNone/>
              </a:pPr>
              <a:r>
                <a:rPr lang="en-US" altLang="zh-TW" sz="900">
                  <a:solidFill>
                    <a:srgbClr val="000000"/>
                  </a:solidFill>
                  <a:latin typeface="Times New Roman" panose="02020603050405020304" pitchFamily="18" charset="0"/>
                </a:rPr>
                <a:t>S.K. Kao,</a:t>
              </a:r>
            </a:p>
            <a:p>
              <a:pPr>
                <a:spcBef>
                  <a:spcPct val="0"/>
                </a:spcBef>
                <a:buClrTx/>
                <a:buSzTx/>
                <a:buFontTx/>
                <a:buNone/>
              </a:pPr>
              <a:r>
                <a:rPr lang="en-US" altLang="zh-TW" sz="900">
                  <a:solidFill>
                    <a:srgbClr val="000000"/>
                  </a:solidFill>
                  <a:latin typeface="Times New Roman" panose="02020603050405020304" pitchFamily="18" charset="0"/>
                </a:rPr>
                <a:t>C.H. Shao,</a:t>
              </a:r>
            </a:p>
            <a:p>
              <a:pPr>
                <a:spcBef>
                  <a:spcPct val="0"/>
                </a:spcBef>
                <a:buClrTx/>
                <a:buSzTx/>
                <a:buFontTx/>
                <a:buNone/>
              </a:pPr>
              <a:r>
                <a:rPr lang="en-US" altLang="zh-TW" sz="900">
                  <a:solidFill>
                    <a:srgbClr val="FF0000"/>
                  </a:solidFill>
                  <a:latin typeface="Times New Roman" panose="02020603050405020304" pitchFamily="18" charset="0"/>
                </a:rPr>
                <a:t>W.C. Tai</a:t>
              </a:r>
            </a:p>
          </p:txBody>
        </p:sp>
        <p:sp>
          <p:nvSpPr>
            <p:cNvPr id="141" name="手繪多邊形 140"/>
            <p:cNvSpPr/>
            <p:nvPr/>
          </p:nvSpPr>
          <p:spPr>
            <a:xfrm>
              <a:off x="6537480" y="4460288"/>
              <a:ext cx="1655711" cy="351245"/>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EABE, 2021</a:t>
              </a:r>
              <a:endParaRPr lang="zh-TW" altLang="en-US" sz="1050" kern="0" dirty="0">
                <a:solidFill>
                  <a:srgbClr val="250BE5"/>
                </a:solidFill>
                <a:latin typeface="Calibri"/>
              </a:endParaRPr>
            </a:p>
          </p:txBody>
        </p:sp>
        <p:pic>
          <p:nvPicPr>
            <p:cNvPr id="52299" name="圖片 14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6638" y="3463684"/>
              <a:ext cx="650717" cy="86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38" name="圖片 1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00" y="2973388"/>
            <a:ext cx="5651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9" name="群組 12"/>
          <p:cNvGrpSpPr>
            <a:grpSpLocks/>
          </p:cNvGrpSpPr>
          <p:nvPr/>
        </p:nvGrpSpPr>
        <p:grpSpPr bwMode="auto">
          <a:xfrm>
            <a:off x="2225675" y="1776413"/>
            <a:ext cx="1641475" cy="3489325"/>
            <a:chOff x="1727982" y="1390571"/>
            <a:chExt cx="2188166" cy="4652928"/>
          </a:xfrm>
        </p:grpSpPr>
        <p:sp>
          <p:nvSpPr>
            <p:cNvPr id="12" name="橢圓 11"/>
            <p:cNvSpPr/>
            <p:nvPr/>
          </p:nvSpPr>
          <p:spPr>
            <a:xfrm>
              <a:off x="2525796" y="3069265"/>
              <a:ext cx="406313" cy="406443"/>
            </a:xfrm>
            <a:prstGeom prst="ellipse">
              <a:avLst/>
            </a:pr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5" name="矩形 144"/>
            <p:cNvSpPr/>
            <p:nvPr/>
          </p:nvSpPr>
          <p:spPr>
            <a:xfrm>
              <a:off x="2324755" y="5059144"/>
              <a:ext cx="1591393" cy="984355"/>
            </a:xfrm>
            <a:prstGeom prst="rect">
              <a:avLst/>
            </a:prstGeom>
          </p:spPr>
          <p:txBody>
            <a:bodyPr>
              <a:spAutoFit/>
            </a:bodyPr>
            <a:lstStyle/>
            <a:p>
              <a:pPr>
                <a:defRPr/>
              </a:pPr>
              <a:r>
                <a:rPr lang="en-US" altLang="zh-TW" sz="1050" dirty="0">
                  <a:solidFill>
                    <a:srgbClr val="000000"/>
                  </a:solidFill>
                </a:rPr>
                <a:t>J.T. Chen</a:t>
              </a:r>
            </a:p>
            <a:p>
              <a:pPr>
                <a:defRPr/>
              </a:pPr>
              <a:r>
                <a:rPr lang="en-US" altLang="zh-TW" sz="1050" dirty="0">
                  <a:solidFill>
                    <a:srgbClr val="000000"/>
                  </a:solidFill>
                </a:rPr>
                <a:t>J.W. Lee</a:t>
              </a:r>
            </a:p>
            <a:p>
              <a:pPr>
                <a:defRPr/>
              </a:pPr>
              <a:r>
                <a:rPr lang="en-US" altLang="zh-TW" sz="1050" dirty="0">
                  <a:solidFill>
                    <a:srgbClr val="000000"/>
                  </a:solidFill>
                </a:rPr>
                <a:t>S.K. Kao</a:t>
              </a:r>
            </a:p>
            <a:p>
              <a:pPr>
                <a:defRPr/>
              </a:pPr>
              <a:r>
                <a:rPr lang="en-US" altLang="zh-TW" sz="1050" dirty="0">
                  <a:solidFill>
                    <a:srgbClr val="FF0000"/>
                  </a:solidFill>
                </a:rPr>
                <a:t>W.C. Tai</a:t>
              </a:r>
            </a:p>
          </p:txBody>
        </p:sp>
        <p:sp>
          <p:nvSpPr>
            <p:cNvPr id="146" name="手繪多邊形 145"/>
            <p:cNvSpPr/>
            <p:nvPr/>
          </p:nvSpPr>
          <p:spPr>
            <a:xfrm>
              <a:off x="2104668" y="4781832"/>
              <a:ext cx="1654880" cy="351404"/>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ZAMM, 2022</a:t>
              </a:r>
              <a:endParaRPr lang="zh-TW" altLang="en-US" sz="1050" kern="0" dirty="0">
                <a:solidFill>
                  <a:srgbClr val="250BE5"/>
                </a:solidFill>
                <a:latin typeface="Calibri"/>
              </a:endParaRPr>
            </a:p>
          </p:txBody>
        </p:sp>
        <p:pic>
          <p:nvPicPr>
            <p:cNvPr id="52293" name="Picture 4" descr="https://onlinelibrary.wiley.com/cms/asset/18baccf9-f640-4420-b2e5-7c7f08d6aa52/zamm.v102.3.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698" y="3631828"/>
              <a:ext cx="820675" cy="107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94" name="圖片 15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3006" y="1734795"/>
              <a:ext cx="842262" cy="56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95" name="圖片 1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7243" y="2467090"/>
              <a:ext cx="796535" cy="51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6" name="文字方塊 156"/>
            <p:cNvSpPr txBox="1">
              <a:spLocks noChangeArrowheads="1"/>
            </p:cNvSpPr>
            <p:nvPr/>
          </p:nvSpPr>
          <p:spPr bwMode="auto">
            <a:xfrm>
              <a:off x="1727982" y="1390571"/>
              <a:ext cx="1995055"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58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58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58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58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900">
                  <a:solidFill>
                    <a:srgbClr val="000000"/>
                  </a:solidFill>
                  <a:latin typeface="微軟正黑體" panose="020B0604030504040204" pitchFamily="34" charset="-120"/>
                </a:rPr>
                <a:t>Elliptical ABF</a:t>
              </a:r>
              <a:endParaRPr lang="zh-TW" altLang="en-US" sz="900">
                <a:solidFill>
                  <a:srgbClr val="000000"/>
                </a:solidFill>
                <a:latin typeface="微軟正黑體" panose="020B0604030504040204" pitchFamily="34" charset="-120"/>
              </a:endParaRPr>
            </a:p>
          </p:txBody>
        </p:sp>
      </p:grpSp>
      <p:grpSp>
        <p:nvGrpSpPr>
          <p:cNvPr id="52240" name="群組 178"/>
          <p:cNvGrpSpPr>
            <a:grpSpLocks/>
          </p:cNvGrpSpPr>
          <p:nvPr/>
        </p:nvGrpSpPr>
        <p:grpSpPr bwMode="auto">
          <a:xfrm>
            <a:off x="1252538" y="1998663"/>
            <a:ext cx="1497012" cy="3673475"/>
            <a:chOff x="5123376" y="613375"/>
            <a:chExt cx="1996210" cy="4897733"/>
          </a:xfrm>
        </p:grpSpPr>
        <p:sp>
          <p:nvSpPr>
            <p:cNvPr id="144" name="橢圓 143"/>
            <p:cNvSpPr/>
            <p:nvPr/>
          </p:nvSpPr>
          <p:spPr>
            <a:xfrm>
              <a:off x="5815593" y="2207148"/>
              <a:ext cx="406439" cy="406381"/>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52283" name="群組 149"/>
            <p:cNvGrpSpPr>
              <a:grpSpLocks/>
            </p:cNvGrpSpPr>
            <p:nvPr/>
          </p:nvGrpSpPr>
          <p:grpSpPr bwMode="auto">
            <a:xfrm>
              <a:off x="5463875" y="2754634"/>
              <a:ext cx="1655711" cy="2756474"/>
              <a:chOff x="6620023" y="2971551"/>
              <a:chExt cx="1655711" cy="2756474"/>
            </a:xfrm>
          </p:grpSpPr>
          <p:sp>
            <p:nvSpPr>
              <p:cNvPr id="52287" name="矩形 150"/>
              <p:cNvSpPr>
                <a:spLocks noChangeArrowheads="1"/>
              </p:cNvSpPr>
              <p:nvPr/>
            </p:nvSpPr>
            <p:spPr bwMode="auto">
              <a:xfrm>
                <a:off x="6684220" y="4496919"/>
                <a:ext cx="142294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000000"/>
                    </a:solidFill>
                    <a:latin typeface="Times New Roman" panose="02020603050405020304" pitchFamily="18" charset="0"/>
                  </a:rPr>
                  <a:t>S.K. Kao,</a:t>
                </a:r>
              </a:p>
              <a:p>
                <a:pPr>
                  <a:spcBef>
                    <a:spcPct val="0"/>
                  </a:spcBef>
                  <a:buClrTx/>
                  <a:buSzTx/>
                  <a:buFontTx/>
                  <a:buNone/>
                </a:pPr>
                <a:r>
                  <a:rPr lang="en-US" altLang="zh-TW" sz="900">
                    <a:solidFill>
                      <a:srgbClr val="FF0000"/>
                    </a:solidFill>
                    <a:latin typeface="Times New Roman" panose="02020603050405020304" pitchFamily="18" charset="0"/>
                  </a:rPr>
                  <a:t>W.C. Tai,</a:t>
                </a:r>
                <a:endParaRPr lang="en-US" altLang="zh-TW" sz="900">
                  <a:solidFill>
                    <a:srgbClr val="000000"/>
                  </a:solidFill>
                  <a:latin typeface="Times New Roman" panose="02020603050405020304" pitchFamily="18" charset="0"/>
                </a:endParaRPr>
              </a:p>
              <a:p>
                <a:pPr>
                  <a:spcBef>
                    <a:spcPct val="0"/>
                  </a:spcBef>
                  <a:buClrTx/>
                  <a:buSzTx/>
                  <a:buFontTx/>
                  <a:buNone/>
                </a:pPr>
                <a:r>
                  <a:rPr lang="en-US" altLang="zh-TW" sz="900">
                    <a:solidFill>
                      <a:srgbClr val="000000"/>
                    </a:solidFill>
                    <a:latin typeface="Times New Roman" panose="02020603050405020304" pitchFamily="18" charset="0"/>
                  </a:rPr>
                  <a:t>Y.T. Lee,</a:t>
                </a:r>
              </a:p>
              <a:p>
                <a:pPr>
                  <a:spcBef>
                    <a:spcPct val="0"/>
                  </a:spcBef>
                  <a:buClrTx/>
                  <a:buSzTx/>
                  <a:buFontTx/>
                  <a:buNone/>
                </a:pPr>
                <a:r>
                  <a:rPr lang="en-US" altLang="zh-TW" sz="900">
                    <a:solidFill>
                      <a:srgbClr val="000000"/>
                    </a:solidFill>
                    <a:latin typeface="Times New Roman" panose="02020603050405020304" pitchFamily="18" charset="0"/>
                  </a:rPr>
                  <a:t>J.W. Lee,</a:t>
                </a:r>
              </a:p>
              <a:p>
                <a:pPr>
                  <a:spcBef>
                    <a:spcPct val="0"/>
                  </a:spcBef>
                  <a:buClrTx/>
                  <a:buSzTx/>
                  <a:buFontTx/>
                  <a:buNone/>
                </a:pPr>
                <a:r>
                  <a:rPr lang="en-US" altLang="zh-TW" sz="900">
                    <a:solidFill>
                      <a:srgbClr val="000000"/>
                    </a:solidFill>
                    <a:latin typeface="Times New Roman" panose="02020603050405020304" pitchFamily="18" charset="0"/>
                  </a:rPr>
                  <a:t>Y.T. Chou</a:t>
                </a:r>
              </a:p>
            </p:txBody>
          </p:sp>
          <p:sp>
            <p:nvSpPr>
              <p:cNvPr id="152" name="手繪多邊形 151"/>
              <p:cNvSpPr/>
              <p:nvPr/>
            </p:nvSpPr>
            <p:spPr>
              <a:xfrm>
                <a:off x="6620340" y="4261244"/>
                <a:ext cx="1655394" cy="351350"/>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MAMS, 2022</a:t>
                </a:r>
                <a:endParaRPr lang="zh-TW" altLang="en-US" sz="1050" kern="0" dirty="0">
                  <a:solidFill>
                    <a:srgbClr val="250BE5"/>
                  </a:solidFill>
                  <a:latin typeface="Calibri"/>
                </a:endParaRPr>
              </a:p>
            </p:txBody>
          </p:sp>
          <p:pic>
            <p:nvPicPr>
              <p:cNvPr id="52289" name="Picture 2" descr="119460_spmms_26_8_72ppiRGB_150pix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6429" y="2971551"/>
                <a:ext cx="936618" cy="1249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8" name="文字方塊 157"/>
            <p:cNvSpPr txBox="1"/>
            <p:nvPr/>
          </p:nvSpPr>
          <p:spPr>
            <a:xfrm>
              <a:off x="5123376" y="613375"/>
              <a:ext cx="1994094" cy="338651"/>
            </a:xfrm>
            <a:prstGeom prst="rect">
              <a:avLst/>
            </a:prstGeom>
            <a:noFill/>
          </p:spPr>
          <p:txBody>
            <a:bodyPr>
              <a:spAutoFit/>
            </a:bodyPr>
            <a:lstStyle/>
            <a:p>
              <a:pPr algn="ctr" defTabSz="685800">
                <a:defRPr/>
              </a:pPr>
              <a:r>
                <a:rPr lang="en-US" altLang="zh-TW" sz="1050" dirty="0">
                  <a:solidFill>
                    <a:srgbClr val="000000"/>
                  </a:solidFill>
                  <a:latin typeface="微軟正黑體" panose="020B0604030504040204" pitchFamily="34" charset="-120"/>
                </a:rPr>
                <a:t>Bipolar ABF</a:t>
              </a:r>
              <a:endParaRPr lang="zh-TW" altLang="en-US" sz="1050" dirty="0">
                <a:solidFill>
                  <a:srgbClr val="000000"/>
                </a:solidFill>
                <a:latin typeface="微軟正黑體" panose="020B0604030504040204" pitchFamily="34" charset="-120"/>
              </a:endParaRPr>
            </a:p>
          </p:txBody>
        </p:sp>
        <p:pic>
          <p:nvPicPr>
            <p:cNvPr id="52285" name="圖片 15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1088" y="1582786"/>
              <a:ext cx="889265" cy="63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6" name="圖片 15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01451" y="866821"/>
              <a:ext cx="964457" cy="64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41" name="群組 179"/>
          <p:cNvGrpSpPr>
            <a:grpSpLocks/>
          </p:cNvGrpSpPr>
          <p:nvPr/>
        </p:nvGrpSpPr>
        <p:grpSpPr bwMode="auto">
          <a:xfrm>
            <a:off x="6962775" y="1411288"/>
            <a:ext cx="1652588" cy="3365500"/>
            <a:chOff x="6911125" y="395216"/>
            <a:chExt cx="2203594" cy="4486726"/>
          </a:xfrm>
        </p:grpSpPr>
        <p:sp>
          <p:nvSpPr>
            <p:cNvPr id="147" name="橢圓 146"/>
            <p:cNvSpPr/>
            <p:nvPr/>
          </p:nvSpPr>
          <p:spPr>
            <a:xfrm>
              <a:off x="7662591" y="2107367"/>
              <a:ext cx="406426" cy="404229"/>
            </a:xfrm>
            <a:prstGeom prst="ellipse">
              <a:avLst/>
            </a:prstGeom>
            <a:solidFill>
              <a:srgbClr val="0096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8" name="矩形 147"/>
            <p:cNvSpPr/>
            <p:nvPr/>
          </p:nvSpPr>
          <p:spPr>
            <a:xfrm>
              <a:off x="7522882" y="3912640"/>
              <a:ext cx="1591837" cy="969302"/>
            </a:xfrm>
            <a:prstGeom prst="rect">
              <a:avLst/>
            </a:prstGeom>
          </p:spPr>
          <p:txBody>
            <a:bodyPr>
              <a:spAutoFit/>
            </a:bodyPr>
            <a:lstStyle/>
            <a:p>
              <a:pPr>
                <a:defRPr/>
              </a:pPr>
              <a:r>
                <a:rPr lang="en-US" altLang="zh-TW" sz="825" dirty="0">
                  <a:solidFill>
                    <a:srgbClr val="000000"/>
                  </a:solidFill>
                </a:rPr>
                <a:t>J.T. Chen</a:t>
              </a:r>
            </a:p>
            <a:p>
              <a:pPr>
                <a:defRPr/>
              </a:pPr>
              <a:r>
                <a:rPr lang="en-US" altLang="zh-TW" sz="825" dirty="0">
                  <a:solidFill>
                    <a:srgbClr val="000000"/>
                  </a:solidFill>
                </a:rPr>
                <a:t>Y.T. Lee</a:t>
              </a:r>
            </a:p>
            <a:p>
              <a:pPr>
                <a:defRPr/>
              </a:pPr>
              <a:r>
                <a:rPr lang="en-US" altLang="zh-TW" sz="825" dirty="0">
                  <a:solidFill>
                    <a:srgbClr val="000000"/>
                  </a:solidFill>
                </a:rPr>
                <a:t>S.K. Kao</a:t>
              </a:r>
            </a:p>
            <a:p>
              <a:pPr>
                <a:defRPr/>
              </a:pPr>
              <a:r>
                <a:rPr lang="en-US" altLang="zh-TW" sz="825" dirty="0">
                  <a:solidFill>
                    <a:srgbClr val="FF0000"/>
                  </a:solidFill>
                </a:rPr>
                <a:t>W.C. Tai</a:t>
              </a:r>
            </a:p>
            <a:p>
              <a:pPr>
                <a:defRPr/>
              </a:pPr>
              <a:r>
                <a:rPr lang="en-US" altLang="zh-TW" sz="825" b="1" dirty="0">
                  <a:solidFill>
                    <a:schemeClr val="tx1">
                      <a:lumMod val="75000"/>
                      <a:lumOff val="25000"/>
                    </a:schemeClr>
                  </a:solidFill>
                  <a:latin typeface="Century Gothic" panose="020B0502020202020204" pitchFamily="34" charset="0"/>
                  <a:cs typeface="Times New Roman" panose="02020603050405020304" pitchFamily="18" charset="0"/>
                </a:rPr>
                <a:t>Revised</a:t>
              </a:r>
            </a:p>
          </p:txBody>
        </p:sp>
        <p:sp>
          <p:nvSpPr>
            <p:cNvPr id="149" name="手繪多邊形 148"/>
            <p:cNvSpPr/>
            <p:nvPr/>
          </p:nvSpPr>
          <p:spPr>
            <a:xfrm>
              <a:off x="7385289" y="3713700"/>
              <a:ext cx="1657458" cy="349202"/>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CAM, 2023</a:t>
              </a:r>
              <a:endParaRPr lang="zh-TW" altLang="en-US" sz="1050" kern="0" dirty="0">
                <a:solidFill>
                  <a:srgbClr val="250BE5"/>
                </a:solidFill>
                <a:latin typeface="Calibri"/>
              </a:endParaRPr>
            </a:p>
          </p:txBody>
        </p:sp>
        <p:sp>
          <p:nvSpPr>
            <p:cNvPr id="52278" name="文字方塊 160"/>
            <p:cNvSpPr txBox="1">
              <a:spLocks noChangeArrowheads="1"/>
            </p:cNvSpPr>
            <p:nvPr/>
          </p:nvSpPr>
          <p:spPr bwMode="auto">
            <a:xfrm>
              <a:off x="6911125" y="395216"/>
              <a:ext cx="1930487"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6858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6858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6858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6858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6858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900">
                  <a:solidFill>
                    <a:srgbClr val="000000"/>
                  </a:solidFill>
                  <a:latin typeface="微軟正黑體" panose="020B0604030504040204" pitchFamily="34" charset="-120"/>
                </a:rPr>
                <a:t>Unequal holes bipolar</a:t>
              </a:r>
              <a:endParaRPr lang="zh-TW" altLang="en-US" sz="900">
                <a:solidFill>
                  <a:srgbClr val="000000"/>
                </a:solidFill>
                <a:latin typeface="微軟正黑體" panose="020B0604030504040204" pitchFamily="34" charset="-120"/>
              </a:endParaRPr>
            </a:p>
          </p:txBody>
        </p:sp>
        <p:pic>
          <p:nvPicPr>
            <p:cNvPr id="52279" name="圖片 16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72985" y="645271"/>
              <a:ext cx="760593" cy="66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0" name="圖片 16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92444" y="1377122"/>
              <a:ext cx="755031" cy="66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81" name="圖片 16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529848" y="2610439"/>
              <a:ext cx="693042" cy="104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242" name="群組 180"/>
          <p:cNvGrpSpPr>
            <a:grpSpLocks/>
          </p:cNvGrpSpPr>
          <p:nvPr/>
        </p:nvGrpSpPr>
        <p:grpSpPr bwMode="auto">
          <a:xfrm>
            <a:off x="3292475" y="1652588"/>
            <a:ext cx="1797050" cy="3067050"/>
            <a:chOff x="9566757" y="330912"/>
            <a:chExt cx="2397373" cy="4087791"/>
          </a:xfrm>
        </p:grpSpPr>
        <p:sp>
          <p:nvSpPr>
            <p:cNvPr id="170" name="手繪多邊形 169"/>
            <p:cNvSpPr/>
            <p:nvPr/>
          </p:nvSpPr>
          <p:spPr>
            <a:xfrm>
              <a:off x="10189396" y="3381944"/>
              <a:ext cx="1656136" cy="351228"/>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MRC, 2023</a:t>
              </a:r>
              <a:endParaRPr lang="zh-TW" altLang="en-US" sz="1050" kern="0" dirty="0">
                <a:solidFill>
                  <a:srgbClr val="250BE5"/>
                </a:solidFill>
                <a:latin typeface="Calibri"/>
              </a:endParaRPr>
            </a:p>
          </p:txBody>
        </p:sp>
        <p:sp>
          <p:nvSpPr>
            <p:cNvPr id="52270" name="矩形 170"/>
            <p:cNvSpPr>
              <a:spLocks noChangeArrowheads="1"/>
            </p:cNvSpPr>
            <p:nvPr/>
          </p:nvSpPr>
          <p:spPr bwMode="auto">
            <a:xfrm>
              <a:off x="10372616" y="3556928"/>
              <a:ext cx="1591514"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000000"/>
                  </a:solidFill>
                  <a:latin typeface="Times New Roman" panose="02020603050405020304" pitchFamily="18" charset="0"/>
                </a:rPr>
                <a:t>Y.T. Lee</a:t>
              </a:r>
            </a:p>
            <a:p>
              <a:pPr>
                <a:spcBef>
                  <a:spcPct val="0"/>
                </a:spcBef>
                <a:buClrTx/>
                <a:buSzTx/>
                <a:buFontTx/>
                <a:buNone/>
              </a:pPr>
              <a:r>
                <a:rPr lang="en-US" altLang="zh-TW" sz="900">
                  <a:solidFill>
                    <a:srgbClr val="FF0000"/>
                  </a:solidFill>
                  <a:latin typeface="Times New Roman" panose="02020603050405020304" pitchFamily="18" charset="0"/>
                </a:rPr>
                <a:t>W.C. Tai</a:t>
              </a:r>
            </a:p>
            <a:p>
              <a:pPr>
                <a:spcBef>
                  <a:spcPct val="0"/>
                </a:spcBef>
                <a:buClrTx/>
                <a:buSzTx/>
                <a:buFontTx/>
                <a:buNone/>
              </a:pPr>
              <a:r>
                <a:rPr lang="en-US" altLang="zh-TW" sz="900">
                  <a:solidFill>
                    <a:srgbClr val="000000"/>
                  </a:solidFill>
                  <a:latin typeface="Times New Roman" panose="02020603050405020304" pitchFamily="18" charset="0"/>
                </a:rPr>
                <a:t>M.N. Tsao</a:t>
              </a:r>
            </a:p>
          </p:txBody>
        </p:sp>
        <p:pic>
          <p:nvPicPr>
            <p:cNvPr id="52271" name="圖片 17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61149" y="2557752"/>
              <a:ext cx="582072" cy="77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 name="橢圓 172"/>
            <p:cNvSpPr/>
            <p:nvPr/>
          </p:nvSpPr>
          <p:spPr>
            <a:xfrm>
              <a:off x="10403297" y="1970683"/>
              <a:ext cx="484980" cy="469715"/>
            </a:xfrm>
            <a:prstGeom prst="ellipse">
              <a:avLst/>
            </a:prstGeom>
            <a:solidFill>
              <a:schemeClr val="accent6"/>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2273" name="圖片 17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138139" y="943237"/>
              <a:ext cx="1015535" cy="8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文字方塊 174"/>
            <p:cNvSpPr txBox="1"/>
            <p:nvPr/>
          </p:nvSpPr>
          <p:spPr>
            <a:xfrm>
              <a:off x="9566757" y="330912"/>
              <a:ext cx="2113585" cy="554348"/>
            </a:xfrm>
            <a:prstGeom prst="rect">
              <a:avLst/>
            </a:prstGeom>
            <a:noFill/>
          </p:spPr>
          <p:txBody>
            <a:bodyPr>
              <a:spAutoFit/>
            </a:bodyPr>
            <a:lstStyle/>
            <a:p>
              <a:pPr algn="ctr" defTabSz="685800">
                <a:defRPr/>
              </a:pPr>
              <a:r>
                <a:rPr lang="en-US" altLang="zh-TW" sz="1050" dirty="0">
                  <a:solidFill>
                    <a:srgbClr val="000000"/>
                  </a:solidFill>
                  <a:latin typeface="微軟正黑體" panose="020B0604030504040204" pitchFamily="34" charset="-120"/>
                </a:rPr>
                <a:t>Eccentric Green’s function</a:t>
              </a:r>
              <a:endParaRPr lang="zh-TW" altLang="en-US" sz="1050" dirty="0">
                <a:solidFill>
                  <a:srgbClr val="000000"/>
                </a:solidFill>
                <a:latin typeface="微軟正黑體" panose="020B0604030504040204" pitchFamily="34" charset="-120"/>
              </a:endParaRPr>
            </a:p>
          </p:txBody>
        </p:sp>
      </p:grpSp>
      <p:grpSp>
        <p:nvGrpSpPr>
          <p:cNvPr id="52243" name="群組 2"/>
          <p:cNvGrpSpPr>
            <a:grpSpLocks/>
          </p:cNvGrpSpPr>
          <p:nvPr/>
        </p:nvGrpSpPr>
        <p:grpSpPr bwMode="auto">
          <a:xfrm>
            <a:off x="4432300" y="1893888"/>
            <a:ext cx="1565275" cy="3135312"/>
            <a:chOff x="7597770" y="1309279"/>
            <a:chExt cx="2087681" cy="4180773"/>
          </a:xfrm>
        </p:grpSpPr>
        <p:sp>
          <p:nvSpPr>
            <p:cNvPr id="10" name="橢圓 9"/>
            <p:cNvSpPr/>
            <p:nvPr/>
          </p:nvSpPr>
          <p:spPr>
            <a:xfrm>
              <a:off x="8288017" y="2486246"/>
              <a:ext cx="484868" cy="469940"/>
            </a:xfrm>
            <a:prstGeom prst="ellipse">
              <a:avLst/>
            </a:prstGeom>
            <a:solidFill>
              <a:schemeClr val="bg2">
                <a:lumMod val="75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2264" name="Picture 2" descr="circ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8729" y="1715187"/>
              <a:ext cx="848195" cy="63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文字方塊 165"/>
            <p:cNvSpPr txBox="1"/>
            <p:nvPr/>
          </p:nvSpPr>
          <p:spPr>
            <a:xfrm>
              <a:off x="7597770" y="1309279"/>
              <a:ext cx="1897122" cy="338696"/>
            </a:xfrm>
            <a:prstGeom prst="rect">
              <a:avLst/>
            </a:prstGeom>
            <a:noFill/>
          </p:spPr>
          <p:txBody>
            <a:bodyPr>
              <a:spAutoFit/>
            </a:bodyPr>
            <a:lstStyle/>
            <a:p>
              <a:pPr algn="ctr" defTabSz="685800">
                <a:defRPr/>
              </a:pPr>
              <a:r>
                <a:rPr lang="en-US" altLang="zh-TW" sz="1050" dirty="0">
                  <a:solidFill>
                    <a:srgbClr val="000000"/>
                  </a:solidFill>
                  <a:latin typeface="微軟正黑體" panose="020B0604030504040204" pitchFamily="34" charset="-120"/>
                </a:rPr>
                <a:t>Degenerate scale</a:t>
              </a:r>
              <a:endParaRPr lang="zh-TW" altLang="en-US" sz="1050" dirty="0">
                <a:solidFill>
                  <a:srgbClr val="000000"/>
                </a:solidFill>
                <a:latin typeface="微軟正黑體" panose="020B0604030504040204" pitchFamily="34" charset="-120"/>
              </a:endParaRPr>
            </a:p>
          </p:txBody>
        </p:sp>
        <p:sp>
          <p:nvSpPr>
            <p:cNvPr id="52266" name="矩形 167"/>
            <p:cNvSpPr>
              <a:spLocks noChangeArrowheads="1"/>
            </p:cNvSpPr>
            <p:nvPr/>
          </p:nvSpPr>
          <p:spPr bwMode="auto">
            <a:xfrm>
              <a:off x="8222513" y="4258945"/>
              <a:ext cx="824876" cy="12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000000"/>
                  </a:solidFill>
                  <a:latin typeface="Times New Roman" panose="02020603050405020304" pitchFamily="18" charset="0"/>
                </a:rPr>
                <a:t>S.K. Kao</a:t>
              </a:r>
            </a:p>
            <a:p>
              <a:pPr>
                <a:spcBef>
                  <a:spcPct val="0"/>
                </a:spcBef>
                <a:buClrTx/>
                <a:buSzTx/>
                <a:buFontTx/>
                <a:buNone/>
              </a:pPr>
              <a:r>
                <a:rPr lang="en-US" altLang="zh-TW" sz="900">
                  <a:solidFill>
                    <a:srgbClr val="000000"/>
                  </a:solidFill>
                  <a:latin typeface="Times New Roman" panose="02020603050405020304" pitchFamily="18" charset="0"/>
                </a:rPr>
                <a:t>Y.T. Chou</a:t>
              </a:r>
            </a:p>
            <a:p>
              <a:pPr>
                <a:spcBef>
                  <a:spcPct val="0"/>
                </a:spcBef>
                <a:buClrTx/>
                <a:buSzTx/>
                <a:buFontTx/>
                <a:buNone/>
              </a:pPr>
              <a:r>
                <a:rPr lang="en-US" altLang="zh-TW" sz="900">
                  <a:solidFill>
                    <a:srgbClr val="FF0000"/>
                  </a:solidFill>
                  <a:latin typeface="Times New Roman" panose="02020603050405020304" pitchFamily="18" charset="0"/>
                </a:rPr>
                <a:t>W.C. Tai</a:t>
              </a:r>
            </a:p>
          </p:txBody>
        </p:sp>
        <p:sp>
          <p:nvSpPr>
            <p:cNvPr id="169" name="手繪多邊形 168"/>
            <p:cNvSpPr/>
            <p:nvPr/>
          </p:nvSpPr>
          <p:spPr>
            <a:xfrm>
              <a:off x="8029704" y="4118335"/>
              <a:ext cx="1655747" cy="351397"/>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MBE, 2023</a:t>
              </a:r>
              <a:endParaRPr lang="zh-TW" altLang="en-US" sz="1050" kern="0" dirty="0">
                <a:solidFill>
                  <a:srgbClr val="250BE5"/>
                </a:solidFill>
                <a:latin typeface="Calibri"/>
              </a:endParaRPr>
            </a:p>
          </p:txBody>
        </p:sp>
        <p:pic>
          <p:nvPicPr>
            <p:cNvPr id="52268" name="圖片 1"/>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150189" y="3025534"/>
              <a:ext cx="722181" cy="100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2" name="橢圓 181"/>
          <p:cNvSpPr/>
          <p:nvPr/>
        </p:nvSpPr>
        <p:spPr>
          <a:xfrm>
            <a:off x="236538" y="3662363"/>
            <a:ext cx="233362" cy="233362"/>
          </a:xfrm>
          <a:prstGeom prst="ellipse">
            <a:avLst/>
          </a:pr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2245" name="Picture 2" descr="Communications on Pure and Applied Analysi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075" y="3952875"/>
            <a:ext cx="51276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 name="手繪多邊形 184"/>
          <p:cNvSpPr/>
          <p:nvPr/>
        </p:nvSpPr>
        <p:spPr>
          <a:xfrm>
            <a:off x="-47625" y="4786313"/>
            <a:ext cx="1241425" cy="263525"/>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CPAA, 2021</a:t>
            </a:r>
            <a:endParaRPr lang="zh-TW" altLang="en-US" sz="1050" kern="0" dirty="0">
              <a:solidFill>
                <a:srgbClr val="250BE5"/>
              </a:solidFill>
              <a:latin typeface="Calibri"/>
            </a:endParaRPr>
          </a:p>
        </p:txBody>
      </p:sp>
      <p:sp>
        <p:nvSpPr>
          <p:cNvPr id="52247" name="矩形 185"/>
          <p:cNvSpPr>
            <a:spLocks noChangeArrowheads="1"/>
          </p:cNvSpPr>
          <p:nvPr/>
        </p:nvSpPr>
        <p:spPr bwMode="auto">
          <a:xfrm>
            <a:off x="106363" y="4930775"/>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000000"/>
                </a:solidFill>
                <a:latin typeface="Times New Roman" panose="02020603050405020304" pitchFamily="18" charset="0"/>
              </a:rPr>
              <a:t>J.H. Kao,</a:t>
            </a:r>
          </a:p>
          <a:p>
            <a:pPr>
              <a:spcBef>
                <a:spcPct val="0"/>
              </a:spcBef>
              <a:buClrTx/>
              <a:buSzTx/>
              <a:buFontTx/>
              <a:buNone/>
            </a:pPr>
            <a:r>
              <a:rPr lang="en-US" altLang="zh-TW" sz="900">
                <a:solidFill>
                  <a:srgbClr val="000000"/>
                </a:solidFill>
                <a:latin typeface="Times New Roman" panose="02020603050405020304" pitchFamily="18" charset="0"/>
              </a:rPr>
              <a:t>S.K. Kao,</a:t>
            </a:r>
          </a:p>
          <a:p>
            <a:pPr>
              <a:spcBef>
                <a:spcPct val="0"/>
              </a:spcBef>
              <a:buClrTx/>
              <a:buSzTx/>
              <a:buFontTx/>
              <a:buNone/>
            </a:pPr>
            <a:r>
              <a:rPr lang="en-US" altLang="zh-TW" sz="900">
                <a:solidFill>
                  <a:srgbClr val="FF0000"/>
                </a:solidFill>
                <a:latin typeface="Times New Roman" panose="02020603050405020304" pitchFamily="18" charset="0"/>
              </a:rPr>
              <a:t>W.C. Tai</a:t>
            </a:r>
          </a:p>
        </p:txBody>
      </p:sp>
      <p:grpSp>
        <p:nvGrpSpPr>
          <p:cNvPr id="52248" name="群組 11264"/>
          <p:cNvGrpSpPr>
            <a:grpSpLocks/>
          </p:cNvGrpSpPr>
          <p:nvPr/>
        </p:nvGrpSpPr>
        <p:grpSpPr bwMode="auto">
          <a:xfrm>
            <a:off x="5951538" y="1719263"/>
            <a:ext cx="1597025" cy="2867025"/>
            <a:chOff x="7330154" y="1163805"/>
            <a:chExt cx="2129737" cy="3822698"/>
          </a:xfrm>
        </p:grpSpPr>
        <p:sp>
          <p:nvSpPr>
            <p:cNvPr id="177" name="文字方塊 176"/>
            <p:cNvSpPr txBox="1"/>
            <p:nvPr/>
          </p:nvSpPr>
          <p:spPr>
            <a:xfrm>
              <a:off x="7330154" y="1163805"/>
              <a:ext cx="2129737" cy="770466"/>
            </a:xfrm>
            <a:prstGeom prst="rect">
              <a:avLst/>
            </a:prstGeom>
            <a:noFill/>
          </p:spPr>
          <p:txBody>
            <a:bodyPr>
              <a:spAutoFit/>
            </a:bodyPr>
            <a:lstStyle/>
            <a:p>
              <a:pPr algn="ctr" defTabSz="685800">
                <a:defRPr/>
              </a:pPr>
              <a:r>
                <a:rPr lang="en-US" altLang="zh-TW" sz="1050" dirty="0">
                  <a:solidFill>
                    <a:srgbClr val="000000"/>
                  </a:solidFill>
                  <a:latin typeface="微軟正黑體" panose="020B0604030504040204" pitchFamily="34" charset="-120"/>
                </a:rPr>
                <a:t>Infinite plane two holes Green’s function</a:t>
              </a:r>
            </a:p>
          </p:txBody>
        </p:sp>
        <p:pic>
          <p:nvPicPr>
            <p:cNvPr id="52258" name="圖片 177"/>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74188" y="1733695"/>
              <a:ext cx="990684" cy="66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橢圓 182"/>
            <p:cNvSpPr/>
            <p:nvPr/>
          </p:nvSpPr>
          <p:spPr>
            <a:xfrm>
              <a:off x="8049946" y="2482487"/>
              <a:ext cx="440343" cy="467784"/>
            </a:xfrm>
            <a:prstGeom prst="ellipse">
              <a:avLst/>
            </a:prstGeom>
            <a:solidFill>
              <a:schemeClr val="accent2">
                <a:lumMod val="60000"/>
                <a:lumOff val="40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2260" name="圖片 11263"/>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07549" y="3031905"/>
              <a:ext cx="761059" cy="10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 name="手繪多邊形 253"/>
            <p:cNvSpPr/>
            <p:nvPr/>
          </p:nvSpPr>
          <p:spPr>
            <a:xfrm>
              <a:off x="7770497" y="4133486"/>
              <a:ext cx="1655521" cy="351366"/>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en-US" altLang="zh-TW" sz="1050" kern="0" dirty="0">
                  <a:solidFill>
                    <a:srgbClr val="250BE5"/>
                  </a:solidFill>
                  <a:latin typeface="Calibri"/>
                </a:rPr>
                <a:t>AML, 2023</a:t>
              </a:r>
              <a:endParaRPr lang="zh-TW" altLang="en-US" sz="1050" kern="0" dirty="0">
                <a:solidFill>
                  <a:srgbClr val="250BE5"/>
                </a:solidFill>
                <a:latin typeface="Calibri"/>
              </a:endParaRPr>
            </a:p>
          </p:txBody>
        </p:sp>
        <p:sp>
          <p:nvSpPr>
            <p:cNvPr id="52262" name="矩形 254"/>
            <p:cNvSpPr>
              <a:spLocks noChangeArrowheads="1"/>
            </p:cNvSpPr>
            <p:nvPr/>
          </p:nvSpPr>
          <p:spPr bwMode="auto">
            <a:xfrm>
              <a:off x="7982585" y="4309395"/>
              <a:ext cx="9598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FF0000"/>
                  </a:solidFill>
                  <a:latin typeface="Times New Roman" panose="02020603050405020304" pitchFamily="18" charset="0"/>
                </a:rPr>
                <a:t>W.C. Tai</a:t>
              </a:r>
            </a:p>
            <a:p>
              <a:pPr>
                <a:spcBef>
                  <a:spcPct val="0"/>
                </a:spcBef>
                <a:buClrTx/>
                <a:buSzTx/>
                <a:buFontTx/>
                <a:buNone/>
              </a:pPr>
              <a:r>
                <a:rPr lang="en-US" altLang="zh-TW" sz="900">
                  <a:solidFill>
                    <a:srgbClr val="000000"/>
                  </a:solidFill>
                  <a:latin typeface="Times New Roman" panose="02020603050405020304" pitchFamily="18" charset="0"/>
                </a:rPr>
                <a:t>Y.T. Lee</a:t>
              </a:r>
            </a:p>
          </p:txBody>
        </p:sp>
      </p:grpSp>
      <p:pic>
        <p:nvPicPr>
          <p:cNvPr id="52249" name="Picture 2" descr="https://web.math.sinica.edu.tw/mathmedia/images/186_620.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27675" y="3189288"/>
            <a:ext cx="525463"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 name="橢圓 257"/>
          <p:cNvSpPr/>
          <p:nvPr/>
        </p:nvSpPr>
        <p:spPr>
          <a:xfrm>
            <a:off x="5576888" y="2747963"/>
            <a:ext cx="330200" cy="350837"/>
          </a:xfrm>
          <a:prstGeom prst="ellipse">
            <a:avLst/>
          </a:prstGeom>
          <a:solidFill>
            <a:schemeClr val="accent4">
              <a:lumMod val="60000"/>
              <a:lumOff val="40000"/>
            </a:schemeClr>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251" name="矩形 258"/>
          <p:cNvSpPr>
            <a:spLocks noChangeArrowheads="1"/>
          </p:cNvSpPr>
          <p:nvPr/>
        </p:nvSpPr>
        <p:spPr bwMode="auto">
          <a:xfrm>
            <a:off x="5522913" y="4090988"/>
            <a:ext cx="6191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900">
                <a:solidFill>
                  <a:srgbClr val="000000"/>
                </a:solidFill>
                <a:latin typeface="Times New Roman" panose="02020603050405020304" pitchFamily="18" charset="0"/>
              </a:rPr>
              <a:t>J.T. Chen</a:t>
            </a:r>
          </a:p>
          <a:p>
            <a:pPr>
              <a:spcBef>
                <a:spcPct val="0"/>
              </a:spcBef>
              <a:buClrTx/>
              <a:buSzTx/>
              <a:buFontTx/>
              <a:buNone/>
            </a:pPr>
            <a:r>
              <a:rPr lang="en-US" altLang="zh-TW" sz="900">
                <a:solidFill>
                  <a:srgbClr val="000000"/>
                </a:solidFill>
                <a:latin typeface="Times New Roman" panose="02020603050405020304" pitchFamily="18" charset="0"/>
              </a:rPr>
              <a:t>S.K. Kao</a:t>
            </a:r>
          </a:p>
          <a:p>
            <a:pPr>
              <a:spcBef>
                <a:spcPct val="0"/>
              </a:spcBef>
              <a:buClrTx/>
              <a:buSzTx/>
              <a:buFontTx/>
              <a:buNone/>
            </a:pPr>
            <a:r>
              <a:rPr lang="en-US" altLang="zh-TW" sz="900">
                <a:solidFill>
                  <a:srgbClr val="FF0000"/>
                </a:solidFill>
                <a:latin typeface="Times New Roman" panose="02020603050405020304" pitchFamily="18" charset="0"/>
              </a:rPr>
              <a:t>W.C. Tai</a:t>
            </a:r>
          </a:p>
          <a:p>
            <a:pPr>
              <a:spcBef>
                <a:spcPct val="0"/>
              </a:spcBef>
              <a:buClrTx/>
              <a:buSzTx/>
              <a:buFontTx/>
              <a:buNone/>
            </a:pPr>
            <a:r>
              <a:rPr lang="en-US" altLang="zh-TW" sz="900">
                <a:latin typeface="Times New Roman" panose="02020603050405020304" pitchFamily="18" charset="0"/>
              </a:rPr>
              <a:t>H.C. Kao</a:t>
            </a:r>
          </a:p>
        </p:txBody>
      </p:sp>
      <p:sp>
        <p:nvSpPr>
          <p:cNvPr id="260" name="手繪多邊形 259"/>
          <p:cNvSpPr/>
          <p:nvPr/>
        </p:nvSpPr>
        <p:spPr>
          <a:xfrm>
            <a:off x="5334000" y="3987800"/>
            <a:ext cx="938213" cy="261938"/>
          </a:xfrm>
          <a:custGeom>
            <a:avLst/>
            <a:gdLst>
              <a:gd name="connsiteX0" fmla="*/ 0 w 5130808"/>
              <a:gd name="connsiteY0" fmla="*/ 0 h 990784"/>
              <a:gd name="connsiteX1" fmla="*/ 5130808 w 5130808"/>
              <a:gd name="connsiteY1" fmla="*/ 0 h 990784"/>
              <a:gd name="connsiteX2" fmla="*/ 5130808 w 5130808"/>
              <a:gd name="connsiteY2" fmla="*/ 990784 h 990784"/>
              <a:gd name="connsiteX3" fmla="*/ 0 w 5130808"/>
              <a:gd name="connsiteY3" fmla="*/ 990784 h 990784"/>
              <a:gd name="connsiteX4" fmla="*/ 0 w 5130808"/>
              <a:gd name="connsiteY4" fmla="*/ 0 h 99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808" h="990784">
                <a:moveTo>
                  <a:pt x="0" y="0"/>
                </a:moveTo>
                <a:lnTo>
                  <a:pt x="5130808" y="0"/>
                </a:lnTo>
                <a:lnTo>
                  <a:pt x="5130808" y="990784"/>
                </a:lnTo>
                <a:lnTo>
                  <a:pt x="0" y="990784"/>
                </a:lnTo>
                <a:lnTo>
                  <a:pt x="0" y="0"/>
                </a:lnTo>
                <a:close/>
              </a:path>
            </a:pathLst>
          </a:custGeom>
          <a:noFill/>
          <a:ln>
            <a:noFill/>
          </a:ln>
          <a:effectLst/>
        </p:spPr>
        <p:txBody>
          <a:bodyPr lIns="113863" tIns="0" rIns="0" bIns="0" spcCol="1270"/>
          <a:lstStyle/>
          <a:p>
            <a:pPr defTabSz="800100" fontAlgn="auto">
              <a:lnSpc>
                <a:spcPct val="90000"/>
              </a:lnSpc>
              <a:spcAft>
                <a:spcPct val="35000"/>
              </a:spcAft>
              <a:defRPr/>
            </a:pPr>
            <a:r>
              <a:rPr lang="zh-TW" altLang="en-US" sz="900" kern="0" dirty="0">
                <a:solidFill>
                  <a:srgbClr val="250BE5"/>
                </a:solidFill>
                <a:latin typeface="Calibri"/>
              </a:rPr>
              <a:t>數學傳播</a:t>
            </a:r>
            <a:r>
              <a:rPr lang="en-US" altLang="zh-TW" sz="900" kern="0" dirty="0">
                <a:solidFill>
                  <a:srgbClr val="250BE5"/>
                </a:solidFill>
                <a:latin typeface="Calibri"/>
              </a:rPr>
              <a:t>, 2023</a:t>
            </a:r>
            <a:endParaRPr lang="zh-TW" altLang="en-US" sz="900" kern="0" dirty="0">
              <a:solidFill>
                <a:srgbClr val="250BE5"/>
              </a:solidFill>
              <a:latin typeface="Calibri"/>
            </a:endParaRPr>
          </a:p>
        </p:txBody>
      </p:sp>
      <p:pic>
        <p:nvPicPr>
          <p:cNvPr id="52253" name="圖片 11266"/>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8132763" y="3208338"/>
            <a:ext cx="8255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 name="矩形 193"/>
          <p:cNvSpPr/>
          <p:nvPr/>
        </p:nvSpPr>
        <p:spPr>
          <a:xfrm>
            <a:off x="8307388" y="3895725"/>
            <a:ext cx="609600" cy="473075"/>
          </a:xfrm>
          <a:prstGeom prst="rect">
            <a:avLst/>
          </a:prstGeom>
        </p:spPr>
        <p:txBody>
          <a:bodyPr>
            <a:spAutoFit/>
          </a:bodyPr>
          <a:lstStyle/>
          <a:p>
            <a:pPr>
              <a:defRPr/>
            </a:pPr>
            <a:r>
              <a:rPr lang="en-US" altLang="zh-TW" sz="825" dirty="0">
                <a:solidFill>
                  <a:srgbClr val="FF0000"/>
                </a:solidFill>
              </a:rPr>
              <a:t>W.C. Tai</a:t>
            </a:r>
          </a:p>
          <a:p>
            <a:pPr>
              <a:defRPr/>
            </a:pPr>
            <a:r>
              <a:rPr lang="en-US" altLang="zh-TW" sz="825" dirty="0">
                <a:solidFill>
                  <a:srgbClr val="000000"/>
                </a:solidFill>
              </a:rPr>
              <a:t>Y.T. Lee</a:t>
            </a:r>
          </a:p>
          <a:p>
            <a:pPr>
              <a:defRPr/>
            </a:pPr>
            <a:r>
              <a:rPr lang="en-US" altLang="zh-TW" sz="825" dirty="0">
                <a:solidFill>
                  <a:srgbClr val="000000"/>
                </a:solidFill>
              </a:rPr>
              <a:t>J.T. Chen</a:t>
            </a:r>
          </a:p>
        </p:txBody>
      </p:sp>
      <p:sp>
        <p:nvSpPr>
          <p:cNvPr id="195" name="橢圓 194"/>
          <p:cNvSpPr/>
          <p:nvPr/>
        </p:nvSpPr>
        <p:spPr>
          <a:xfrm>
            <a:off x="8359775" y="2693988"/>
            <a:ext cx="303213" cy="304800"/>
          </a:xfrm>
          <a:prstGeom prst="ellipse">
            <a:avLst/>
          </a:prstGeom>
          <a:solidFill>
            <a:srgbClr val="00B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pic>
        <p:nvPicPr>
          <p:cNvPr id="52256" name="圖片 11267"/>
          <p:cNvPicPr>
            <a:picLocks noChangeAspect="1"/>
          </p:cNvPicPr>
          <p:nvPr/>
        </p:nvPicPr>
        <p:blipFill>
          <a:blip r:embed="rId22">
            <a:extLst>
              <a:ext uri="{28A0092B-C50C-407E-A947-70E740481C1C}">
                <a14:useLocalDpi xmlns:a14="http://schemas.microsoft.com/office/drawing/2010/main" val="0"/>
              </a:ext>
            </a:extLst>
          </a:blip>
          <a:srcRect l="20454" t="21651" r="18182" b="31100"/>
          <a:stretch>
            <a:fillRect/>
          </a:stretch>
        </p:blipFill>
        <p:spPr bwMode="auto">
          <a:xfrm>
            <a:off x="352425" y="919163"/>
            <a:ext cx="733425"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324"/>
          <p:cNvSpPr>
            <a:spLocks noChangeArrowheads="1"/>
          </p:cNvSpPr>
          <p:nvPr/>
        </p:nvSpPr>
        <p:spPr bwMode="auto">
          <a:xfrm rot="-10782491" flipH="1" flipV="1">
            <a:off x="4051300" y="4654550"/>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84 w 21600"/>
              <a:gd name="T13" fmla="*/ 4484 h 21600"/>
              <a:gd name="T14" fmla="*/ 17116 w 21600"/>
              <a:gd name="T15" fmla="*/ 17116 h 21600"/>
            </a:gdLst>
            <a:ahLst/>
            <a:cxnLst>
              <a:cxn ang="T8">
                <a:pos x="T0" y="T1"/>
              </a:cxn>
              <a:cxn ang="T9">
                <a:pos x="T2" y="T3"/>
              </a:cxn>
              <a:cxn ang="T10">
                <a:pos x="T4" y="T5"/>
              </a:cxn>
              <a:cxn ang="T11">
                <a:pos x="T6" y="T7"/>
              </a:cxn>
            </a:cxnLst>
            <a:rect l="T12" t="T13" r="T14" b="T15"/>
            <a:pathLst>
              <a:path w="21600" h="21600">
                <a:moveTo>
                  <a:pt x="0" y="0"/>
                </a:moveTo>
                <a:lnTo>
                  <a:pt x="5367" y="21600"/>
                </a:lnTo>
                <a:lnTo>
                  <a:pt x="1623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400">
                <a:latin typeface="Times New Roman" panose="02020603050405020304" pitchFamily="18" charset="0"/>
                <a:ea typeface="標楷體" panose="03000509000000000000" pitchFamily="65" charset="-120"/>
              </a:rPr>
              <a:t>傅昱嘉</a:t>
            </a:r>
            <a:endParaRPr lang="en-US" altLang="zh-TW" sz="1400">
              <a:latin typeface="Times New Roman" panose="02020603050405020304" pitchFamily="18" charset="0"/>
              <a:ea typeface="標楷體" panose="03000509000000000000" pitchFamily="65" charset="-120"/>
            </a:endParaRPr>
          </a:p>
        </p:txBody>
      </p:sp>
      <p:sp>
        <p:nvSpPr>
          <p:cNvPr id="11267" name="AutoShape 324"/>
          <p:cNvSpPr>
            <a:spLocks noChangeArrowheads="1"/>
          </p:cNvSpPr>
          <p:nvPr/>
        </p:nvSpPr>
        <p:spPr bwMode="auto">
          <a:xfrm rot="-10782491" flipH="1" flipV="1">
            <a:off x="4711700" y="2957513"/>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84 w 21600"/>
              <a:gd name="T13" fmla="*/ 4484 h 21600"/>
              <a:gd name="T14" fmla="*/ 17116 w 21600"/>
              <a:gd name="T15" fmla="*/ 17116 h 21600"/>
            </a:gdLst>
            <a:ahLst/>
            <a:cxnLst>
              <a:cxn ang="T8">
                <a:pos x="T0" y="T1"/>
              </a:cxn>
              <a:cxn ang="T9">
                <a:pos x="T2" y="T3"/>
              </a:cxn>
              <a:cxn ang="T10">
                <a:pos x="T4" y="T5"/>
              </a:cxn>
              <a:cxn ang="T11">
                <a:pos x="T6" y="T7"/>
              </a:cxn>
            </a:cxnLst>
            <a:rect l="T12" t="T13" r="T14" b="T15"/>
            <a:pathLst>
              <a:path w="21600" h="21600">
                <a:moveTo>
                  <a:pt x="0" y="0"/>
                </a:moveTo>
                <a:lnTo>
                  <a:pt x="5367" y="21600"/>
                </a:lnTo>
                <a:lnTo>
                  <a:pt x="1623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400">
                <a:latin typeface="標楷體" panose="03000509000000000000" pitchFamily="65" charset="-120"/>
                <a:ea typeface="標楷體" panose="03000509000000000000" pitchFamily="65" charset="-120"/>
              </a:rPr>
              <a:t>周彥廷</a:t>
            </a:r>
          </a:p>
        </p:txBody>
      </p:sp>
      <p:sp>
        <p:nvSpPr>
          <p:cNvPr id="576523" name="Rectangle 3"/>
          <p:cNvSpPr>
            <a:spLocks noGrp="1" noChangeArrowheads="1"/>
          </p:cNvSpPr>
          <p:nvPr>
            <p:ph type="title" idx="4294967295"/>
          </p:nvPr>
        </p:nvSpPr>
        <p:spPr>
          <a:xfrm>
            <a:off x="0" y="0"/>
            <a:ext cx="9144000" cy="404813"/>
          </a:xfrm>
          <a:gradFill rotWithShape="0">
            <a:gsLst>
              <a:gs pos="0">
                <a:srgbClr val="6BB2B2"/>
              </a:gs>
              <a:gs pos="50000">
                <a:srgbClr val="99FFFF"/>
              </a:gs>
              <a:gs pos="100000">
                <a:srgbClr val="6BB2B2"/>
              </a:gs>
            </a:gsLst>
            <a:lin ang="5400000" scaled="1"/>
          </a:gradFill>
          <a:ln w="76200" cap="flat">
            <a:solidFill>
              <a:schemeClr val="bg2"/>
            </a:solidFill>
            <a:miter lim="800000"/>
            <a:headEnd/>
            <a:tailEnd/>
          </a:ln>
        </p:spPr>
        <p:txBody>
          <a:bodyPr tIns="381000" bIns="381000" rtlCol="0">
            <a:normAutofit fontScale="90000"/>
          </a:bodyPr>
          <a:lstStyle/>
          <a:p>
            <a:pPr eaLnBrk="1" fontAlgn="b" hangingPunct="1">
              <a:lnSpc>
                <a:spcPct val="90000"/>
              </a:lnSpc>
              <a:spcAft>
                <a:spcPts val="0"/>
              </a:spcAft>
              <a:defRPr/>
            </a:pPr>
            <a:r>
              <a:rPr lang="zh-TW" altLang="en-US" sz="2800" dirty="0">
                <a:solidFill>
                  <a:srgbClr val="FF0000"/>
                </a:solidFill>
                <a:latin typeface="標楷體" panose="03000509000000000000" pitchFamily="65" charset="-120"/>
              </a:rPr>
              <a:t>國立台灣海洋大學力學聲響振動實驗室</a:t>
            </a:r>
            <a:r>
              <a:rPr lang="en-US" altLang="zh-TW" sz="2800" dirty="0">
                <a:solidFill>
                  <a:srgbClr val="FF0000"/>
                </a:solidFill>
                <a:latin typeface="標楷體" panose="03000509000000000000" pitchFamily="65" charset="-120"/>
              </a:rPr>
              <a:t>(NTOU/MSV Lab)</a:t>
            </a:r>
            <a:r>
              <a:rPr lang="zh-TW" altLang="en-US" sz="2800" dirty="0">
                <a:solidFill>
                  <a:srgbClr val="FF0000"/>
                </a:solidFill>
                <a:latin typeface="標楷體" panose="03000509000000000000" pitchFamily="65" charset="-120"/>
              </a:rPr>
              <a:t> </a:t>
            </a:r>
            <a:r>
              <a:rPr lang="en-US" altLang="zh-TW" sz="2800" dirty="0" smtClean="0">
                <a:solidFill>
                  <a:srgbClr val="FF0000"/>
                </a:solidFill>
                <a:latin typeface="標楷體" panose="03000509000000000000" pitchFamily="65" charset="-120"/>
              </a:rPr>
              <a:t>2024</a:t>
            </a:r>
            <a:endParaRPr lang="en-US" altLang="zh-TW" sz="2800" dirty="0">
              <a:solidFill>
                <a:srgbClr val="FF0000"/>
              </a:solidFill>
              <a:latin typeface="標楷體" panose="03000509000000000000" pitchFamily="65" charset="-120"/>
            </a:endParaRPr>
          </a:p>
        </p:txBody>
      </p:sp>
      <p:sp>
        <p:nvSpPr>
          <p:cNvPr id="11269" name="Rectangle 226"/>
          <p:cNvSpPr>
            <a:spLocks noChangeArrowheads="1"/>
          </p:cNvSpPr>
          <p:nvPr/>
        </p:nvSpPr>
        <p:spPr bwMode="auto">
          <a:xfrm>
            <a:off x="6416675" y="2827338"/>
            <a:ext cx="287338" cy="539750"/>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70" name="Rectangle 171" descr="信紙"/>
          <p:cNvSpPr>
            <a:spLocks noChangeArrowheads="1"/>
          </p:cNvSpPr>
          <p:nvPr/>
        </p:nvSpPr>
        <p:spPr bwMode="auto">
          <a:xfrm>
            <a:off x="3800475" y="627063"/>
            <a:ext cx="539750"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271" name="Rectangle 203" descr="橡木色"/>
          <p:cNvSpPr>
            <a:spLocks noChangeArrowheads="1"/>
          </p:cNvSpPr>
          <p:nvPr/>
        </p:nvSpPr>
        <p:spPr bwMode="auto">
          <a:xfrm>
            <a:off x="5568950" y="1968500"/>
            <a:ext cx="719138" cy="287338"/>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72" name="Rectangle 202" descr="橡木色"/>
          <p:cNvSpPr>
            <a:spLocks noChangeArrowheads="1"/>
          </p:cNvSpPr>
          <p:nvPr/>
        </p:nvSpPr>
        <p:spPr bwMode="auto">
          <a:xfrm>
            <a:off x="4852988" y="1970088"/>
            <a:ext cx="719137" cy="287337"/>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73" name="Rectangle 201" descr="橡木色"/>
          <p:cNvSpPr>
            <a:spLocks noChangeArrowheads="1"/>
          </p:cNvSpPr>
          <p:nvPr/>
        </p:nvSpPr>
        <p:spPr bwMode="auto">
          <a:xfrm>
            <a:off x="4106863" y="1966913"/>
            <a:ext cx="747712" cy="287337"/>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74" name="Rectangle 185" descr="信紙"/>
          <p:cNvSpPr>
            <a:spLocks noChangeArrowheads="1"/>
          </p:cNvSpPr>
          <p:nvPr/>
        </p:nvSpPr>
        <p:spPr bwMode="auto">
          <a:xfrm>
            <a:off x="6308725" y="625475"/>
            <a:ext cx="360363" cy="539750"/>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600">
              <a:latin typeface="標楷體" panose="03000509000000000000" pitchFamily="65" charset="-120"/>
              <a:ea typeface="標楷體" panose="03000509000000000000" pitchFamily="65" charset="-120"/>
            </a:endParaRPr>
          </a:p>
        </p:txBody>
      </p:sp>
      <p:sp>
        <p:nvSpPr>
          <p:cNvPr id="11275" name="Rectangle 16"/>
          <p:cNvSpPr>
            <a:spLocks noChangeArrowheads="1"/>
          </p:cNvSpPr>
          <p:nvPr/>
        </p:nvSpPr>
        <p:spPr bwMode="auto">
          <a:xfrm>
            <a:off x="6411913" y="2279650"/>
            <a:ext cx="287337" cy="539750"/>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76" name="Rectangle 18"/>
          <p:cNvSpPr>
            <a:spLocks noChangeArrowheads="1"/>
          </p:cNvSpPr>
          <p:nvPr/>
        </p:nvSpPr>
        <p:spPr bwMode="auto">
          <a:xfrm>
            <a:off x="6411913" y="3375025"/>
            <a:ext cx="287337" cy="539750"/>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77" name="Rectangle 19"/>
          <p:cNvSpPr>
            <a:spLocks noChangeArrowheads="1"/>
          </p:cNvSpPr>
          <p:nvPr/>
        </p:nvSpPr>
        <p:spPr bwMode="auto">
          <a:xfrm>
            <a:off x="6411913" y="3927475"/>
            <a:ext cx="287337" cy="539750"/>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78" name="Rectangle 20"/>
          <p:cNvSpPr>
            <a:spLocks noChangeArrowheads="1"/>
          </p:cNvSpPr>
          <p:nvPr/>
        </p:nvSpPr>
        <p:spPr bwMode="auto">
          <a:xfrm>
            <a:off x="6413500" y="4476750"/>
            <a:ext cx="287338" cy="539750"/>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79" name="AutoShape 27"/>
          <p:cNvSpPr>
            <a:spLocks noChangeAspect="1" noChangeArrowheads="1"/>
          </p:cNvSpPr>
          <p:nvPr/>
        </p:nvSpPr>
        <p:spPr bwMode="auto">
          <a:xfrm rot="10800000" flipH="1" flipV="1">
            <a:off x="3178175" y="1563688"/>
            <a:ext cx="360363" cy="3587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李應德</a:t>
            </a:r>
          </a:p>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徐文信</a:t>
            </a:r>
          </a:p>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范佳銘</a:t>
            </a:r>
          </a:p>
        </p:txBody>
      </p:sp>
      <p:sp>
        <p:nvSpPr>
          <p:cNvPr id="11280" name="Rectangle 42" descr="信紙"/>
          <p:cNvSpPr>
            <a:spLocks noChangeArrowheads="1"/>
          </p:cNvSpPr>
          <p:nvPr/>
        </p:nvSpPr>
        <p:spPr bwMode="auto">
          <a:xfrm>
            <a:off x="1692275" y="2841625"/>
            <a:ext cx="287338" cy="2243138"/>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en-US" altLang="zh-TW" sz="1600">
              <a:latin typeface="標楷體" panose="03000509000000000000" pitchFamily="65" charset="-120"/>
              <a:ea typeface="標楷體" panose="03000509000000000000" pitchFamily="65" charset="-120"/>
            </a:endParaRPr>
          </a:p>
          <a:p>
            <a:pPr algn="ctr" eaLnBrk="1" hangingPunct="1">
              <a:spcBef>
                <a:spcPct val="0"/>
              </a:spcBef>
              <a:buClrTx/>
              <a:buSzTx/>
              <a:buFontTx/>
              <a:buNone/>
            </a:pPr>
            <a:endParaRPr lang="zh-TW" altLang="en-US" sz="1600">
              <a:latin typeface="標楷體" panose="03000509000000000000" pitchFamily="65" charset="-120"/>
              <a:ea typeface="標楷體" panose="03000509000000000000" pitchFamily="65" charset="-120"/>
            </a:endParaRPr>
          </a:p>
          <a:p>
            <a:pPr algn="ctr" eaLnBrk="1" hangingPunct="1">
              <a:spcBef>
                <a:spcPct val="0"/>
              </a:spcBef>
              <a:buClrTx/>
              <a:buSzTx/>
              <a:buFontTx/>
              <a:buNone/>
            </a:pPr>
            <a:endParaRPr lang="en-US" altLang="zh-TW" sz="1600">
              <a:latin typeface="標楷體" panose="03000509000000000000" pitchFamily="65" charset="-120"/>
              <a:ea typeface="標楷體" panose="03000509000000000000" pitchFamily="65" charset="-120"/>
            </a:endParaRPr>
          </a:p>
        </p:txBody>
      </p:sp>
      <p:sp>
        <p:nvSpPr>
          <p:cNvPr id="11281" name="AutoShape 44"/>
          <p:cNvSpPr>
            <a:spLocks noChangeArrowheads="1"/>
          </p:cNvSpPr>
          <p:nvPr/>
        </p:nvSpPr>
        <p:spPr bwMode="auto">
          <a:xfrm>
            <a:off x="2090738" y="5372100"/>
            <a:ext cx="287337" cy="287338"/>
          </a:xfrm>
          <a:prstGeom prst="upArrow">
            <a:avLst>
              <a:gd name="adj1" fmla="val 50000"/>
              <a:gd name="adj2" fmla="val 49996"/>
            </a:avLst>
          </a:prstGeom>
          <a:solidFill>
            <a:srgbClr val="FF0066"/>
          </a:solidFill>
          <a:ln w="12700">
            <a:solidFill>
              <a:schemeClr val="tx1"/>
            </a:solidFill>
            <a:miter lim="800000"/>
            <a:headEnd/>
            <a:tailEnd/>
          </a:ln>
        </p:spPr>
        <p:txBody>
          <a:bodyPr vert="eaVert"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82" name="Rectangle 45"/>
          <p:cNvSpPr>
            <a:spLocks noChangeArrowheads="1"/>
          </p:cNvSpPr>
          <p:nvPr/>
        </p:nvSpPr>
        <p:spPr bwMode="auto">
          <a:xfrm>
            <a:off x="1990725" y="5116513"/>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r>
              <a:rPr lang="zh-TW" altLang="en-US" sz="1200">
                <a:latin typeface="標楷體" panose="03000509000000000000" pitchFamily="65" charset="-120"/>
                <a:ea typeface="標楷體" panose="03000509000000000000" pitchFamily="65" charset="-120"/>
              </a:rPr>
              <a:t>入口</a:t>
            </a:r>
          </a:p>
        </p:txBody>
      </p:sp>
      <p:sp>
        <p:nvSpPr>
          <p:cNvPr id="11283" name="Rectangle 49"/>
          <p:cNvSpPr>
            <a:spLocks noChangeArrowheads="1"/>
          </p:cNvSpPr>
          <p:nvPr/>
        </p:nvSpPr>
        <p:spPr bwMode="auto">
          <a:xfrm>
            <a:off x="6411913" y="5026025"/>
            <a:ext cx="287337" cy="539750"/>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84" name="Line 92"/>
          <p:cNvSpPr>
            <a:spLocks noChangeShapeType="1"/>
          </p:cNvSpPr>
          <p:nvPr/>
        </p:nvSpPr>
        <p:spPr bwMode="auto">
          <a:xfrm>
            <a:off x="1666875" y="627063"/>
            <a:ext cx="0" cy="5038725"/>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285" name="Line 93"/>
          <p:cNvSpPr>
            <a:spLocks noChangeShapeType="1"/>
          </p:cNvSpPr>
          <p:nvPr/>
        </p:nvSpPr>
        <p:spPr bwMode="auto">
          <a:xfrm>
            <a:off x="1866900" y="5659438"/>
            <a:ext cx="360363"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286" name="Line 97"/>
          <p:cNvSpPr>
            <a:spLocks noChangeShapeType="1"/>
          </p:cNvSpPr>
          <p:nvPr/>
        </p:nvSpPr>
        <p:spPr bwMode="auto">
          <a:xfrm flipV="1">
            <a:off x="6699250" y="620713"/>
            <a:ext cx="3175" cy="5072062"/>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287" name="Line 99"/>
          <p:cNvSpPr>
            <a:spLocks noChangeShapeType="1"/>
          </p:cNvSpPr>
          <p:nvPr/>
        </p:nvSpPr>
        <p:spPr bwMode="auto">
          <a:xfrm flipH="1" flipV="1">
            <a:off x="1685925" y="5267325"/>
            <a:ext cx="360363" cy="360363"/>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288" name="Rectangle 54" descr="橡木色"/>
          <p:cNvSpPr>
            <a:spLocks noChangeArrowheads="1"/>
          </p:cNvSpPr>
          <p:nvPr/>
        </p:nvSpPr>
        <p:spPr bwMode="auto">
          <a:xfrm>
            <a:off x="3963988" y="3565525"/>
            <a:ext cx="847725" cy="287338"/>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89" name="Rectangle 126" descr="橡木色"/>
          <p:cNvSpPr>
            <a:spLocks noChangeArrowheads="1"/>
          </p:cNvSpPr>
          <p:nvPr/>
        </p:nvSpPr>
        <p:spPr bwMode="auto">
          <a:xfrm>
            <a:off x="2698750" y="1987550"/>
            <a:ext cx="1408113" cy="287338"/>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90" name="Rectangle 134" descr="信紙"/>
          <p:cNvSpPr>
            <a:spLocks noChangeArrowheads="1"/>
          </p:cNvSpPr>
          <p:nvPr/>
        </p:nvSpPr>
        <p:spPr bwMode="auto">
          <a:xfrm>
            <a:off x="2454275" y="4710113"/>
            <a:ext cx="719138" cy="900112"/>
          </a:xfrm>
          <a:prstGeom prst="rect">
            <a:avLst/>
          </a:prstGeom>
          <a:blipFill dpi="0" rotWithShape="0">
            <a:blip r:embed="rId3"/>
            <a:srcRect/>
            <a:tile tx="0" ty="0" sx="100000" sy="100000" flip="none" algn="tl"/>
          </a:blipFill>
          <a:ln w="12700">
            <a:solidFill>
              <a:schemeClr val="bg2"/>
            </a:solidFill>
            <a:miter lim="800000"/>
            <a:headEnd/>
            <a:tailEnd/>
          </a:ln>
        </p:spPr>
        <p:txBody>
          <a:bodyPr vert="eaVert"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en-US" altLang="zh-TW" sz="1600">
              <a:latin typeface="標楷體" panose="03000509000000000000" pitchFamily="65" charset="-120"/>
              <a:ea typeface="標楷體" panose="03000509000000000000" pitchFamily="65" charset="-120"/>
            </a:endParaRPr>
          </a:p>
          <a:p>
            <a:pPr algn="ctr" eaLnBrk="1" hangingPunct="1">
              <a:spcBef>
                <a:spcPct val="0"/>
              </a:spcBef>
              <a:buClrTx/>
              <a:buSzTx/>
              <a:buFontTx/>
              <a:buNone/>
            </a:pPr>
            <a:endParaRPr lang="zh-TW" altLang="en-US" sz="1600">
              <a:latin typeface="標楷體" panose="03000509000000000000" pitchFamily="65" charset="-120"/>
              <a:ea typeface="標楷體" panose="03000509000000000000" pitchFamily="65" charset="-120"/>
            </a:endParaRPr>
          </a:p>
          <a:p>
            <a:pPr algn="ctr" eaLnBrk="1" hangingPunct="1">
              <a:spcBef>
                <a:spcPct val="0"/>
              </a:spcBef>
              <a:buClrTx/>
              <a:buSzTx/>
              <a:buFontTx/>
              <a:buNone/>
            </a:pPr>
            <a:endParaRPr lang="en-US" altLang="zh-TW" sz="1600">
              <a:latin typeface="標楷體" panose="03000509000000000000" pitchFamily="65" charset="-120"/>
              <a:ea typeface="標楷體" panose="03000509000000000000" pitchFamily="65" charset="-120"/>
            </a:endParaRPr>
          </a:p>
        </p:txBody>
      </p:sp>
      <p:sp>
        <p:nvSpPr>
          <p:cNvPr id="11291" name="Rectangle 158" descr="橡木色"/>
          <p:cNvSpPr>
            <a:spLocks noChangeArrowheads="1"/>
          </p:cNvSpPr>
          <p:nvPr/>
        </p:nvSpPr>
        <p:spPr bwMode="auto">
          <a:xfrm>
            <a:off x="5553075" y="3565525"/>
            <a:ext cx="642938" cy="287338"/>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292" name="Arc 159" descr="橡木色"/>
          <p:cNvSpPr>
            <a:spLocks/>
          </p:cNvSpPr>
          <p:nvPr/>
        </p:nvSpPr>
        <p:spPr bwMode="auto">
          <a:xfrm rot="5400000">
            <a:off x="4897438" y="5305425"/>
            <a:ext cx="287338" cy="287337"/>
          </a:xfrm>
          <a:custGeom>
            <a:avLst/>
            <a:gdLst>
              <a:gd name="T0" fmla="*/ 0 w 21712"/>
              <a:gd name="T1" fmla="*/ 0 h 21600"/>
              <a:gd name="T2" fmla="*/ 2147483646 w 21712"/>
              <a:gd name="T3" fmla="*/ 2147483646 h 21600"/>
              <a:gd name="T4" fmla="*/ 2147483646 w 21712"/>
              <a:gd name="T5" fmla="*/ 2147483646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0"/>
                </a:cubicBezTo>
                <a:cubicBezTo>
                  <a:pt x="12041" y="0"/>
                  <a:pt x="21712" y="9670"/>
                  <a:pt x="21712" y="21600"/>
                </a:cubicBezTo>
              </a:path>
              <a:path w="21712" h="21600" stroke="0" extrusionOk="0">
                <a:moveTo>
                  <a:pt x="0" y="0"/>
                </a:moveTo>
                <a:cubicBezTo>
                  <a:pt x="37" y="0"/>
                  <a:pt x="74" y="-1"/>
                  <a:pt x="112" y="0"/>
                </a:cubicBezTo>
                <a:cubicBezTo>
                  <a:pt x="12041" y="0"/>
                  <a:pt x="21712" y="9670"/>
                  <a:pt x="21712" y="21600"/>
                </a:cubicBezTo>
                <a:lnTo>
                  <a:pt x="112" y="21600"/>
                </a:lnTo>
                <a:lnTo>
                  <a:pt x="0" y="0"/>
                </a:lnTo>
                <a:close/>
              </a:path>
            </a:pathLst>
          </a:custGeom>
          <a:blipFill dpi="0" rotWithShape="0">
            <a:blip r:embed="rId4"/>
            <a:srcRect/>
            <a:tile tx="0" ty="0" sx="100000" sy="100000" flip="none" algn="tl"/>
          </a:blipFill>
          <a:ln w="12700" cap="rnd">
            <a:solidFill>
              <a:srgbClr val="FFCC99"/>
            </a:solidFill>
            <a:round/>
            <a:headEnd/>
            <a:tailEnd/>
          </a:ln>
        </p:spPr>
        <p:txBody>
          <a:bodyPr rot="10800000" vert="eaVert" wrap="none" anchor="ctr"/>
          <a:lstStyle/>
          <a:p>
            <a:endParaRPr lang="zh-TW" altLang="en-US"/>
          </a:p>
        </p:txBody>
      </p:sp>
      <p:sp>
        <p:nvSpPr>
          <p:cNvPr id="11293" name="Rectangle 166" descr="信紙"/>
          <p:cNvSpPr>
            <a:spLocks noChangeArrowheads="1"/>
          </p:cNvSpPr>
          <p:nvPr/>
        </p:nvSpPr>
        <p:spPr bwMode="auto">
          <a:xfrm>
            <a:off x="2711450" y="625475"/>
            <a:ext cx="539750" cy="287338"/>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94" name="Text Box 169"/>
          <p:cNvSpPr txBox="1">
            <a:spLocks noChangeArrowheads="1"/>
          </p:cNvSpPr>
          <p:nvPr/>
        </p:nvSpPr>
        <p:spPr bwMode="auto">
          <a:xfrm>
            <a:off x="1781175" y="625475"/>
            <a:ext cx="900113" cy="360363"/>
          </a:xfrm>
          <a:prstGeom prst="rect">
            <a:avLst/>
          </a:prstGeom>
          <a:solidFill>
            <a:srgbClr val="FFFF99"/>
          </a:solidFill>
          <a:ln w="12700">
            <a:solidFill>
              <a:schemeClr val="folHlink"/>
            </a:solidFill>
            <a:miter lim="800000"/>
            <a:headEnd type="none" w="sm" len="sm"/>
            <a:tailEnd type="none" w="sm" len="sm"/>
          </a:ln>
        </p:spPr>
        <p:txBody>
          <a:bodyP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r>
              <a:rPr lang="zh-TW" altLang="en-US" sz="1000">
                <a:solidFill>
                  <a:schemeClr val="accent2"/>
                </a:solidFill>
                <a:latin typeface="標楷體" panose="03000509000000000000" pitchFamily="65" charset="-120"/>
                <a:ea typeface="標楷體" panose="03000509000000000000" pitchFamily="65" charset="-120"/>
              </a:rPr>
              <a:t> </a:t>
            </a:r>
          </a:p>
        </p:txBody>
      </p:sp>
      <p:sp>
        <p:nvSpPr>
          <p:cNvPr id="11295" name="Rectangle 170" descr="信紙"/>
          <p:cNvSpPr>
            <a:spLocks noChangeArrowheads="1"/>
          </p:cNvSpPr>
          <p:nvPr/>
        </p:nvSpPr>
        <p:spPr bwMode="auto">
          <a:xfrm>
            <a:off x="3254375" y="625475"/>
            <a:ext cx="539750" cy="287338"/>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96" name="Rectangle 172" descr="信紙"/>
          <p:cNvSpPr>
            <a:spLocks noChangeArrowheads="1"/>
          </p:cNvSpPr>
          <p:nvPr/>
        </p:nvSpPr>
        <p:spPr bwMode="auto">
          <a:xfrm>
            <a:off x="4338638" y="627063"/>
            <a:ext cx="539750"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97" name="Rectangle 173" descr="信紙"/>
          <p:cNvSpPr>
            <a:spLocks noChangeArrowheads="1"/>
          </p:cNvSpPr>
          <p:nvPr/>
        </p:nvSpPr>
        <p:spPr bwMode="auto">
          <a:xfrm>
            <a:off x="4870450" y="625475"/>
            <a:ext cx="539750" cy="287338"/>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98" name="Rectangle 174" descr="信紙"/>
          <p:cNvSpPr>
            <a:spLocks noChangeArrowheads="1"/>
          </p:cNvSpPr>
          <p:nvPr/>
        </p:nvSpPr>
        <p:spPr bwMode="auto">
          <a:xfrm>
            <a:off x="5411788" y="627063"/>
            <a:ext cx="539750"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299" name="Rectangle 177" descr="信紙"/>
          <p:cNvSpPr>
            <a:spLocks noChangeArrowheads="1"/>
          </p:cNvSpPr>
          <p:nvPr/>
        </p:nvSpPr>
        <p:spPr bwMode="auto">
          <a:xfrm>
            <a:off x="2974975" y="2276475"/>
            <a:ext cx="563563" cy="287338"/>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300" name="Rectangle 178" descr="信紙"/>
          <p:cNvSpPr>
            <a:spLocks noChangeArrowheads="1"/>
          </p:cNvSpPr>
          <p:nvPr/>
        </p:nvSpPr>
        <p:spPr bwMode="auto">
          <a:xfrm>
            <a:off x="2428875" y="2276475"/>
            <a:ext cx="539750" cy="287338"/>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301" name="Rectangle 180"/>
          <p:cNvSpPr>
            <a:spLocks noChangeArrowheads="1"/>
          </p:cNvSpPr>
          <p:nvPr/>
        </p:nvSpPr>
        <p:spPr bwMode="auto">
          <a:xfrm>
            <a:off x="5843588" y="1347788"/>
            <a:ext cx="823912" cy="900112"/>
          </a:xfrm>
          <a:prstGeom prst="rect">
            <a:avLst/>
          </a:prstGeom>
          <a:solidFill>
            <a:srgbClr val="FFCCFF"/>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solidFill>
                <a:srgbClr val="FF6600"/>
              </a:solidFill>
              <a:latin typeface="標楷體" panose="03000509000000000000" pitchFamily="65" charset="-120"/>
              <a:ea typeface="標楷體" panose="03000509000000000000" pitchFamily="65" charset="-120"/>
            </a:endParaRPr>
          </a:p>
        </p:txBody>
      </p:sp>
      <p:sp>
        <p:nvSpPr>
          <p:cNvPr id="11302" name="Rectangle 181"/>
          <p:cNvSpPr>
            <a:spLocks noChangeArrowheads="1"/>
          </p:cNvSpPr>
          <p:nvPr/>
        </p:nvSpPr>
        <p:spPr bwMode="auto">
          <a:xfrm>
            <a:off x="6248400" y="1171575"/>
            <a:ext cx="414338" cy="179388"/>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標楷體" panose="03000509000000000000" pitchFamily="65" charset="-120"/>
              <a:ea typeface="標楷體" panose="03000509000000000000" pitchFamily="65" charset="-120"/>
            </a:endParaRPr>
          </a:p>
        </p:txBody>
      </p:sp>
      <p:sp>
        <p:nvSpPr>
          <p:cNvPr id="11303" name="Line 87"/>
          <p:cNvSpPr>
            <a:spLocks noChangeShapeType="1"/>
          </p:cNvSpPr>
          <p:nvPr/>
        </p:nvSpPr>
        <p:spPr bwMode="auto">
          <a:xfrm flipH="1">
            <a:off x="1666875" y="646113"/>
            <a:ext cx="5065713" cy="635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304" name="Line 101"/>
          <p:cNvSpPr>
            <a:spLocks noChangeShapeType="1"/>
          </p:cNvSpPr>
          <p:nvPr/>
        </p:nvSpPr>
        <p:spPr bwMode="auto">
          <a:xfrm flipH="1">
            <a:off x="2422525" y="2263775"/>
            <a:ext cx="4267200" cy="0"/>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305" name="Line 96"/>
          <p:cNvSpPr>
            <a:spLocks noChangeShapeType="1"/>
          </p:cNvSpPr>
          <p:nvPr/>
        </p:nvSpPr>
        <p:spPr bwMode="auto">
          <a:xfrm>
            <a:off x="2586038" y="5668963"/>
            <a:ext cx="4318000"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306" name="Rectangle 186" descr="橡木色"/>
          <p:cNvSpPr>
            <a:spLocks noChangeArrowheads="1"/>
          </p:cNvSpPr>
          <p:nvPr/>
        </p:nvSpPr>
        <p:spPr bwMode="auto">
          <a:xfrm>
            <a:off x="4821238" y="3563938"/>
            <a:ext cx="719137" cy="287337"/>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07" name="Rectangle 188" descr="橡木色"/>
          <p:cNvSpPr>
            <a:spLocks noChangeArrowheads="1"/>
          </p:cNvSpPr>
          <p:nvPr/>
        </p:nvSpPr>
        <p:spPr bwMode="auto">
          <a:xfrm rot="10800000">
            <a:off x="4899025" y="4579938"/>
            <a:ext cx="287338" cy="719137"/>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08" name="Rectangle 191" descr="橡木色"/>
          <p:cNvSpPr>
            <a:spLocks noChangeArrowheads="1"/>
          </p:cNvSpPr>
          <p:nvPr/>
        </p:nvSpPr>
        <p:spPr bwMode="auto">
          <a:xfrm>
            <a:off x="4035425" y="5300663"/>
            <a:ext cx="857250" cy="287337"/>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09" name="Rectangle 192" descr="橡木色"/>
          <p:cNvSpPr>
            <a:spLocks noChangeArrowheads="1"/>
          </p:cNvSpPr>
          <p:nvPr/>
        </p:nvSpPr>
        <p:spPr bwMode="auto">
          <a:xfrm rot="10800000">
            <a:off x="4899025" y="3860800"/>
            <a:ext cx="287338" cy="719138"/>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0" name="Rectangle 193" descr="橡木色"/>
          <p:cNvSpPr>
            <a:spLocks noChangeArrowheads="1"/>
          </p:cNvSpPr>
          <p:nvPr/>
        </p:nvSpPr>
        <p:spPr bwMode="auto">
          <a:xfrm rot="10800000">
            <a:off x="5187950" y="3860800"/>
            <a:ext cx="287338" cy="719138"/>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1" name="Rectangle 194" descr="橡木色"/>
          <p:cNvSpPr>
            <a:spLocks noChangeArrowheads="1"/>
          </p:cNvSpPr>
          <p:nvPr/>
        </p:nvSpPr>
        <p:spPr bwMode="auto">
          <a:xfrm rot="10800000">
            <a:off x="5187950" y="4579938"/>
            <a:ext cx="287338" cy="719137"/>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2" name="Rectangle 195" descr="橡木色"/>
          <p:cNvSpPr>
            <a:spLocks noChangeArrowheads="1"/>
          </p:cNvSpPr>
          <p:nvPr/>
        </p:nvSpPr>
        <p:spPr bwMode="auto">
          <a:xfrm>
            <a:off x="5481638" y="5300663"/>
            <a:ext cx="719137" cy="287337"/>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3" name="Rectangle 196" descr="橡木色"/>
          <p:cNvSpPr>
            <a:spLocks noChangeArrowheads="1"/>
          </p:cNvSpPr>
          <p:nvPr/>
        </p:nvSpPr>
        <p:spPr bwMode="auto">
          <a:xfrm rot="5400000">
            <a:off x="3157538" y="3009900"/>
            <a:ext cx="890588" cy="287337"/>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vert="eaVert"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4" name="Rectangle 197" descr="橡木色"/>
          <p:cNvSpPr>
            <a:spLocks noChangeArrowheads="1"/>
          </p:cNvSpPr>
          <p:nvPr/>
        </p:nvSpPr>
        <p:spPr bwMode="auto">
          <a:xfrm rot="10800000">
            <a:off x="4395788" y="2852738"/>
            <a:ext cx="287337" cy="719137"/>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5" name="Rectangle 199" descr="橡木色"/>
          <p:cNvSpPr>
            <a:spLocks noChangeArrowheads="1"/>
          </p:cNvSpPr>
          <p:nvPr/>
        </p:nvSpPr>
        <p:spPr bwMode="auto">
          <a:xfrm rot="10800000">
            <a:off x="5330825" y="2852738"/>
            <a:ext cx="287338" cy="719137"/>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6" name="Rectangle 204" descr="橡木色"/>
          <p:cNvSpPr>
            <a:spLocks noChangeArrowheads="1"/>
          </p:cNvSpPr>
          <p:nvPr/>
        </p:nvSpPr>
        <p:spPr bwMode="auto">
          <a:xfrm>
            <a:off x="4106863" y="1412875"/>
            <a:ext cx="360362" cy="539750"/>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7" name="Rectangle 207" descr="橡木色"/>
          <p:cNvSpPr>
            <a:spLocks noChangeArrowheads="1"/>
          </p:cNvSpPr>
          <p:nvPr/>
        </p:nvSpPr>
        <p:spPr bwMode="auto">
          <a:xfrm>
            <a:off x="5554663" y="1419225"/>
            <a:ext cx="287337" cy="539750"/>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18" name="Line 82"/>
          <p:cNvSpPr>
            <a:spLocks noChangeShapeType="1"/>
          </p:cNvSpPr>
          <p:nvPr/>
        </p:nvSpPr>
        <p:spPr bwMode="auto">
          <a:xfrm rot="5400000">
            <a:off x="6608763" y="5405437"/>
            <a:ext cx="1588" cy="36036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1319" name="Rectangle 187"/>
          <p:cNvSpPr>
            <a:spLocks noChangeArrowheads="1"/>
          </p:cNvSpPr>
          <p:nvPr/>
        </p:nvSpPr>
        <p:spPr bwMode="auto">
          <a:xfrm>
            <a:off x="3459163" y="3571875"/>
            <a:ext cx="508000" cy="576263"/>
          </a:xfrm>
          <a:prstGeom prst="rect">
            <a:avLst/>
          </a:prstGeom>
          <a:solidFill>
            <a:schemeClr val="folHlink"/>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標楷體" panose="03000509000000000000" pitchFamily="65" charset="-120"/>
              <a:ea typeface="標楷體" panose="03000509000000000000" pitchFamily="65" charset="-120"/>
            </a:endParaRPr>
          </a:p>
        </p:txBody>
      </p:sp>
      <p:sp>
        <p:nvSpPr>
          <p:cNvPr id="11320" name="Text Box 233"/>
          <p:cNvSpPr txBox="1">
            <a:spLocks noChangeArrowheads="1"/>
          </p:cNvSpPr>
          <p:nvPr/>
        </p:nvSpPr>
        <p:spPr bwMode="auto">
          <a:xfrm>
            <a:off x="3340100" y="4305300"/>
            <a:ext cx="3683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vert="eaVert">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321" name="AutoShape 240"/>
          <p:cNvSpPr>
            <a:spLocks noChangeArrowheads="1"/>
          </p:cNvSpPr>
          <p:nvPr/>
        </p:nvSpPr>
        <p:spPr bwMode="auto">
          <a:xfrm rot="10800000" flipH="1" flipV="1">
            <a:off x="4683125" y="1412875"/>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400">
                <a:latin typeface="標楷體" panose="03000509000000000000" pitchFamily="65" charset="-120"/>
                <a:ea typeface="標楷體" panose="03000509000000000000" pitchFamily="65" charset="-120"/>
              </a:rPr>
              <a:t>陳正宗</a:t>
            </a:r>
          </a:p>
        </p:txBody>
      </p:sp>
      <p:sp>
        <p:nvSpPr>
          <p:cNvPr id="11322" name="Rectangle 242" descr="橡木色"/>
          <p:cNvSpPr>
            <a:spLocks noChangeArrowheads="1"/>
          </p:cNvSpPr>
          <p:nvPr/>
        </p:nvSpPr>
        <p:spPr bwMode="auto">
          <a:xfrm rot="10800000">
            <a:off x="2873375" y="2708275"/>
            <a:ext cx="574675" cy="936625"/>
          </a:xfrm>
          <a:prstGeom prst="rect">
            <a:avLst/>
          </a:prstGeom>
          <a:blipFill dpi="0" rotWithShape="0">
            <a:blip r:embed="rId4"/>
            <a:srcRect/>
            <a:tile tx="0" ty="0" sx="100000" sy="100000" flip="none" algn="tl"/>
          </a:blipFill>
          <a:ln w="12700">
            <a:solidFill>
              <a:srgbClr val="FFCC99"/>
            </a:solidFill>
            <a:miter lim="800000"/>
            <a:headEnd/>
            <a:tailEnd/>
          </a:ln>
        </p:spPr>
        <p:txBody>
          <a:bodyPr rot="10800000"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a:p>
            <a:pPr algn="ctr" eaLnBrk="1" hangingPunct="1">
              <a:spcBef>
                <a:spcPct val="0"/>
              </a:spcBef>
              <a:buClrTx/>
              <a:buSzTx/>
              <a:buFontTx/>
              <a:buNone/>
            </a:pPr>
            <a:r>
              <a:rPr lang="zh-TW" altLang="en-US" sz="1200">
                <a:latin typeface="標楷體" panose="03000509000000000000" pitchFamily="65" charset="-120"/>
                <a:ea typeface="標楷體" panose="03000509000000000000" pitchFamily="65" charset="-120"/>
              </a:rPr>
              <a:t>作</a:t>
            </a:r>
          </a:p>
          <a:p>
            <a:pPr algn="ctr" eaLnBrk="1" hangingPunct="1">
              <a:spcBef>
                <a:spcPct val="0"/>
              </a:spcBef>
              <a:buClrTx/>
              <a:buSzTx/>
              <a:buFontTx/>
              <a:buNone/>
            </a:pPr>
            <a:r>
              <a:rPr lang="zh-TW" altLang="en-US" sz="1200">
                <a:latin typeface="標楷體" panose="03000509000000000000" pitchFamily="65" charset="-120"/>
                <a:ea typeface="標楷體" panose="03000509000000000000" pitchFamily="65" charset="-120"/>
              </a:rPr>
              <a:t>台</a:t>
            </a:r>
          </a:p>
        </p:txBody>
      </p:sp>
      <p:sp>
        <p:nvSpPr>
          <p:cNvPr id="11323" name="Oval 244" descr="橡樹"/>
          <p:cNvSpPr>
            <a:spLocks noChangeArrowheads="1"/>
          </p:cNvSpPr>
          <p:nvPr/>
        </p:nvSpPr>
        <p:spPr bwMode="auto">
          <a:xfrm>
            <a:off x="2882900" y="908050"/>
            <a:ext cx="936625" cy="504825"/>
          </a:xfrm>
          <a:prstGeom prst="ellipse">
            <a:avLst/>
          </a:prstGeom>
          <a:blipFill dpi="0" rotWithShape="1">
            <a:blip r:embed="rId5"/>
            <a:srcRect/>
            <a:tile tx="0" ty="0" sx="100000" sy="100000" flip="none" algn="tl"/>
          </a:blipFill>
          <a:ln w="12700">
            <a:solidFill>
              <a:schemeClr val="tx1"/>
            </a:solidFill>
            <a:round/>
            <a:headEnd type="none" w="sm" len="sm"/>
            <a:tailEnd type="none" w="sm" len="sm"/>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latin typeface="標楷體" panose="03000509000000000000" pitchFamily="65" charset="-120"/>
              <a:ea typeface="標楷體" panose="03000509000000000000" pitchFamily="65" charset="-120"/>
            </a:endParaRPr>
          </a:p>
        </p:txBody>
      </p:sp>
      <p:sp>
        <p:nvSpPr>
          <p:cNvPr id="11324" name="AutoShape 251"/>
          <p:cNvSpPr>
            <a:spLocks noChangeArrowheads="1"/>
          </p:cNvSpPr>
          <p:nvPr/>
        </p:nvSpPr>
        <p:spPr bwMode="auto">
          <a:xfrm rot="10800000" flipH="1" flipV="1">
            <a:off x="3098800" y="1412875"/>
            <a:ext cx="142875" cy="714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p>
            <a:endParaRPr lang="zh-TW" altLang="en-US"/>
          </a:p>
        </p:txBody>
      </p:sp>
      <p:sp>
        <p:nvSpPr>
          <p:cNvPr id="11325" name="AutoShape 252"/>
          <p:cNvSpPr>
            <a:spLocks noChangeArrowheads="1"/>
          </p:cNvSpPr>
          <p:nvPr/>
        </p:nvSpPr>
        <p:spPr bwMode="auto">
          <a:xfrm rot="10800000" flipH="1" flipV="1">
            <a:off x="3459163" y="1412875"/>
            <a:ext cx="142875" cy="714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p>
            <a:endParaRPr lang="zh-TW" altLang="en-US"/>
          </a:p>
        </p:txBody>
      </p:sp>
      <p:sp>
        <p:nvSpPr>
          <p:cNvPr id="11326" name="Rectangle 253" descr="信紙"/>
          <p:cNvSpPr>
            <a:spLocks noChangeArrowheads="1"/>
          </p:cNvSpPr>
          <p:nvPr/>
        </p:nvSpPr>
        <p:spPr bwMode="auto">
          <a:xfrm>
            <a:off x="2370138" y="1816100"/>
            <a:ext cx="319087" cy="441325"/>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600">
              <a:latin typeface="標楷體" panose="03000509000000000000" pitchFamily="65" charset="-120"/>
              <a:ea typeface="標楷體" panose="03000509000000000000" pitchFamily="65" charset="-120"/>
            </a:endParaRPr>
          </a:p>
        </p:txBody>
      </p:sp>
      <p:pic>
        <p:nvPicPr>
          <p:cNvPr id="11327" name="Picture 257"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132388" y="4032250"/>
            <a:ext cx="3984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8" name="Picture 258"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132388" y="4867275"/>
            <a:ext cx="3984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9" name="Picture 259"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275262" y="3052763"/>
            <a:ext cx="3984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0" name="Picture 260"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340225" y="3052763"/>
            <a:ext cx="3984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1" name="Picture 261"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403600" y="3052763"/>
            <a:ext cx="3984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2" name="Picture 262"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843463" y="4060825"/>
            <a:ext cx="3984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3" name="Picture 264"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843462" y="4779963"/>
            <a:ext cx="3984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4" name="Picture 265"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132262" y="1547813"/>
            <a:ext cx="3984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35" name="Picture 267"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675063" y="1987550"/>
            <a:ext cx="3984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36" name="printer2"/>
          <p:cNvSpPr>
            <a:spLocks noEditPoints="1" noChangeArrowheads="1"/>
          </p:cNvSpPr>
          <p:nvPr/>
        </p:nvSpPr>
        <p:spPr bwMode="auto">
          <a:xfrm rot="10800000">
            <a:off x="4125913" y="2008188"/>
            <a:ext cx="503237" cy="215900"/>
          </a:xfrm>
          <a:custGeom>
            <a:avLst/>
            <a:gdLst>
              <a:gd name="T0" fmla="*/ 2147483646 w 21600"/>
              <a:gd name="T1" fmla="*/ 0 h 21600"/>
              <a:gd name="T2" fmla="*/ 2147483646 w 21600"/>
              <a:gd name="T3" fmla="*/ 0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0 w 21600"/>
              <a:gd name="T21" fmla="*/ 2147483646 h 21600"/>
              <a:gd name="T22" fmla="*/ 214748364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397 w 21600"/>
              <a:gd name="T37" fmla="*/ 23298 h 21600"/>
              <a:gd name="T38" fmla="*/ 20266 w 21600"/>
              <a:gd name="T39" fmla="*/ 311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10673" y="0"/>
                </a:moveTo>
                <a:lnTo>
                  <a:pt x="19186" y="0"/>
                </a:lnTo>
                <a:lnTo>
                  <a:pt x="21600" y="4703"/>
                </a:lnTo>
                <a:lnTo>
                  <a:pt x="21600" y="10800"/>
                </a:lnTo>
                <a:lnTo>
                  <a:pt x="21600" y="16548"/>
                </a:lnTo>
                <a:lnTo>
                  <a:pt x="18042" y="16548"/>
                </a:lnTo>
                <a:lnTo>
                  <a:pt x="18042" y="21600"/>
                </a:lnTo>
                <a:lnTo>
                  <a:pt x="10673" y="21600"/>
                </a:lnTo>
                <a:lnTo>
                  <a:pt x="3176" y="21600"/>
                </a:lnTo>
                <a:lnTo>
                  <a:pt x="3176" y="16548"/>
                </a:lnTo>
                <a:lnTo>
                  <a:pt x="0" y="16548"/>
                </a:lnTo>
                <a:lnTo>
                  <a:pt x="0" y="10800"/>
                </a:lnTo>
                <a:lnTo>
                  <a:pt x="0" y="4703"/>
                </a:lnTo>
                <a:lnTo>
                  <a:pt x="2414" y="0"/>
                </a:lnTo>
                <a:lnTo>
                  <a:pt x="10673" y="0"/>
                </a:lnTo>
                <a:close/>
              </a:path>
              <a:path w="21600" h="21600" extrusionOk="0">
                <a:moveTo>
                  <a:pt x="0" y="4703"/>
                </a:moveTo>
                <a:lnTo>
                  <a:pt x="3558" y="4703"/>
                </a:lnTo>
                <a:lnTo>
                  <a:pt x="17026" y="4703"/>
                </a:lnTo>
                <a:lnTo>
                  <a:pt x="21600" y="4703"/>
                </a:lnTo>
                <a:lnTo>
                  <a:pt x="0" y="4703"/>
                </a:lnTo>
                <a:moveTo>
                  <a:pt x="16518" y="4703"/>
                </a:moveTo>
                <a:lnTo>
                  <a:pt x="16518" y="10452"/>
                </a:lnTo>
                <a:lnTo>
                  <a:pt x="0" y="10452"/>
                </a:lnTo>
                <a:moveTo>
                  <a:pt x="4320" y="16548"/>
                </a:moveTo>
                <a:lnTo>
                  <a:pt x="4320" y="17419"/>
                </a:lnTo>
                <a:lnTo>
                  <a:pt x="4320" y="20555"/>
                </a:lnTo>
                <a:lnTo>
                  <a:pt x="4320" y="21600"/>
                </a:lnTo>
                <a:lnTo>
                  <a:pt x="4320" y="16548"/>
                </a:lnTo>
                <a:moveTo>
                  <a:pt x="16899" y="16548"/>
                </a:moveTo>
                <a:lnTo>
                  <a:pt x="16899" y="17419"/>
                </a:lnTo>
                <a:lnTo>
                  <a:pt x="16899" y="20555"/>
                </a:lnTo>
                <a:lnTo>
                  <a:pt x="16899" y="21600"/>
                </a:lnTo>
                <a:lnTo>
                  <a:pt x="16899" y="16548"/>
                </a:lnTo>
                <a:moveTo>
                  <a:pt x="15247" y="14981"/>
                </a:moveTo>
                <a:lnTo>
                  <a:pt x="15247" y="10452"/>
                </a:lnTo>
                <a:lnTo>
                  <a:pt x="16899" y="16548"/>
                </a:lnTo>
                <a:lnTo>
                  <a:pt x="18042" y="16548"/>
                </a:lnTo>
                <a:lnTo>
                  <a:pt x="16518" y="10452"/>
                </a:lnTo>
                <a:moveTo>
                  <a:pt x="15247" y="14981"/>
                </a:moveTo>
                <a:lnTo>
                  <a:pt x="15247" y="14981"/>
                </a:lnTo>
                <a:lnTo>
                  <a:pt x="16772" y="17942"/>
                </a:lnTo>
                <a:lnTo>
                  <a:pt x="4447" y="17942"/>
                </a:lnTo>
                <a:lnTo>
                  <a:pt x="5972" y="14981"/>
                </a:lnTo>
                <a:lnTo>
                  <a:pt x="5972" y="10452"/>
                </a:lnTo>
                <a:lnTo>
                  <a:pt x="4320" y="16548"/>
                </a:lnTo>
                <a:lnTo>
                  <a:pt x="3176" y="16548"/>
                </a:lnTo>
                <a:lnTo>
                  <a:pt x="4701" y="10452"/>
                </a:lnTo>
                <a:moveTo>
                  <a:pt x="20202" y="5574"/>
                </a:moveTo>
                <a:lnTo>
                  <a:pt x="20711" y="5574"/>
                </a:lnTo>
                <a:lnTo>
                  <a:pt x="20711" y="7839"/>
                </a:lnTo>
                <a:lnTo>
                  <a:pt x="20202" y="7839"/>
                </a:lnTo>
                <a:lnTo>
                  <a:pt x="20202" y="5574"/>
                </a:lnTo>
                <a:moveTo>
                  <a:pt x="5972" y="14981"/>
                </a:moveTo>
                <a:lnTo>
                  <a:pt x="7496" y="14981"/>
                </a:lnTo>
                <a:lnTo>
                  <a:pt x="13341" y="14981"/>
                </a:lnTo>
                <a:lnTo>
                  <a:pt x="15247" y="14981"/>
                </a:lnTo>
              </a:path>
            </a:pathLst>
          </a:custGeom>
          <a:solidFill>
            <a:srgbClr val="FFFFCC"/>
          </a:solidFill>
          <a:ln w="9525">
            <a:solidFill>
              <a:srgbClr val="000000"/>
            </a:solidFill>
            <a:miter lim="800000"/>
            <a:headEnd/>
            <a:tailEnd/>
          </a:ln>
        </p:spPr>
        <p:txBody>
          <a:bodyPr rot="10800000"/>
          <a:lstStyle/>
          <a:p>
            <a:endParaRPr lang="zh-TW" altLang="en-US"/>
          </a:p>
        </p:txBody>
      </p:sp>
      <p:sp>
        <p:nvSpPr>
          <p:cNvPr id="11337" name="printer2"/>
          <p:cNvSpPr>
            <a:spLocks noEditPoints="1" noChangeArrowheads="1"/>
          </p:cNvSpPr>
          <p:nvPr/>
        </p:nvSpPr>
        <p:spPr bwMode="auto">
          <a:xfrm rot="10800000">
            <a:off x="4683125" y="3600450"/>
            <a:ext cx="503238" cy="215900"/>
          </a:xfrm>
          <a:custGeom>
            <a:avLst/>
            <a:gdLst>
              <a:gd name="T0" fmla="*/ 2147483646 w 21600"/>
              <a:gd name="T1" fmla="*/ 0 h 21600"/>
              <a:gd name="T2" fmla="*/ 2147483646 w 21600"/>
              <a:gd name="T3" fmla="*/ 0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0 w 21600"/>
              <a:gd name="T21" fmla="*/ 2147483646 h 21600"/>
              <a:gd name="T22" fmla="*/ 214748364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397 w 21600"/>
              <a:gd name="T37" fmla="*/ 23298 h 21600"/>
              <a:gd name="T38" fmla="*/ 20266 w 21600"/>
              <a:gd name="T39" fmla="*/ 311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10673" y="0"/>
                </a:moveTo>
                <a:lnTo>
                  <a:pt x="19186" y="0"/>
                </a:lnTo>
                <a:lnTo>
                  <a:pt x="21600" y="4703"/>
                </a:lnTo>
                <a:lnTo>
                  <a:pt x="21600" y="10800"/>
                </a:lnTo>
                <a:lnTo>
                  <a:pt x="21600" y="16548"/>
                </a:lnTo>
                <a:lnTo>
                  <a:pt x="18042" y="16548"/>
                </a:lnTo>
                <a:lnTo>
                  <a:pt x="18042" y="21600"/>
                </a:lnTo>
                <a:lnTo>
                  <a:pt x="10673" y="21600"/>
                </a:lnTo>
                <a:lnTo>
                  <a:pt x="3176" y="21600"/>
                </a:lnTo>
                <a:lnTo>
                  <a:pt x="3176" y="16548"/>
                </a:lnTo>
                <a:lnTo>
                  <a:pt x="0" y="16548"/>
                </a:lnTo>
                <a:lnTo>
                  <a:pt x="0" y="10800"/>
                </a:lnTo>
                <a:lnTo>
                  <a:pt x="0" y="4703"/>
                </a:lnTo>
                <a:lnTo>
                  <a:pt x="2414" y="0"/>
                </a:lnTo>
                <a:lnTo>
                  <a:pt x="10673" y="0"/>
                </a:lnTo>
                <a:close/>
              </a:path>
              <a:path w="21600" h="21600" extrusionOk="0">
                <a:moveTo>
                  <a:pt x="0" y="4703"/>
                </a:moveTo>
                <a:lnTo>
                  <a:pt x="3558" y="4703"/>
                </a:lnTo>
                <a:lnTo>
                  <a:pt x="17026" y="4703"/>
                </a:lnTo>
                <a:lnTo>
                  <a:pt x="21600" y="4703"/>
                </a:lnTo>
                <a:lnTo>
                  <a:pt x="0" y="4703"/>
                </a:lnTo>
                <a:moveTo>
                  <a:pt x="16518" y="4703"/>
                </a:moveTo>
                <a:lnTo>
                  <a:pt x="16518" y="10452"/>
                </a:lnTo>
                <a:lnTo>
                  <a:pt x="0" y="10452"/>
                </a:lnTo>
                <a:moveTo>
                  <a:pt x="4320" y="16548"/>
                </a:moveTo>
                <a:lnTo>
                  <a:pt x="4320" y="17419"/>
                </a:lnTo>
                <a:lnTo>
                  <a:pt x="4320" y="20555"/>
                </a:lnTo>
                <a:lnTo>
                  <a:pt x="4320" y="21600"/>
                </a:lnTo>
                <a:lnTo>
                  <a:pt x="4320" y="16548"/>
                </a:lnTo>
                <a:moveTo>
                  <a:pt x="16899" y="16548"/>
                </a:moveTo>
                <a:lnTo>
                  <a:pt x="16899" y="17419"/>
                </a:lnTo>
                <a:lnTo>
                  <a:pt x="16899" y="20555"/>
                </a:lnTo>
                <a:lnTo>
                  <a:pt x="16899" y="21600"/>
                </a:lnTo>
                <a:lnTo>
                  <a:pt x="16899" y="16548"/>
                </a:lnTo>
                <a:moveTo>
                  <a:pt x="15247" y="14981"/>
                </a:moveTo>
                <a:lnTo>
                  <a:pt x="15247" y="10452"/>
                </a:lnTo>
                <a:lnTo>
                  <a:pt x="16899" y="16548"/>
                </a:lnTo>
                <a:lnTo>
                  <a:pt x="18042" y="16548"/>
                </a:lnTo>
                <a:lnTo>
                  <a:pt x="16518" y="10452"/>
                </a:lnTo>
                <a:moveTo>
                  <a:pt x="15247" y="14981"/>
                </a:moveTo>
                <a:lnTo>
                  <a:pt x="15247" y="14981"/>
                </a:lnTo>
                <a:lnTo>
                  <a:pt x="16772" y="17942"/>
                </a:lnTo>
                <a:lnTo>
                  <a:pt x="4447" y="17942"/>
                </a:lnTo>
                <a:lnTo>
                  <a:pt x="5972" y="14981"/>
                </a:lnTo>
                <a:lnTo>
                  <a:pt x="5972" y="10452"/>
                </a:lnTo>
                <a:lnTo>
                  <a:pt x="4320" y="16548"/>
                </a:lnTo>
                <a:lnTo>
                  <a:pt x="3176" y="16548"/>
                </a:lnTo>
                <a:lnTo>
                  <a:pt x="4701" y="10452"/>
                </a:lnTo>
                <a:moveTo>
                  <a:pt x="20202" y="5574"/>
                </a:moveTo>
                <a:lnTo>
                  <a:pt x="20711" y="5574"/>
                </a:lnTo>
                <a:lnTo>
                  <a:pt x="20711" y="7839"/>
                </a:lnTo>
                <a:lnTo>
                  <a:pt x="20202" y="7839"/>
                </a:lnTo>
                <a:lnTo>
                  <a:pt x="20202" y="5574"/>
                </a:lnTo>
                <a:moveTo>
                  <a:pt x="5972" y="14981"/>
                </a:moveTo>
                <a:lnTo>
                  <a:pt x="7496" y="14981"/>
                </a:lnTo>
                <a:lnTo>
                  <a:pt x="13341" y="14981"/>
                </a:lnTo>
                <a:lnTo>
                  <a:pt x="15247" y="14981"/>
                </a:lnTo>
              </a:path>
            </a:pathLst>
          </a:custGeom>
          <a:solidFill>
            <a:srgbClr val="FFFFCC"/>
          </a:solidFill>
          <a:ln w="9525">
            <a:solidFill>
              <a:srgbClr val="000000"/>
            </a:solidFill>
            <a:miter lim="800000"/>
            <a:headEnd/>
            <a:tailEnd/>
          </a:ln>
        </p:spPr>
        <p:txBody>
          <a:bodyPr rot="10800000"/>
          <a:lstStyle/>
          <a:p>
            <a:endParaRPr lang="zh-TW" altLang="en-US"/>
          </a:p>
        </p:txBody>
      </p:sp>
      <p:sp>
        <p:nvSpPr>
          <p:cNvPr id="11338" name="printer2"/>
          <p:cNvSpPr>
            <a:spLocks noEditPoints="1" noChangeArrowheads="1"/>
          </p:cNvSpPr>
          <p:nvPr/>
        </p:nvSpPr>
        <p:spPr bwMode="auto">
          <a:xfrm rot="-5400000">
            <a:off x="5168107" y="4490244"/>
            <a:ext cx="360362" cy="215900"/>
          </a:xfrm>
          <a:custGeom>
            <a:avLst/>
            <a:gdLst>
              <a:gd name="T0" fmla="*/ 2147483646 w 21600"/>
              <a:gd name="T1" fmla="*/ 0 h 21600"/>
              <a:gd name="T2" fmla="*/ 2147483646 w 21600"/>
              <a:gd name="T3" fmla="*/ 0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0 w 21600"/>
              <a:gd name="T21" fmla="*/ 2147483646 h 21600"/>
              <a:gd name="T22" fmla="*/ 214748364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397 w 21600"/>
              <a:gd name="T37" fmla="*/ 23298 h 21600"/>
              <a:gd name="T38" fmla="*/ 20266 w 21600"/>
              <a:gd name="T39" fmla="*/ 311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10673" y="0"/>
                </a:moveTo>
                <a:lnTo>
                  <a:pt x="19186" y="0"/>
                </a:lnTo>
                <a:lnTo>
                  <a:pt x="21600" y="4703"/>
                </a:lnTo>
                <a:lnTo>
                  <a:pt x="21600" y="10800"/>
                </a:lnTo>
                <a:lnTo>
                  <a:pt x="21600" y="16548"/>
                </a:lnTo>
                <a:lnTo>
                  <a:pt x="18042" y="16548"/>
                </a:lnTo>
                <a:lnTo>
                  <a:pt x="18042" y="21600"/>
                </a:lnTo>
                <a:lnTo>
                  <a:pt x="10673" y="21600"/>
                </a:lnTo>
                <a:lnTo>
                  <a:pt x="3176" y="21600"/>
                </a:lnTo>
                <a:lnTo>
                  <a:pt x="3176" y="16548"/>
                </a:lnTo>
                <a:lnTo>
                  <a:pt x="0" y="16548"/>
                </a:lnTo>
                <a:lnTo>
                  <a:pt x="0" y="10800"/>
                </a:lnTo>
                <a:lnTo>
                  <a:pt x="0" y="4703"/>
                </a:lnTo>
                <a:lnTo>
                  <a:pt x="2414" y="0"/>
                </a:lnTo>
                <a:lnTo>
                  <a:pt x="10673" y="0"/>
                </a:lnTo>
                <a:close/>
              </a:path>
              <a:path w="21600" h="21600" extrusionOk="0">
                <a:moveTo>
                  <a:pt x="0" y="4703"/>
                </a:moveTo>
                <a:lnTo>
                  <a:pt x="3558" y="4703"/>
                </a:lnTo>
                <a:lnTo>
                  <a:pt x="17026" y="4703"/>
                </a:lnTo>
                <a:lnTo>
                  <a:pt x="21600" y="4703"/>
                </a:lnTo>
                <a:lnTo>
                  <a:pt x="0" y="4703"/>
                </a:lnTo>
                <a:moveTo>
                  <a:pt x="16518" y="4703"/>
                </a:moveTo>
                <a:lnTo>
                  <a:pt x="16518" y="10452"/>
                </a:lnTo>
                <a:lnTo>
                  <a:pt x="0" y="10452"/>
                </a:lnTo>
                <a:moveTo>
                  <a:pt x="4320" y="16548"/>
                </a:moveTo>
                <a:lnTo>
                  <a:pt x="4320" y="17419"/>
                </a:lnTo>
                <a:lnTo>
                  <a:pt x="4320" y="20555"/>
                </a:lnTo>
                <a:lnTo>
                  <a:pt x="4320" y="21600"/>
                </a:lnTo>
                <a:lnTo>
                  <a:pt x="4320" y="16548"/>
                </a:lnTo>
                <a:moveTo>
                  <a:pt x="16899" y="16548"/>
                </a:moveTo>
                <a:lnTo>
                  <a:pt x="16899" y="17419"/>
                </a:lnTo>
                <a:lnTo>
                  <a:pt x="16899" y="20555"/>
                </a:lnTo>
                <a:lnTo>
                  <a:pt x="16899" y="21600"/>
                </a:lnTo>
                <a:lnTo>
                  <a:pt x="16899" y="16548"/>
                </a:lnTo>
                <a:moveTo>
                  <a:pt x="15247" y="14981"/>
                </a:moveTo>
                <a:lnTo>
                  <a:pt x="15247" y="10452"/>
                </a:lnTo>
                <a:lnTo>
                  <a:pt x="16899" y="16548"/>
                </a:lnTo>
                <a:lnTo>
                  <a:pt x="18042" y="16548"/>
                </a:lnTo>
                <a:lnTo>
                  <a:pt x="16518" y="10452"/>
                </a:lnTo>
                <a:moveTo>
                  <a:pt x="15247" y="14981"/>
                </a:moveTo>
                <a:lnTo>
                  <a:pt x="15247" y="14981"/>
                </a:lnTo>
                <a:lnTo>
                  <a:pt x="16772" y="17942"/>
                </a:lnTo>
                <a:lnTo>
                  <a:pt x="4447" y="17942"/>
                </a:lnTo>
                <a:lnTo>
                  <a:pt x="5972" y="14981"/>
                </a:lnTo>
                <a:lnTo>
                  <a:pt x="5972" y="10452"/>
                </a:lnTo>
                <a:lnTo>
                  <a:pt x="4320" y="16548"/>
                </a:lnTo>
                <a:lnTo>
                  <a:pt x="3176" y="16548"/>
                </a:lnTo>
                <a:lnTo>
                  <a:pt x="4701" y="10452"/>
                </a:lnTo>
                <a:moveTo>
                  <a:pt x="20202" y="5574"/>
                </a:moveTo>
                <a:lnTo>
                  <a:pt x="20711" y="5574"/>
                </a:lnTo>
                <a:lnTo>
                  <a:pt x="20711" y="7839"/>
                </a:lnTo>
                <a:lnTo>
                  <a:pt x="20202" y="7839"/>
                </a:lnTo>
                <a:lnTo>
                  <a:pt x="20202" y="5574"/>
                </a:lnTo>
                <a:moveTo>
                  <a:pt x="5972" y="14981"/>
                </a:moveTo>
                <a:lnTo>
                  <a:pt x="7496" y="14981"/>
                </a:lnTo>
                <a:lnTo>
                  <a:pt x="13341" y="14981"/>
                </a:lnTo>
                <a:lnTo>
                  <a:pt x="15247" y="14981"/>
                </a:lnTo>
              </a:path>
            </a:pathLst>
          </a:custGeom>
          <a:solidFill>
            <a:srgbClr val="FFFFCC"/>
          </a:solidFill>
          <a:ln w="9525">
            <a:solidFill>
              <a:srgbClr val="000000"/>
            </a:solidFill>
            <a:miter lim="800000"/>
            <a:headEnd/>
            <a:tailEnd/>
          </a:ln>
        </p:spPr>
        <p:txBody>
          <a:bodyPr vert="eaVert"/>
          <a:lstStyle/>
          <a:p>
            <a:endParaRPr lang="zh-TW" altLang="en-US"/>
          </a:p>
        </p:txBody>
      </p:sp>
      <p:sp>
        <p:nvSpPr>
          <p:cNvPr id="11339" name="AutoShape 274"/>
          <p:cNvSpPr>
            <a:spLocks noChangeAspect="1" noChangeArrowheads="1"/>
          </p:cNvSpPr>
          <p:nvPr/>
        </p:nvSpPr>
        <p:spPr bwMode="auto">
          <a:xfrm rot="10800000" flipH="1" flipV="1">
            <a:off x="3708400" y="1581150"/>
            <a:ext cx="346075" cy="3683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郭世榮</a:t>
            </a:r>
            <a:endParaRPr lang="en-US" altLang="zh-TW" sz="1000">
              <a:latin typeface="標楷體" panose="03000509000000000000" pitchFamily="65" charset="-120"/>
              <a:ea typeface="標楷體" panose="03000509000000000000" pitchFamily="65" charset="-120"/>
            </a:endParaRPr>
          </a:p>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呂學育</a:t>
            </a:r>
          </a:p>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李為民</a:t>
            </a:r>
          </a:p>
        </p:txBody>
      </p:sp>
      <p:sp>
        <p:nvSpPr>
          <p:cNvPr id="11340" name="AutoShape 275"/>
          <p:cNvSpPr>
            <a:spLocks noChangeAspect="1" noChangeArrowheads="1"/>
          </p:cNvSpPr>
          <p:nvPr/>
        </p:nvSpPr>
        <p:spPr bwMode="auto">
          <a:xfrm rot="10800000" flipH="1" flipV="1">
            <a:off x="2738438" y="1557338"/>
            <a:ext cx="334962" cy="3889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陳義麟</a:t>
            </a:r>
          </a:p>
          <a:p>
            <a:pPr algn="ctr" eaLnBrk="1" hangingPunct="1">
              <a:spcBef>
                <a:spcPct val="0"/>
              </a:spcBef>
              <a:buClrTx/>
              <a:buSzTx/>
              <a:buFontTx/>
              <a:buNone/>
            </a:pPr>
            <a:r>
              <a:rPr lang="zh-TW" altLang="en-US" sz="1000">
                <a:latin typeface="標楷體" panose="03000509000000000000" pitchFamily="65" charset="-120"/>
                <a:ea typeface="標楷體" panose="03000509000000000000" pitchFamily="65" charset="-120"/>
              </a:rPr>
              <a:t>陳桂鴻</a:t>
            </a:r>
            <a:endParaRPr lang="en-US" altLang="zh-TW" sz="1000">
              <a:latin typeface="標楷體" panose="03000509000000000000" pitchFamily="65" charset="-120"/>
              <a:ea typeface="標楷體" panose="03000509000000000000" pitchFamily="65" charset="-120"/>
            </a:endParaRPr>
          </a:p>
          <a:p>
            <a:pPr algn="ctr" eaLnBrk="1" hangingPunct="1">
              <a:spcBef>
                <a:spcPct val="0"/>
              </a:spcBef>
              <a:buClrTx/>
              <a:buSzTx/>
              <a:buFont typeface="Wingdings" panose="05000000000000000000" pitchFamily="2" charset="2"/>
              <a:buNone/>
            </a:pPr>
            <a:r>
              <a:rPr lang="zh-TW" altLang="en-US" sz="1000">
                <a:latin typeface="標楷體" panose="03000509000000000000" pitchFamily="65" charset="-120"/>
                <a:ea typeface="標楷體" panose="03000509000000000000" pitchFamily="65" charset="-120"/>
              </a:rPr>
              <a:t>李家瑋</a:t>
            </a:r>
            <a:endParaRPr lang="en-US" altLang="zh-TW" sz="1000">
              <a:latin typeface="標楷體" panose="03000509000000000000" pitchFamily="65" charset="-120"/>
              <a:ea typeface="標楷體" panose="03000509000000000000" pitchFamily="65" charset="-120"/>
            </a:endParaRPr>
          </a:p>
        </p:txBody>
      </p:sp>
      <p:sp>
        <p:nvSpPr>
          <p:cNvPr id="11341" name="Rectangle 278" descr="橡木色"/>
          <p:cNvSpPr>
            <a:spLocks noChangeArrowheads="1"/>
          </p:cNvSpPr>
          <p:nvPr/>
        </p:nvSpPr>
        <p:spPr bwMode="auto">
          <a:xfrm>
            <a:off x="3675063" y="5300663"/>
            <a:ext cx="857250" cy="287337"/>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42" name="Rectangle 284"/>
          <p:cNvSpPr>
            <a:spLocks noChangeArrowheads="1"/>
          </p:cNvSpPr>
          <p:nvPr/>
        </p:nvSpPr>
        <p:spPr bwMode="auto">
          <a:xfrm>
            <a:off x="3179763" y="4587875"/>
            <a:ext cx="503237" cy="973138"/>
          </a:xfrm>
          <a:prstGeom prst="rect">
            <a:avLst/>
          </a:prstGeom>
          <a:solidFill>
            <a:srgbClr val="FFCCFF"/>
          </a:solidFill>
          <a:ln w="12700">
            <a:solidFill>
              <a:schemeClr val="tx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200">
              <a:solidFill>
                <a:srgbClr val="FF6600"/>
              </a:solidFill>
              <a:latin typeface="標楷體" panose="03000509000000000000" pitchFamily="65" charset="-120"/>
              <a:ea typeface="標楷體" panose="03000509000000000000" pitchFamily="65" charset="-120"/>
            </a:endParaRPr>
          </a:p>
        </p:txBody>
      </p:sp>
      <p:sp>
        <p:nvSpPr>
          <p:cNvPr id="11343" name="Rectangle 313"/>
          <p:cNvSpPr>
            <a:spLocks noChangeArrowheads="1"/>
          </p:cNvSpPr>
          <p:nvPr/>
        </p:nvSpPr>
        <p:spPr bwMode="auto">
          <a:xfrm>
            <a:off x="4167188" y="14239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wrap="none" anchor="ct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sp>
        <p:nvSpPr>
          <p:cNvPr id="11344" name="Rectangle 315" descr="信紙"/>
          <p:cNvSpPr>
            <a:spLocks noChangeArrowheads="1"/>
          </p:cNvSpPr>
          <p:nvPr/>
        </p:nvSpPr>
        <p:spPr bwMode="auto">
          <a:xfrm>
            <a:off x="3538538" y="2284413"/>
            <a:ext cx="576262"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345" name="Rectangle 316" descr="信紙"/>
          <p:cNvSpPr>
            <a:spLocks noChangeArrowheads="1"/>
          </p:cNvSpPr>
          <p:nvPr/>
        </p:nvSpPr>
        <p:spPr bwMode="auto">
          <a:xfrm>
            <a:off x="4114800" y="2284413"/>
            <a:ext cx="576263"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346" name="Rectangle 317" descr="信紙"/>
          <p:cNvSpPr>
            <a:spLocks noChangeArrowheads="1"/>
          </p:cNvSpPr>
          <p:nvPr/>
        </p:nvSpPr>
        <p:spPr bwMode="auto">
          <a:xfrm>
            <a:off x="4691063" y="2284413"/>
            <a:ext cx="647700"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347" name="Rectangle 319" descr="信紙"/>
          <p:cNvSpPr>
            <a:spLocks noChangeArrowheads="1"/>
          </p:cNvSpPr>
          <p:nvPr/>
        </p:nvSpPr>
        <p:spPr bwMode="auto">
          <a:xfrm>
            <a:off x="5338763" y="2284413"/>
            <a:ext cx="1008062" cy="287337"/>
          </a:xfrm>
          <a:prstGeom prst="rect">
            <a:avLst/>
          </a:prstGeom>
          <a:blipFill dpi="0" rotWithShape="0">
            <a:blip r:embed="rId3"/>
            <a:srcRect/>
            <a:tile tx="0" ty="0" sx="100000" sy="100000" flip="none" algn="tl"/>
          </a:blipFill>
          <a:ln w="12700">
            <a:solidFill>
              <a:schemeClr val="bg2"/>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1000">
              <a:latin typeface="標楷體" panose="03000509000000000000" pitchFamily="65" charset="-120"/>
              <a:ea typeface="標楷體" panose="03000509000000000000" pitchFamily="65" charset="-120"/>
            </a:endParaRPr>
          </a:p>
        </p:txBody>
      </p:sp>
      <p:sp>
        <p:nvSpPr>
          <p:cNvPr id="11348" name="Rectangle 184" descr="信紙"/>
          <p:cNvSpPr>
            <a:spLocks noChangeArrowheads="1"/>
          </p:cNvSpPr>
          <p:nvPr/>
        </p:nvSpPr>
        <p:spPr bwMode="auto">
          <a:xfrm rot="-5400000">
            <a:off x="5160169" y="5128419"/>
            <a:ext cx="215900" cy="576262"/>
          </a:xfrm>
          <a:prstGeom prst="rect">
            <a:avLst/>
          </a:prstGeom>
          <a:blipFill dpi="0" rotWithShape="0">
            <a:blip r:embed="rId3"/>
            <a:srcRect/>
            <a:tile tx="0" ty="0" sx="100000" sy="100000" flip="none" algn="tl"/>
          </a:blipFill>
          <a:ln w="12700">
            <a:solidFill>
              <a:schemeClr val="bg2"/>
            </a:solidFill>
            <a:miter lim="800000"/>
            <a:headEnd/>
            <a:tailEnd/>
          </a:ln>
        </p:spPr>
        <p:txBody>
          <a:bodyPr vert="eaVert"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en-US" altLang="zh-TW" sz="1600">
                <a:latin typeface="標楷體" panose="03000509000000000000" pitchFamily="65" charset="-120"/>
                <a:ea typeface="標楷體" panose="03000509000000000000" pitchFamily="65" charset="-120"/>
              </a:rPr>
              <a:t>SERVER</a:t>
            </a:r>
          </a:p>
        </p:txBody>
      </p:sp>
      <p:sp>
        <p:nvSpPr>
          <p:cNvPr id="11349" name="Rectangle 321" descr="橡木色"/>
          <p:cNvSpPr>
            <a:spLocks noChangeArrowheads="1"/>
          </p:cNvSpPr>
          <p:nvPr/>
        </p:nvSpPr>
        <p:spPr bwMode="auto">
          <a:xfrm>
            <a:off x="1704975" y="1131888"/>
            <a:ext cx="288925" cy="1079500"/>
          </a:xfrm>
          <a:prstGeom prst="rect">
            <a:avLst/>
          </a:prstGeom>
          <a:blipFill dpi="0" rotWithShape="0">
            <a:blip r:embed="rId4"/>
            <a:srcRect/>
            <a:tile tx="0" ty="0" sx="100000" sy="100000" flip="none" algn="tl"/>
          </a:blipFill>
          <a:ln w="12700">
            <a:solidFill>
              <a:srgbClr val="FFCC99"/>
            </a:solidFill>
            <a:miter lim="800000"/>
            <a:headEnd/>
            <a:tailEnd/>
          </a:ln>
        </p:spPr>
        <p:txBody>
          <a:bodyPr wrap="none"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zh-TW" sz="2400">
              <a:latin typeface="Times New Roman" panose="02020603050405020304" pitchFamily="18" charset="0"/>
            </a:endParaRPr>
          </a:p>
        </p:txBody>
      </p:sp>
      <p:pic>
        <p:nvPicPr>
          <p:cNvPr id="11350" name="Picture 280"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611312" y="1331913"/>
            <a:ext cx="3984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1" name="printer2"/>
          <p:cNvSpPr>
            <a:spLocks noEditPoints="1" noChangeArrowheads="1"/>
          </p:cNvSpPr>
          <p:nvPr/>
        </p:nvSpPr>
        <p:spPr bwMode="auto">
          <a:xfrm rot="10800000">
            <a:off x="4330700" y="5308600"/>
            <a:ext cx="503238" cy="215900"/>
          </a:xfrm>
          <a:custGeom>
            <a:avLst/>
            <a:gdLst>
              <a:gd name="T0" fmla="*/ 2147483646 w 21600"/>
              <a:gd name="T1" fmla="*/ 0 h 21600"/>
              <a:gd name="T2" fmla="*/ 2147483646 w 21600"/>
              <a:gd name="T3" fmla="*/ 0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w 21600"/>
              <a:gd name="T17" fmla="*/ 2147483646 h 21600"/>
              <a:gd name="T18" fmla="*/ 0 w 21600"/>
              <a:gd name="T19" fmla="*/ 2147483646 h 21600"/>
              <a:gd name="T20" fmla="*/ 0 w 21600"/>
              <a:gd name="T21" fmla="*/ 2147483646 h 21600"/>
              <a:gd name="T22" fmla="*/ 2147483646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397 w 21600"/>
              <a:gd name="T37" fmla="*/ 23298 h 21600"/>
              <a:gd name="T38" fmla="*/ 20266 w 21600"/>
              <a:gd name="T39" fmla="*/ 311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10673" y="0"/>
                </a:moveTo>
                <a:lnTo>
                  <a:pt x="19186" y="0"/>
                </a:lnTo>
                <a:lnTo>
                  <a:pt x="21600" y="4703"/>
                </a:lnTo>
                <a:lnTo>
                  <a:pt x="21600" y="10800"/>
                </a:lnTo>
                <a:lnTo>
                  <a:pt x="21600" y="16548"/>
                </a:lnTo>
                <a:lnTo>
                  <a:pt x="18042" y="16548"/>
                </a:lnTo>
                <a:lnTo>
                  <a:pt x="18042" y="21600"/>
                </a:lnTo>
                <a:lnTo>
                  <a:pt x="10673" y="21600"/>
                </a:lnTo>
                <a:lnTo>
                  <a:pt x="3176" y="21600"/>
                </a:lnTo>
                <a:lnTo>
                  <a:pt x="3176" y="16548"/>
                </a:lnTo>
                <a:lnTo>
                  <a:pt x="0" y="16548"/>
                </a:lnTo>
                <a:lnTo>
                  <a:pt x="0" y="10800"/>
                </a:lnTo>
                <a:lnTo>
                  <a:pt x="0" y="4703"/>
                </a:lnTo>
                <a:lnTo>
                  <a:pt x="2414" y="0"/>
                </a:lnTo>
                <a:lnTo>
                  <a:pt x="10673" y="0"/>
                </a:lnTo>
                <a:close/>
              </a:path>
              <a:path w="21600" h="21600" extrusionOk="0">
                <a:moveTo>
                  <a:pt x="0" y="4703"/>
                </a:moveTo>
                <a:lnTo>
                  <a:pt x="3558" y="4703"/>
                </a:lnTo>
                <a:lnTo>
                  <a:pt x="17026" y="4703"/>
                </a:lnTo>
                <a:lnTo>
                  <a:pt x="21600" y="4703"/>
                </a:lnTo>
                <a:lnTo>
                  <a:pt x="0" y="4703"/>
                </a:lnTo>
                <a:moveTo>
                  <a:pt x="16518" y="4703"/>
                </a:moveTo>
                <a:lnTo>
                  <a:pt x="16518" y="10452"/>
                </a:lnTo>
                <a:lnTo>
                  <a:pt x="0" y="10452"/>
                </a:lnTo>
                <a:moveTo>
                  <a:pt x="4320" y="16548"/>
                </a:moveTo>
                <a:lnTo>
                  <a:pt x="4320" y="17419"/>
                </a:lnTo>
                <a:lnTo>
                  <a:pt x="4320" y="20555"/>
                </a:lnTo>
                <a:lnTo>
                  <a:pt x="4320" y="21600"/>
                </a:lnTo>
                <a:lnTo>
                  <a:pt x="4320" y="16548"/>
                </a:lnTo>
                <a:moveTo>
                  <a:pt x="16899" y="16548"/>
                </a:moveTo>
                <a:lnTo>
                  <a:pt x="16899" y="17419"/>
                </a:lnTo>
                <a:lnTo>
                  <a:pt x="16899" y="20555"/>
                </a:lnTo>
                <a:lnTo>
                  <a:pt x="16899" y="21600"/>
                </a:lnTo>
                <a:lnTo>
                  <a:pt x="16899" y="16548"/>
                </a:lnTo>
                <a:moveTo>
                  <a:pt x="15247" y="14981"/>
                </a:moveTo>
                <a:lnTo>
                  <a:pt x="15247" y="10452"/>
                </a:lnTo>
                <a:lnTo>
                  <a:pt x="16899" y="16548"/>
                </a:lnTo>
                <a:lnTo>
                  <a:pt x="18042" y="16548"/>
                </a:lnTo>
                <a:lnTo>
                  <a:pt x="16518" y="10452"/>
                </a:lnTo>
                <a:moveTo>
                  <a:pt x="15247" y="14981"/>
                </a:moveTo>
                <a:lnTo>
                  <a:pt x="15247" y="14981"/>
                </a:lnTo>
                <a:lnTo>
                  <a:pt x="16772" y="17942"/>
                </a:lnTo>
                <a:lnTo>
                  <a:pt x="4447" y="17942"/>
                </a:lnTo>
                <a:lnTo>
                  <a:pt x="5972" y="14981"/>
                </a:lnTo>
                <a:lnTo>
                  <a:pt x="5972" y="10452"/>
                </a:lnTo>
                <a:lnTo>
                  <a:pt x="4320" y="16548"/>
                </a:lnTo>
                <a:lnTo>
                  <a:pt x="3176" y="16548"/>
                </a:lnTo>
                <a:lnTo>
                  <a:pt x="4701" y="10452"/>
                </a:lnTo>
                <a:moveTo>
                  <a:pt x="20202" y="5574"/>
                </a:moveTo>
                <a:lnTo>
                  <a:pt x="20711" y="5574"/>
                </a:lnTo>
                <a:lnTo>
                  <a:pt x="20711" y="7839"/>
                </a:lnTo>
                <a:lnTo>
                  <a:pt x="20202" y="7839"/>
                </a:lnTo>
                <a:lnTo>
                  <a:pt x="20202" y="5574"/>
                </a:lnTo>
                <a:moveTo>
                  <a:pt x="5972" y="14981"/>
                </a:moveTo>
                <a:lnTo>
                  <a:pt x="7496" y="14981"/>
                </a:lnTo>
                <a:lnTo>
                  <a:pt x="13341" y="14981"/>
                </a:lnTo>
                <a:lnTo>
                  <a:pt x="15247" y="14981"/>
                </a:lnTo>
              </a:path>
            </a:pathLst>
          </a:custGeom>
          <a:solidFill>
            <a:srgbClr val="FFFFCC"/>
          </a:solidFill>
          <a:ln w="9525">
            <a:solidFill>
              <a:srgbClr val="000000"/>
            </a:solidFill>
            <a:miter lim="800000"/>
            <a:headEnd/>
            <a:tailEnd/>
          </a:ln>
        </p:spPr>
        <p:txBody>
          <a:bodyPr rot="10800000"/>
          <a:lstStyle/>
          <a:p>
            <a:endParaRPr lang="zh-TW" altLang="en-US"/>
          </a:p>
        </p:txBody>
      </p:sp>
      <p:pic>
        <p:nvPicPr>
          <p:cNvPr id="11352" name="Picture 323" descr="MCj034563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667001">
            <a:off x="2908300" y="3132138"/>
            <a:ext cx="39846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53" name="AutoShape 325"/>
          <p:cNvSpPr>
            <a:spLocks noChangeArrowheads="1"/>
          </p:cNvSpPr>
          <p:nvPr/>
        </p:nvSpPr>
        <p:spPr bwMode="auto">
          <a:xfrm rot="10800000" flipH="1" flipV="1">
            <a:off x="5554663" y="3981450"/>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 typeface="Wingdings" panose="05000000000000000000" pitchFamily="2" charset="2"/>
              <a:buNone/>
            </a:pPr>
            <a:r>
              <a:rPr lang="zh-TW" altLang="en-US" sz="1400">
                <a:latin typeface="標楷體" panose="03000509000000000000" pitchFamily="65" charset="-120"/>
                <a:ea typeface="標楷體" panose="03000509000000000000" pitchFamily="65" charset="-120"/>
              </a:rPr>
              <a:t>高政宏</a:t>
            </a:r>
          </a:p>
        </p:txBody>
      </p:sp>
      <p:sp>
        <p:nvSpPr>
          <p:cNvPr id="11354" name="AutoShape 326"/>
          <p:cNvSpPr>
            <a:spLocks noChangeArrowheads="1"/>
          </p:cNvSpPr>
          <p:nvPr/>
        </p:nvSpPr>
        <p:spPr bwMode="auto">
          <a:xfrm rot="10800000" flipH="1" flipV="1">
            <a:off x="5554663" y="4660900"/>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1400">
                <a:latin typeface="Times New Roman" panose="02020603050405020304" pitchFamily="18" charset="0"/>
                <a:ea typeface="標楷體" panose="03000509000000000000" pitchFamily="65" charset="-120"/>
              </a:rPr>
              <a:t>高聖凱</a:t>
            </a:r>
            <a:endParaRPr kumimoji="0" lang="zh-TW" altLang="en-US" sz="1400">
              <a:latin typeface="標楷體" panose="03000509000000000000" pitchFamily="65" charset="-120"/>
              <a:ea typeface="標楷體" panose="03000509000000000000" pitchFamily="65" charset="-120"/>
            </a:endParaRPr>
          </a:p>
        </p:txBody>
      </p:sp>
      <p:sp>
        <p:nvSpPr>
          <p:cNvPr id="11355" name="AutoShape 118"/>
          <p:cNvSpPr>
            <a:spLocks noChangeArrowheads="1"/>
          </p:cNvSpPr>
          <p:nvPr/>
        </p:nvSpPr>
        <p:spPr bwMode="auto">
          <a:xfrm rot="-10782491" flipH="1" flipV="1">
            <a:off x="3835400" y="2963863"/>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84 w 21600"/>
              <a:gd name="T13" fmla="*/ 4484 h 21600"/>
              <a:gd name="T14" fmla="*/ 17116 w 21600"/>
              <a:gd name="T15" fmla="*/ 17116 h 21600"/>
            </a:gdLst>
            <a:ahLst/>
            <a:cxnLst>
              <a:cxn ang="T8">
                <a:pos x="T0" y="T1"/>
              </a:cxn>
              <a:cxn ang="T9">
                <a:pos x="T2" y="T3"/>
              </a:cxn>
              <a:cxn ang="T10">
                <a:pos x="T4" y="T5"/>
              </a:cxn>
              <a:cxn ang="T11">
                <a:pos x="T6" y="T7"/>
              </a:cxn>
            </a:cxnLst>
            <a:rect l="T12" t="T13" r="T14" b="T15"/>
            <a:pathLst>
              <a:path w="21600" h="21600">
                <a:moveTo>
                  <a:pt x="0" y="0"/>
                </a:moveTo>
                <a:lnTo>
                  <a:pt x="5367" y="21600"/>
                </a:lnTo>
                <a:lnTo>
                  <a:pt x="1623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400">
                <a:latin typeface="標楷體" panose="03000509000000000000" pitchFamily="65" charset="-120"/>
                <a:ea typeface="標楷體" panose="03000509000000000000" pitchFamily="65" charset="-120"/>
              </a:rPr>
              <a:t>工讀生</a:t>
            </a:r>
            <a:endParaRPr kumimoji="0" lang="en-US" altLang="zh-TW" sz="1400">
              <a:solidFill>
                <a:schemeClr val="accent2"/>
              </a:solidFill>
              <a:latin typeface="標楷體" panose="03000509000000000000" pitchFamily="65" charset="-120"/>
              <a:ea typeface="標楷體" panose="03000509000000000000" pitchFamily="65" charset="-120"/>
            </a:endParaRPr>
          </a:p>
        </p:txBody>
      </p:sp>
      <p:sp>
        <p:nvSpPr>
          <p:cNvPr id="2" name="矩形 1"/>
          <p:cNvSpPr/>
          <p:nvPr/>
        </p:nvSpPr>
        <p:spPr>
          <a:xfrm>
            <a:off x="6904038" y="690563"/>
            <a:ext cx="1190625" cy="4502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矩形 2"/>
          <p:cNvSpPr/>
          <p:nvPr/>
        </p:nvSpPr>
        <p:spPr>
          <a:xfrm>
            <a:off x="6975475" y="12001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9" name="矩形 108"/>
          <p:cNvSpPr/>
          <p:nvPr/>
        </p:nvSpPr>
        <p:spPr>
          <a:xfrm>
            <a:off x="6975475" y="13525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0" name="矩形 109"/>
          <p:cNvSpPr/>
          <p:nvPr/>
        </p:nvSpPr>
        <p:spPr>
          <a:xfrm>
            <a:off x="6975475" y="15049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1" name="矩形 110"/>
          <p:cNvSpPr/>
          <p:nvPr/>
        </p:nvSpPr>
        <p:spPr>
          <a:xfrm>
            <a:off x="6975475" y="16573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2" name="矩形 111"/>
          <p:cNvSpPr/>
          <p:nvPr/>
        </p:nvSpPr>
        <p:spPr>
          <a:xfrm>
            <a:off x="6975475" y="18097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3" name="矩形 112"/>
          <p:cNvSpPr/>
          <p:nvPr/>
        </p:nvSpPr>
        <p:spPr>
          <a:xfrm>
            <a:off x="6975475" y="19621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4" name="矩形 113"/>
          <p:cNvSpPr/>
          <p:nvPr/>
        </p:nvSpPr>
        <p:spPr>
          <a:xfrm>
            <a:off x="6975475" y="21145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5" name="矩形 114"/>
          <p:cNvSpPr/>
          <p:nvPr/>
        </p:nvSpPr>
        <p:spPr>
          <a:xfrm>
            <a:off x="6975475" y="22669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6" name="矩形 115"/>
          <p:cNvSpPr/>
          <p:nvPr/>
        </p:nvSpPr>
        <p:spPr>
          <a:xfrm>
            <a:off x="6975475" y="24193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7" name="矩形 116"/>
          <p:cNvSpPr/>
          <p:nvPr/>
        </p:nvSpPr>
        <p:spPr>
          <a:xfrm>
            <a:off x="6975475" y="25717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8" name="矩形 117"/>
          <p:cNvSpPr/>
          <p:nvPr/>
        </p:nvSpPr>
        <p:spPr>
          <a:xfrm>
            <a:off x="6975475" y="272415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19" name="矩形 118"/>
          <p:cNvSpPr/>
          <p:nvPr/>
        </p:nvSpPr>
        <p:spPr>
          <a:xfrm>
            <a:off x="6975475" y="28813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0" name="矩形 119"/>
          <p:cNvSpPr/>
          <p:nvPr/>
        </p:nvSpPr>
        <p:spPr>
          <a:xfrm>
            <a:off x="6975475" y="30337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1" name="矩形 120"/>
          <p:cNvSpPr/>
          <p:nvPr/>
        </p:nvSpPr>
        <p:spPr>
          <a:xfrm>
            <a:off x="6975475" y="31861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2" name="矩形 121"/>
          <p:cNvSpPr/>
          <p:nvPr/>
        </p:nvSpPr>
        <p:spPr>
          <a:xfrm>
            <a:off x="6975475" y="33385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3" name="矩形 122"/>
          <p:cNvSpPr/>
          <p:nvPr/>
        </p:nvSpPr>
        <p:spPr>
          <a:xfrm>
            <a:off x="6975475" y="34909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4" name="矩形 123"/>
          <p:cNvSpPr/>
          <p:nvPr/>
        </p:nvSpPr>
        <p:spPr>
          <a:xfrm>
            <a:off x="6975475" y="36433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5" name="矩形 124"/>
          <p:cNvSpPr/>
          <p:nvPr/>
        </p:nvSpPr>
        <p:spPr>
          <a:xfrm>
            <a:off x="6975475" y="37957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6" name="矩形 125"/>
          <p:cNvSpPr/>
          <p:nvPr/>
        </p:nvSpPr>
        <p:spPr>
          <a:xfrm>
            <a:off x="6975475" y="39481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7" name="矩形 126"/>
          <p:cNvSpPr/>
          <p:nvPr/>
        </p:nvSpPr>
        <p:spPr>
          <a:xfrm>
            <a:off x="6975475" y="41005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8" name="矩形 127"/>
          <p:cNvSpPr/>
          <p:nvPr/>
        </p:nvSpPr>
        <p:spPr>
          <a:xfrm>
            <a:off x="6975475" y="42529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9" name="矩形 128"/>
          <p:cNvSpPr/>
          <p:nvPr/>
        </p:nvSpPr>
        <p:spPr>
          <a:xfrm>
            <a:off x="6975475" y="44053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0" name="矩形 129"/>
          <p:cNvSpPr/>
          <p:nvPr/>
        </p:nvSpPr>
        <p:spPr>
          <a:xfrm>
            <a:off x="6975475" y="45688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1" name="矩形 130"/>
          <p:cNvSpPr/>
          <p:nvPr/>
        </p:nvSpPr>
        <p:spPr>
          <a:xfrm>
            <a:off x="6975475" y="47212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2" name="矩形 131"/>
          <p:cNvSpPr/>
          <p:nvPr/>
        </p:nvSpPr>
        <p:spPr>
          <a:xfrm>
            <a:off x="6975475" y="48736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3" name="矩形 132"/>
          <p:cNvSpPr/>
          <p:nvPr/>
        </p:nvSpPr>
        <p:spPr>
          <a:xfrm>
            <a:off x="6975475" y="50260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4" name="矩形 133"/>
          <p:cNvSpPr/>
          <p:nvPr/>
        </p:nvSpPr>
        <p:spPr>
          <a:xfrm>
            <a:off x="6975475" y="51784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5" name="矩形 134"/>
          <p:cNvSpPr/>
          <p:nvPr/>
        </p:nvSpPr>
        <p:spPr>
          <a:xfrm>
            <a:off x="7959725" y="55499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6" name="矩形 135"/>
          <p:cNvSpPr/>
          <p:nvPr/>
        </p:nvSpPr>
        <p:spPr>
          <a:xfrm>
            <a:off x="7732713" y="57324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7" name="矩形 136"/>
          <p:cNvSpPr/>
          <p:nvPr/>
        </p:nvSpPr>
        <p:spPr>
          <a:xfrm>
            <a:off x="7732713" y="58848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8" name="矩形 137"/>
          <p:cNvSpPr/>
          <p:nvPr/>
        </p:nvSpPr>
        <p:spPr>
          <a:xfrm>
            <a:off x="7567613" y="556418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9" name="矩形 138"/>
          <p:cNvSpPr/>
          <p:nvPr/>
        </p:nvSpPr>
        <p:spPr>
          <a:xfrm>
            <a:off x="6742113" y="576580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0" name="矩形 139"/>
          <p:cNvSpPr/>
          <p:nvPr/>
        </p:nvSpPr>
        <p:spPr>
          <a:xfrm>
            <a:off x="6884988" y="59229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1" name="矩形 140"/>
          <p:cNvSpPr/>
          <p:nvPr/>
        </p:nvSpPr>
        <p:spPr>
          <a:xfrm>
            <a:off x="6884988" y="60753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2" name="矩形 141"/>
          <p:cNvSpPr/>
          <p:nvPr/>
        </p:nvSpPr>
        <p:spPr>
          <a:xfrm>
            <a:off x="6884988" y="62277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3" name="矩形 142"/>
          <p:cNvSpPr/>
          <p:nvPr/>
        </p:nvSpPr>
        <p:spPr>
          <a:xfrm>
            <a:off x="6884988" y="63738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4" name="矩形 143"/>
          <p:cNvSpPr/>
          <p:nvPr/>
        </p:nvSpPr>
        <p:spPr>
          <a:xfrm>
            <a:off x="7912100" y="12160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5" name="矩形 144"/>
          <p:cNvSpPr/>
          <p:nvPr/>
        </p:nvSpPr>
        <p:spPr>
          <a:xfrm>
            <a:off x="7912100" y="13684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6" name="矩形 145"/>
          <p:cNvSpPr/>
          <p:nvPr/>
        </p:nvSpPr>
        <p:spPr>
          <a:xfrm>
            <a:off x="7912100" y="15208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7" name="矩形 146"/>
          <p:cNvSpPr/>
          <p:nvPr/>
        </p:nvSpPr>
        <p:spPr>
          <a:xfrm>
            <a:off x="7912100" y="16732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8" name="矩形 147"/>
          <p:cNvSpPr/>
          <p:nvPr/>
        </p:nvSpPr>
        <p:spPr>
          <a:xfrm>
            <a:off x="7912100" y="18256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9" name="矩形 148"/>
          <p:cNvSpPr/>
          <p:nvPr/>
        </p:nvSpPr>
        <p:spPr>
          <a:xfrm>
            <a:off x="7912100" y="19780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0" name="矩形 149"/>
          <p:cNvSpPr/>
          <p:nvPr/>
        </p:nvSpPr>
        <p:spPr>
          <a:xfrm>
            <a:off x="7912100" y="21304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1" name="矩形 150"/>
          <p:cNvSpPr/>
          <p:nvPr/>
        </p:nvSpPr>
        <p:spPr>
          <a:xfrm>
            <a:off x="7912100" y="22828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2" name="矩形 151"/>
          <p:cNvSpPr/>
          <p:nvPr/>
        </p:nvSpPr>
        <p:spPr>
          <a:xfrm>
            <a:off x="7912100" y="24352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3" name="矩形 152"/>
          <p:cNvSpPr/>
          <p:nvPr/>
        </p:nvSpPr>
        <p:spPr>
          <a:xfrm>
            <a:off x="7912100" y="25876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4" name="矩形 153"/>
          <p:cNvSpPr/>
          <p:nvPr/>
        </p:nvSpPr>
        <p:spPr>
          <a:xfrm>
            <a:off x="7912100" y="2740025"/>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5" name="矩形 154"/>
          <p:cNvSpPr/>
          <p:nvPr/>
        </p:nvSpPr>
        <p:spPr>
          <a:xfrm>
            <a:off x="7912100" y="28956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6" name="矩形 155"/>
          <p:cNvSpPr/>
          <p:nvPr/>
        </p:nvSpPr>
        <p:spPr>
          <a:xfrm>
            <a:off x="7912100" y="30480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7" name="矩形 156"/>
          <p:cNvSpPr/>
          <p:nvPr/>
        </p:nvSpPr>
        <p:spPr>
          <a:xfrm>
            <a:off x="7912100" y="32004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8" name="矩形 157"/>
          <p:cNvSpPr/>
          <p:nvPr/>
        </p:nvSpPr>
        <p:spPr>
          <a:xfrm>
            <a:off x="7912100" y="33528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9" name="矩形 158"/>
          <p:cNvSpPr/>
          <p:nvPr/>
        </p:nvSpPr>
        <p:spPr>
          <a:xfrm>
            <a:off x="7912100" y="35052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 name="矩形 159"/>
          <p:cNvSpPr/>
          <p:nvPr/>
        </p:nvSpPr>
        <p:spPr>
          <a:xfrm>
            <a:off x="7912100" y="36576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1" name="矩形 160"/>
          <p:cNvSpPr/>
          <p:nvPr/>
        </p:nvSpPr>
        <p:spPr>
          <a:xfrm>
            <a:off x="7912100" y="38100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2" name="矩形 161"/>
          <p:cNvSpPr/>
          <p:nvPr/>
        </p:nvSpPr>
        <p:spPr>
          <a:xfrm>
            <a:off x="7912100" y="39624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3" name="矩形 162"/>
          <p:cNvSpPr/>
          <p:nvPr/>
        </p:nvSpPr>
        <p:spPr>
          <a:xfrm>
            <a:off x="7912100" y="41148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4" name="矩形 163"/>
          <p:cNvSpPr/>
          <p:nvPr/>
        </p:nvSpPr>
        <p:spPr>
          <a:xfrm>
            <a:off x="7912100" y="42672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5" name="矩形 164"/>
          <p:cNvSpPr/>
          <p:nvPr/>
        </p:nvSpPr>
        <p:spPr>
          <a:xfrm>
            <a:off x="7912100" y="4419600"/>
            <a:ext cx="71438"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6" name="矩形 165"/>
          <p:cNvSpPr/>
          <p:nvPr/>
        </p:nvSpPr>
        <p:spPr>
          <a:xfrm>
            <a:off x="7912100" y="45831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7" name="矩形 166"/>
          <p:cNvSpPr/>
          <p:nvPr/>
        </p:nvSpPr>
        <p:spPr>
          <a:xfrm>
            <a:off x="7912100" y="47355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8" name="矩形 167"/>
          <p:cNvSpPr/>
          <p:nvPr/>
        </p:nvSpPr>
        <p:spPr>
          <a:xfrm>
            <a:off x="7912100" y="48879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 name="矩形 168"/>
          <p:cNvSpPr/>
          <p:nvPr/>
        </p:nvSpPr>
        <p:spPr>
          <a:xfrm>
            <a:off x="7912100" y="50403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0" name="矩形 169"/>
          <p:cNvSpPr/>
          <p:nvPr/>
        </p:nvSpPr>
        <p:spPr>
          <a:xfrm>
            <a:off x="7912100" y="5192713"/>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1" name="矩形 170"/>
          <p:cNvSpPr/>
          <p:nvPr/>
        </p:nvSpPr>
        <p:spPr>
          <a:xfrm>
            <a:off x="8896350" y="556418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2" name="矩形 171"/>
          <p:cNvSpPr/>
          <p:nvPr/>
        </p:nvSpPr>
        <p:spPr>
          <a:xfrm>
            <a:off x="8669338" y="57467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3" name="矩形 172"/>
          <p:cNvSpPr/>
          <p:nvPr/>
        </p:nvSpPr>
        <p:spPr>
          <a:xfrm>
            <a:off x="8669338" y="58991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4" name="矩形 173"/>
          <p:cNvSpPr/>
          <p:nvPr/>
        </p:nvSpPr>
        <p:spPr>
          <a:xfrm>
            <a:off x="8504238" y="557847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5" name="矩形 174"/>
          <p:cNvSpPr/>
          <p:nvPr/>
        </p:nvSpPr>
        <p:spPr>
          <a:xfrm>
            <a:off x="7678738" y="578008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6" name="矩形 175"/>
          <p:cNvSpPr/>
          <p:nvPr/>
        </p:nvSpPr>
        <p:spPr>
          <a:xfrm>
            <a:off x="7821613" y="59372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7" name="矩形 176"/>
          <p:cNvSpPr/>
          <p:nvPr/>
        </p:nvSpPr>
        <p:spPr>
          <a:xfrm>
            <a:off x="7821613" y="60896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8" name="矩形 177"/>
          <p:cNvSpPr/>
          <p:nvPr/>
        </p:nvSpPr>
        <p:spPr>
          <a:xfrm>
            <a:off x="7821613" y="62420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9" name="矩形 178"/>
          <p:cNvSpPr/>
          <p:nvPr/>
        </p:nvSpPr>
        <p:spPr>
          <a:xfrm>
            <a:off x="7821613" y="638810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1429" name="圖片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1688" y="1279525"/>
            <a:ext cx="6699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30" name="圖片 1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7088" y="3944938"/>
            <a:ext cx="6651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31" name="群組 3"/>
          <p:cNvGrpSpPr>
            <a:grpSpLocks/>
          </p:cNvGrpSpPr>
          <p:nvPr/>
        </p:nvGrpSpPr>
        <p:grpSpPr bwMode="auto">
          <a:xfrm rot="-5400000">
            <a:off x="3725863" y="2286000"/>
            <a:ext cx="1690688" cy="8491537"/>
            <a:chOff x="6457387" y="898168"/>
            <a:chExt cx="2024214" cy="5851884"/>
          </a:xfrm>
        </p:grpSpPr>
        <p:sp>
          <p:nvSpPr>
            <p:cNvPr id="11535" name="Line 97"/>
            <p:cNvSpPr>
              <a:spLocks noChangeShapeType="1"/>
            </p:cNvSpPr>
            <p:nvPr/>
          </p:nvSpPr>
          <p:spPr bwMode="auto">
            <a:xfrm flipV="1">
              <a:off x="6457387" y="1135569"/>
              <a:ext cx="3175" cy="5072063"/>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zh-TW" altLang="en-US"/>
            </a:p>
          </p:txBody>
        </p:sp>
        <p:sp>
          <p:nvSpPr>
            <p:cNvPr id="181" name="矩形 180"/>
            <p:cNvSpPr/>
            <p:nvPr/>
          </p:nvSpPr>
          <p:spPr>
            <a:xfrm>
              <a:off x="7284179" y="898168"/>
              <a:ext cx="1191719" cy="5851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2" name="矩形 181"/>
            <p:cNvSpPr/>
            <p:nvPr/>
          </p:nvSpPr>
          <p:spPr>
            <a:xfrm>
              <a:off x="7358305" y="1136663"/>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3" name="矩形 182"/>
            <p:cNvSpPr/>
            <p:nvPr/>
          </p:nvSpPr>
          <p:spPr>
            <a:xfrm>
              <a:off x="7358305" y="1290919"/>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4" name="矩形 183"/>
            <p:cNvSpPr/>
            <p:nvPr/>
          </p:nvSpPr>
          <p:spPr>
            <a:xfrm>
              <a:off x="7358305" y="1442987"/>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5" name="矩形 184"/>
            <p:cNvSpPr/>
            <p:nvPr/>
          </p:nvSpPr>
          <p:spPr>
            <a:xfrm>
              <a:off x="7358305" y="1595055"/>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6" name="矩形 185"/>
            <p:cNvSpPr/>
            <p:nvPr/>
          </p:nvSpPr>
          <p:spPr>
            <a:xfrm>
              <a:off x="7358305" y="1747123"/>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7" name="矩形 186"/>
            <p:cNvSpPr/>
            <p:nvPr/>
          </p:nvSpPr>
          <p:spPr>
            <a:xfrm>
              <a:off x="7358305" y="1900285"/>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8" name="矩形 187"/>
            <p:cNvSpPr/>
            <p:nvPr/>
          </p:nvSpPr>
          <p:spPr>
            <a:xfrm>
              <a:off x="7358304" y="2051259"/>
              <a:ext cx="70325" cy="7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9" name="矩形 188"/>
            <p:cNvSpPr/>
            <p:nvPr/>
          </p:nvSpPr>
          <p:spPr>
            <a:xfrm>
              <a:off x="7358305" y="2204421"/>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0" name="矩形 189"/>
            <p:cNvSpPr/>
            <p:nvPr/>
          </p:nvSpPr>
          <p:spPr>
            <a:xfrm>
              <a:off x="7358305" y="2356489"/>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1" name="矩形 190"/>
            <p:cNvSpPr/>
            <p:nvPr/>
          </p:nvSpPr>
          <p:spPr>
            <a:xfrm>
              <a:off x="7358305" y="2509651"/>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2" name="矩形 191"/>
            <p:cNvSpPr/>
            <p:nvPr/>
          </p:nvSpPr>
          <p:spPr>
            <a:xfrm>
              <a:off x="7358305" y="2661720"/>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3" name="矩形 192"/>
            <p:cNvSpPr/>
            <p:nvPr/>
          </p:nvSpPr>
          <p:spPr>
            <a:xfrm>
              <a:off x="7358304" y="2820351"/>
              <a:ext cx="70325"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4" name="矩形 193"/>
            <p:cNvSpPr/>
            <p:nvPr/>
          </p:nvSpPr>
          <p:spPr>
            <a:xfrm>
              <a:off x="7358305" y="2972420"/>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5" name="矩形 194"/>
            <p:cNvSpPr/>
            <p:nvPr/>
          </p:nvSpPr>
          <p:spPr>
            <a:xfrm>
              <a:off x="7358304" y="3124487"/>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6" name="矩形 195"/>
            <p:cNvSpPr/>
            <p:nvPr/>
          </p:nvSpPr>
          <p:spPr>
            <a:xfrm>
              <a:off x="7358305" y="3276556"/>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7" name="矩形 196"/>
            <p:cNvSpPr/>
            <p:nvPr/>
          </p:nvSpPr>
          <p:spPr>
            <a:xfrm>
              <a:off x="7358305" y="3428624"/>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8" name="矩形 197"/>
            <p:cNvSpPr/>
            <p:nvPr/>
          </p:nvSpPr>
          <p:spPr>
            <a:xfrm>
              <a:off x="7358305" y="3580692"/>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9" name="矩形 198"/>
            <p:cNvSpPr/>
            <p:nvPr/>
          </p:nvSpPr>
          <p:spPr>
            <a:xfrm>
              <a:off x="7358304" y="3733854"/>
              <a:ext cx="70325"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0" name="矩形 199"/>
            <p:cNvSpPr/>
            <p:nvPr/>
          </p:nvSpPr>
          <p:spPr>
            <a:xfrm>
              <a:off x="7358305" y="3887016"/>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1" name="矩形 200"/>
            <p:cNvSpPr/>
            <p:nvPr/>
          </p:nvSpPr>
          <p:spPr>
            <a:xfrm>
              <a:off x="7358304" y="4039083"/>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2" name="矩形 201"/>
            <p:cNvSpPr/>
            <p:nvPr/>
          </p:nvSpPr>
          <p:spPr>
            <a:xfrm>
              <a:off x="7358305" y="4191152"/>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3" name="矩形 202"/>
            <p:cNvSpPr/>
            <p:nvPr/>
          </p:nvSpPr>
          <p:spPr>
            <a:xfrm>
              <a:off x="7358304" y="4346502"/>
              <a:ext cx="70325" cy="68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4" name="矩形 203"/>
            <p:cNvSpPr/>
            <p:nvPr/>
          </p:nvSpPr>
          <p:spPr>
            <a:xfrm>
              <a:off x="7358304" y="4507322"/>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5" name="矩形 204"/>
            <p:cNvSpPr/>
            <p:nvPr/>
          </p:nvSpPr>
          <p:spPr>
            <a:xfrm>
              <a:off x="7358305" y="4659390"/>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6" name="矩形 205"/>
            <p:cNvSpPr/>
            <p:nvPr/>
          </p:nvSpPr>
          <p:spPr>
            <a:xfrm>
              <a:off x="7358304" y="4811458"/>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7" name="矩形 206"/>
            <p:cNvSpPr/>
            <p:nvPr/>
          </p:nvSpPr>
          <p:spPr>
            <a:xfrm>
              <a:off x="7358304" y="4964620"/>
              <a:ext cx="70325"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8" name="矩形 207"/>
            <p:cNvSpPr/>
            <p:nvPr/>
          </p:nvSpPr>
          <p:spPr>
            <a:xfrm>
              <a:off x="7358305" y="5116688"/>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09" name="矩形 208"/>
            <p:cNvSpPr/>
            <p:nvPr/>
          </p:nvSpPr>
          <p:spPr>
            <a:xfrm>
              <a:off x="7358304" y="5268756"/>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0" name="矩形 209"/>
            <p:cNvSpPr/>
            <p:nvPr/>
          </p:nvSpPr>
          <p:spPr>
            <a:xfrm>
              <a:off x="7358305" y="5420825"/>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1" name="矩形 210"/>
            <p:cNvSpPr/>
            <p:nvPr/>
          </p:nvSpPr>
          <p:spPr>
            <a:xfrm>
              <a:off x="7358305" y="5573987"/>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2" name="矩形 211"/>
            <p:cNvSpPr/>
            <p:nvPr/>
          </p:nvSpPr>
          <p:spPr>
            <a:xfrm>
              <a:off x="7358305" y="5724961"/>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3" name="矩形 212"/>
            <p:cNvSpPr/>
            <p:nvPr/>
          </p:nvSpPr>
          <p:spPr>
            <a:xfrm>
              <a:off x="7358305" y="5877028"/>
              <a:ext cx="70325"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4" name="矩形 213"/>
            <p:cNvSpPr/>
            <p:nvPr/>
          </p:nvSpPr>
          <p:spPr>
            <a:xfrm>
              <a:off x="7358304" y="6031284"/>
              <a:ext cx="70325"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5" name="矩形 214"/>
            <p:cNvSpPr/>
            <p:nvPr/>
          </p:nvSpPr>
          <p:spPr>
            <a:xfrm>
              <a:off x="7358305" y="6184447"/>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6" name="矩形 215"/>
            <p:cNvSpPr/>
            <p:nvPr/>
          </p:nvSpPr>
          <p:spPr>
            <a:xfrm>
              <a:off x="7358305" y="6335421"/>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7" name="矩形 216"/>
            <p:cNvSpPr/>
            <p:nvPr/>
          </p:nvSpPr>
          <p:spPr>
            <a:xfrm>
              <a:off x="7358305" y="6482019"/>
              <a:ext cx="70325"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8" name="矩形 217"/>
            <p:cNvSpPr/>
            <p:nvPr/>
          </p:nvSpPr>
          <p:spPr>
            <a:xfrm>
              <a:off x="8407473" y="1155260"/>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9" name="矩形 218"/>
            <p:cNvSpPr/>
            <p:nvPr/>
          </p:nvSpPr>
          <p:spPr>
            <a:xfrm>
              <a:off x="8407473" y="1306234"/>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0" name="矩形 219"/>
            <p:cNvSpPr/>
            <p:nvPr/>
          </p:nvSpPr>
          <p:spPr>
            <a:xfrm>
              <a:off x="8407473" y="1459396"/>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1" name="矩形 220"/>
            <p:cNvSpPr/>
            <p:nvPr/>
          </p:nvSpPr>
          <p:spPr>
            <a:xfrm>
              <a:off x="8407474" y="1610371"/>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2" name="矩形 221"/>
            <p:cNvSpPr/>
            <p:nvPr/>
          </p:nvSpPr>
          <p:spPr>
            <a:xfrm>
              <a:off x="8407474" y="1763533"/>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3" name="矩形 222"/>
            <p:cNvSpPr/>
            <p:nvPr/>
          </p:nvSpPr>
          <p:spPr>
            <a:xfrm>
              <a:off x="8407474" y="1915601"/>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4" name="矩形 223"/>
            <p:cNvSpPr/>
            <p:nvPr/>
          </p:nvSpPr>
          <p:spPr>
            <a:xfrm>
              <a:off x="8407474" y="2067669"/>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5" name="矩形 224"/>
            <p:cNvSpPr/>
            <p:nvPr/>
          </p:nvSpPr>
          <p:spPr>
            <a:xfrm>
              <a:off x="8407474" y="2219737"/>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6" name="矩形 225"/>
            <p:cNvSpPr/>
            <p:nvPr/>
          </p:nvSpPr>
          <p:spPr>
            <a:xfrm>
              <a:off x="8407474" y="2372899"/>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7" name="矩形 226"/>
            <p:cNvSpPr/>
            <p:nvPr/>
          </p:nvSpPr>
          <p:spPr>
            <a:xfrm>
              <a:off x="8407473" y="2526061"/>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8" name="矩形 227"/>
            <p:cNvSpPr/>
            <p:nvPr/>
          </p:nvSpPr>
          <p:spPr>
            <a:xfrm>
              <a:off x="8407473" y="2678129"/>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9" name="矩形 228"/>
            <p:cNvSpPr/>
            <p:nvPr/>
          </p:nvSpPr>
          <p:spPr>
            <a:xfrm>
              <a:off x="8407474" y="2833479"/>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0" name="矩形 229"/>
            <p:cNvSpPr/>
            <p:nvPr/>
          </p:nvSpPr>
          <p:spPr>
            <a:xfrm>
              <a:off x="8407474" y="2985548"/>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1" name="矩形 230"/>
            <p:cNvSpPr/>
            <p:nvPr/>
          </p:nvSpPr>
          <p:spPr>
            <a:xfrm>
              <a:off x="8407474" y="3137615"/>
              <a:ext cx="74127" cy="7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2" name="矩形 231"/>
            <p:cNvSpPr/>
            <p:nvPr/>
          </p:nvSpPr>
          <p:spPr>
            <a:xfrm>
              <a:off x="8407473" y="3289683"/>
              <a:ext cx="74127" cy="7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3" name="矩形 232"/>
            <p:cNvSpPr/>
            <p:nvPr/>
          </p:nvSpPr>
          <p:spPr>
            <a:xfrm>
              <a:off x="8407474" y="3441751"/>
              <a:ext cx="74127" cy="7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4" name="矩形 233"/>
            <p:cNvSpPr/>
            <p:nvPr/>
          </p:nvSpPr>
          <p:spPr>
            <a:xfrm>
              <a:off x="8407474" y="3596008"/>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5" name="矩形 234"/>
            <p:cNvSpPr/>
            <p:nvPr/>
          </p:nvSpPr>
          <p:spPr>
            <a:xfrm>
              <a:off x="8407474" y="3746982"/>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6" name="矩形 235"/>
            <p:cNvSpPr/>
            <p:nvPr/>
          </p:nvSpPr>
          <p:spPr>
            <a:xfrm>
              <a:off x="8407474" y="3900144"/>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7" name="矩形 236"/>
            <p:cNvSpPr/>
            <p:nvPr/>
          </p:nvSpPr>
          <p:spPr>
            <a:xfrm>
              <a:off x="8407473" y="4053306"/>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8" name="矩形 237"/>
            <p:cNvSpPr/>
            <p:nvPr/>
          </p:nvSpPr>
          <p:spPr>
            <a:xfrm>
              <a:off x="8407473" y="4206468"/>
              <a:ext cx="74127" cy="7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9" name="矩形 238"/>
            <p:cNvSpPr/>
            <p:nvPr/>
          </p:nvSpPr>
          <p:spPr>
            <a:xfrm>
              <a:off x="8407474" y="4357442"/>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0" name="矩形 239"/>
            <p:cNvSpPr/>
            <p:nvPr/>
          </p:nvSpPr>
          <p:spPr>
            <a:xfrm>
              <a:off x="8407474" y="4521544"/>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1" name="矩形 240"/>
            <p:cNvSpPr/>
            <p:nvPr/>
          </p:nvSpPr>
          <p:spPr>
            <a:xfrm>
              <a:off x="8407473" y="4673612"/>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2" name="矩形 241"/>
            <p:cNvSpPr/>
            <p:nvPr/>
          </p:nvSpPr>
          <p:spPr>
            <a:xfrm>
              <a:off x="8407473" y="4826774"/>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3" name="矩形 242"/>
            <p:cNvSpPr/>
            <p:nvPr/>
          </p:nvSpPr>
          <p:spPr>
            <a:xfrm>
              <a:off x="8407474" y="4978842"/>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4" name="矩形 243"/>
            <p:cNvSpPr/>
            <p:nvPr/>
          </p:nvSpPr>
          <p:spPr>
            <a:xfrm>
              <a:off x="8407473" y="5130910"/>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5" name="矩形 244"/>
            <p:cNvSpPr/>
            <p:nvPr/>
          </p:nvSpPr>
          <p:spPr>
            <a:xfrm>
              <a:off x="8407473" y="5284072"/>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6" name="矩形 245"/>
            <p:cNvSpPr/>
            <p:nvPr/>
          </p:nvSpPr>
          <p:spPr>
            <a:xfrm>
              <a:off x="8407474" y="5436140"/>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7" name="矩形 246"/>
            <p:cNvSpPr/>
            <p:nvPr/>
          </p:nvSpPr>
          <p:spPr>
            <a:xfrm>
              <a:off x="8407474" y="5587114"/>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8" name="矩形 247"/>
            <p:cNvSpPr/>
            <p:nvPr/>
          </p:nvSpPr>
          <p:spPr>
            <a:xfrm>
              <a:off x="8407473" y="5741370"/>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9" name="矩形 248"/>
            <p:cNvSpPr/>
            <p:nvPr/>
          </p:nvSpPr>
          <p:spPr>
            <a:xfrm>
              <a:off x="8407474" y="5893439"/>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50" name="矩形 249"/>
            <p:cNvSpPr/>
            <p:nvPr/>
          </p:nvSpPr>
          <p:spPr>
            <a:xfrm>
              <a:off x="8407473" y="6046600"/>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51" name="矩形 250"/>
            <p:cNvSpPr/>
            <p:nvPr/>
          </p:nvSpPr>
          <p:spPr>
            <a:xfrm>
              <a:off x="8407473" y="6198668"/>
              <a:ext cx="74127" cy="7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52" name="矩形 251"/>
            <p:cNvSpPr/>
            <p:nvPr/>
          </p:nvSpPr>
          <p:spPr>
            <a:xfrm>
              <a:off x="8407474" y="6350737"/>
              <a:ext cx="74127" cy="71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53" name="矩形 252"/>
            <p:cNvSpPr/>
            <p:nvPr/>
          </p:nvSpPr>
          <p:spPr>
            <a:xfrm>
              <a:off x="8407474" y="6495147"/>
              <a:ext cx="74127" cy="72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pic>
        <p:nvPicPr>
          <p:cNvPr id="10" name="圖片 9"/>
          <p:cNvPicPr>
            <a:picLocks noChangeAspect="1"/>
          </p:cNvPicPr>
          <p:nvPr/>
        </p:nvPicPr>
        <p:blipFill>
          <a:blip r:embed="rId9" cstate="print"/>
          <a:stretch>
            <a:fillRect/>
          </a:stretch>
        </p:blipFill>
        <p:spPr>
          <a:xfrm>
            <a:off x="8247109" y="1407962"/>
            <a:ext cx="618025" cy="5964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54" name="Picture 13"/>
          <p:cNvPicPr>
            <a:picLocks noChangeAspect="1" noChangeArrowheads="1"/>
          </p:cNvPicPr>
          <p:nvPr/>
        </p:nvPicPr>
        <p:blipFill>
          <a:blip r:embed="rId10" cstate="print"/>
          <a:srcRect/>
          <a:stretch>
            <a:fillRect/>
          </a:stretch>
        </p:blipFill>
        <p:spPr bwMode="auto">
          <a:xfrm>
            <a:off x="7205027" y="2160896"/>
            <a:ext cx="564551" cy="755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5" name="Picture 80" descr="范佳銘 老師"/>
          <p:cNvPicPr>
            <a:picLocks noChangeAspect="1" noChangeArrowheads="1"/>
          </p:cNvPicPr>
          <p:nvPr/>
        </p:nvPicPr>
        <p:blipFill rotWithShape="1">
          <a:blip r:embed="rId11"/>
          <a:srcRect t="6504" r="91" b="14838"/>
          <a:stretch/>
        </p:blipFill>
        <p:spPr bwMode="auto">
          <a:xfrm>
            <a:off x="6237181" y="5911479"/>
            <a:ext cx="460203" cy="522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855" name="Picture 255" descr="http://www.hc.cust.edu.tw/ase/image006.jpg"/>
          <p:cNvPicPr>
            <a:picLocks noChangeAspect="1" noChangeArrowheads="1"/>
          </p:cNvPicPr>
          <p:nvPr/>
        </p:nvPicPr>
        <p:blipFill>
          <a:blip r:embed="rId12" cstate="print"/>
          <a:srcRect/>
          <a:stretch>
            <a:fillRect/>
          </a:stretch>
        </p:blipFill>
        <p:spPr bwMode="auto">
          <a:xfrm>
            <a:off x="6932609" y="5896936"/>
            <a:ext cx="437131" cy="562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7" name="Picture 11"/>
          <p:cNvPicPr>
            <a:picLocks noChangeAspect="1" noChangeArrowheads="1"/>
          </p:cNvPicPr>
          <p:nvPr/>
        </p:nvPicPr>
        <p:blipFill>
          <a:blip r:embed="rId13" cstate="print"/>
          <a:srcRect/>
          <a:stretch>
            <a:fillRect/>
          </a:stretch>
        </p:blipFill>
        <p:spPr bwMode="auto">
          <a:xfrm>
            <a:off x="7593640" y="5908675"/>
            <a:ext cx="406446" cy="541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8" name="Picture 12" descr="_users_pic_80_8446ae90"/>
          <p:cNvPicPr>
            <a:picLocks noChangeAspect="1" noChangeArrowheads="1"/>
          </p:cNvPicPr>
          <p:nvPr/>
        </p:nvPicPr>
        <p:blipFill>
          <a:blip r:embed="rId14" cstate="print"/>
          <a:srcRect/>
          <a:stretch>
            <a:fillRect/>
          </a:stretch>
        </p:blipFill>
        <p:spPr bwMode="auto">
          <a:xfrm>
            <a:off x="8236190" y="5927689"/>
            <a:ext cx="431530" cy="574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438" name="圖片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472113" y="5894388"/>
            <a:ext cx="57308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39" name="AutoShape 282"/>
          <p:cNvSpPr>
            <a:spLocks noChangeArrowheads="1"/>
          </p:cNvSpPr>
          <p:nvPr/>
        </p:nvSpPr>
        <p:spPr bwMode="auto">
          <a:xfrm rot="10800000" flipH="1" flipV="1">
            <a:off x="4022725" y="3987800"/>
            <a:ext cx="558800" cy="5445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1400">
                <a:latin typeface="Times New Roman" panose="02020603050405020304" pitchFamily="18" charset="0"/>
                <a:ea typeface="標楷體" panose="03000509000000000000" pitchFamily="65" charset="-120"/>
              </a:rPr>
              <a:t>簡彣叡</a:t>
            </a:r>
            <a:endParaRPr kumimoji="0" lang="en-US" altLang="zh-TW" sz="1400">
              <a:latin typeface="Times New Roman" panose="02020603050405020304" pitchFamily="18" charset="0"/>
              <a:ea typeface="標楷體" panose="03000509000000000000" pitchFamily="65" charset="-120"/>
            </a:endParaRPr>
          </a:p>
        </p:txBody>
      </p:sp>
      <p:sp>
        <p:nvSpPr>
          <p:cNvPr id="11440" name="AutoShape 324"/>
          <p:cNvSpPr>
            <a:spLocks noChangeArrowheads="1"/>
          </p:cNvSpPr>
          <p:nvPr/>
        </p:nvSpPr>
        <p:spPr bwMode="auto">
          <a:xfrm rot="-10782491" flipH="1" flipV="1">
            <a:off x="5678488" y="2960688"/>
            <a:ext cx="539750" cy="5397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84 w 21600"/>
              <a:gd name="T13" fmla="*/ 4484 h 21600"/>
              <a:gd name="T14" fmla="*/ 17116 w 21600"/>
              <a:gd name="T15" fmla="*/ 17116 h 21600"/>
            </a:gdLst>
            <a:ahLst/>
            <a:cxnLst>
              <a:cxn ang="T8">
                <a:pos x="T0" y="T1"/>
              </a:cxn>
              <a:cxn ang="T9">
                <a:pos x="T2" y="T3"/>
              </a:cxn>
              <a:cxn ang="T10">
                <a:pos x="T4" y="T5"/>
              </a:cxn>
              <a:cxn ang="T11">
                <a:pos x="T6" y="T7"/>
              </a:cxn>
            </a:cxnLst>
            <a:rect l="T12" t="T13" r="T14" b="T15"/>
            <a:pathLst>
              <a:path w="21600" h="21600">
                <a:moveTo>
                  <a:pt x="0" y="0"/>
                </a:moveTo>
                <a:lnTo>
                  <a:pt x="5367" y="21600"/>
                </a:lnTo>
                <a:lnTo>
                  <a:pt x="16233" y="21600"/>
                </a:lnTo>
                <a:lnTo>
                  <a:pt x="21600" y="0"/>
                </a:lnTo>
                <a:lnTo>
                  <a:pt x="0" y="0"/>
                </a:lnTo>
                <a:close/>
              </a:path>
            </a:pathLst>
          </a:custGeom>
          <a:solidFill>
            <a:srgbClr val="FFCC00"/>
          </a:solidFill>
          <a:ln w="12700">
            <a:solidFill>
              <a:schemeClr val="bg1"/>
            </a:solidFill>
            <a:miter lim="800000"/>
            <a:headEnd/>
            <a:tailEnd/>
          </a:ln>
        </p:spPr>
        <p:txBody>
          <a:bodyPr wrap="none" lIns="92075" tIns="54000" rIns="92075" bIns="54000"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sz="1400">
                <a:latin typeface="標楷體" panose="03000509000000000000" pitchFamily="65" charset="-120"/>
                <a:ea typeface="標楷體" panose="03000509000000000000" pitchFamily="65" charset="-120"/>
              </a:rPr>
              <a:t>高浩真</a:t>
            </a:r>
            <a:endParaRPr lang="en-US" altLang="zh-TW" sz="140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16"/>
          <a:stretch>
            <a:fillRect/>
          </a:stretch>
        </p:blipFill>
        <p:spPr>
          <a:xfrm>
            <a:off x="4283072" y="5931413"/>
            <a:ext cx="394282" cy="510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1" name="Picture 255"/>
          <p:cNvPicPr>
            <a:picLocks noChangeAspect="1" noChangeArrowheads="1"/>
          </p:cNvPicPr>
          <p:nvPr/>
        </p:nvPicPr>
        <p:blipFill>
          <a:blip r:embed="rId17"/>
          <a:stretch>
            <a:fillRect/>
          </a:stretch>
        </p:blipFill>
        <p:spPr bwMode="auto">
          <a:xfrm>
            <a:off x="7233807" y="3166468"/>
            <a:ext cx="532190" cy="64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3" name="矩形 262"/>
          <p:cNvSpPr/>
          <p:nvPr/>
        </p:nvSpPr>
        <p:spPr>
          <a:xfrm>
            <a:off x="7912100" y="76993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4" name="矩形 263"/>
          <p:cNvSpPr/>
          <p:nvPr/>
        </p:nvSpPr>
        <p:spPr>
          <a:xfrm>
            <a:off x="7912100" y="92233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5" name="矩形 264"/>
          <p:cNvSpPr/>
          <p:nvPr/>
        </p:nvSpPr>
        <p:spPr>
          <a:xfrm>
            <a:off x="7912100" y="107473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6" name="矩形 265"/>
          <p:cNvSpPr/>
          <p:nvPr/>
        </p:nvSpPr>
        <p:spPr>
          <a:xfrm>
            <a:off x="6975475" y="74453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7" name="矩形 266"/>
          <p:cNvSpPr/>
          <p:nvPr/>
        </p:nvSpPr>
        <p:spPr>
          <a:xfrm>
            <a:off x="6975475" y="89693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68" name="矩形 267"/>
          <p:cNvSpPr/>
          <p:nvPr/>
        </p:nvSpPr>
        <p:spPr>
          <a:xfrm>
            <a:off x="6975475" y="1049338"/>
            <a:ext cx="71438"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70" name="Picture 264"/>
          <p:cNvPicPr>
            <a:picLocks noChangeAspect="1" noChangeArrowheads="1"/>
          </p:cNvPicPr>
          <p:nvPr/>
        </p:nvPicPr>
        <p:blipFill>
          <a:blip r:embed="rId18" cstate="print"/>
          <a:stretch>
            <a:fillRect/>
          </a:stretch>
        </p:blipFill>
        <p:spPr bwMode="auto">
          <a:xfrm>
            <a:off x="4901085" y="5917170"/>
            <a:ext cx="385974" cy="556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450" name="文字方塊 268"/>
          <p:cNvSpPr txBox="1">
            <a:spLocks noChangeArrowheads="1"/>
          </p:cNvSpPr>
          <p:nvPr/>
        </p:nvSpPr>
        <p:spPr bwMode="auto">
          <a:xfrm>
            <a:off x="3713163" y="1042988"/>
            <a:ext cx="877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800">
                <a:latin typeface="標楷體" panose="03000509000000000000" pitchFamily="65" charset="-120"/>
                <a:ea typeface="標楷體" panose="03000509000000000000" pitchFamily="65" charset="-120"/>
              </a:rPr>
              <a:t>顧問團</a:t>
            </a:r>
          </a:p>
        </p:txBody>
      </p:sp>
      <p:sp>
        <p:nvSpPr>
          <p:cNvPr id="4" name="文字方塊 3"/>
          <p:cNvSpPr txBox="1"/>
          <p:nvPr/>
        </p:nvSpPr>
        <p:spPr>
          <a:xfrm>
            <a:off x="7019925" y="6640513"/>
            <a:ext cx="1887538" cy="254000"/>
          </a:xfrm>
          <a:prstGeom prst="rect">
            <a:avLst/>
          </a:prstGeom>
          <a:noFill/>
        </p:spPr>
        <p:txBody>
          <a:bodyPr wrap="none">
            <a:spAutoFit/>
          </a:bodyPr>
          <a:lstStyle/>
          <a:p>
            <a:pPr>
              <a:defRPr/>
            </a:pPr>
            <a:r>
              <a:rPr lang="en-US" altLang="zh-TW" sz="1050">
                <a:solidFill>
                  <a:schemeClr val="bg2"/>
                </a:solidFill>
                <a:ea typeface="新細明體" charset="-120"/>
              </a:rPr>
              <a:t>MSVlab2022</a:t>
            </a:r>
            <a:r>
              <a:rPr lang="zh-TW" altLang="en-US" sz="1050">
                <a:solidFill>
                  <a:schemeClr val="bg2"/>
                </a:solidFill>
                <a:ea typeface="新細明體" charset="-120"/>
              </a:rPr>
              <a:t>座位</a:t>
            </a:r>
            <a:r>
              <a:rPr lang="zh-TW" altLang="en-US" sz="1050" dirty="0">
                <a:solidFill>
                  <a:schemeClr val="bg2"/>
                </a:solidFill>
                <a:ea typeface="新細明體" charset="-120"/>
              </a:rPr>
              <a:t>表 浩真製表</a:t>
            </a:r>
            <a:endParaRPr lang="en-US" altLang="zh-TW" sz="1050" dirty="0">
              <a:solidFill>
                <a:schemeClr val="bg2"/>
              </a:solidFill>
              <a:ea typeface="新細明體" charset="-120"/>
            </a:endParaRPr>
          </a:p>
        </p:txBody>
      </p:sp>
      <p:grpSp>
        <p:nvGrpSpPr>
          <p:cNvPr id="11452" name="群組 14"/>
          <p:cNvGrpSpPr>
            <a:grpSpLocks/>
          </p:cNvGrpSpPr>
          <p:nvPr/>
        </p:nvGrpSpPr>
        <p:grpSpPr bwMode="auto">
          <a:xfrm>
            <a:off x="3563938" y="5878513"/>
            <a:ext cx="550862" cy="623887"/>
            <a:chOff x="-1543484" y="3066028"/>
            <a:chExt cx="659240" cy="855891"/>
          </a:xfrm>
        </p:grpSpPr>
        <p:sp>
          <p:nvSpPr>
            <p:cNvPr id="11533" name="矩形 13"/>
            <p:cNvSpPr>
              <a:spLocks noChangeArrowheads="1"/>
            </p:cNvSpPr>
            <p:nvPr/>
          </p:nvSpPr>
          <p:spPr bwMode="auto">
            <a:xfrm>
              <a:off x="-1543484" y="3066028"/>
              <a:ext cx="659240" cy="855891"/>
            </a:xfrm>
            <a:prstGeom prst="rect">
              <a:avLst/>
            </a:prstGeom>
            <a:solidFill>
              <a:schemeClr val="bg1"/>
            </a:solidFill>
            <a:ln w="25400" algn="ctr">
              <a:solidFill>
                <a:schemeClr val="bg1"/>
              </a:solidFill>
              <a:round/>
              <a:headEnd/>
              <a:tailEnd/>
            </a:ln>
          </p:spPr>
          <p:txBody>
            <a:bodyPr wrap="none" lIns="90000" tIns="46800" rIns="90000" bIns="46800" anchor="ct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3200">
                <a:latin typeface="Times New Roman" panose="02020603050405020304" pitchFamily="18" charset="0"/>
              </a:endParaRPr>
            </a:p>
          </p:txBody>
        </p:sp>
        <p:pic>
          <p:nvPicPr>
            <p:cNvPr id="11534" name="圖片 7"/>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73007" y="3146425"/>
              <a:ext cx="535384" cy="71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53" name="AutoShape 282"/>
          <p:cNvSpPr>
            <a:spLocks noChangeArrowheads="1"/>
          </p:cNvSpPr>
          <p:nvPr/>
        </p:nvSpPr>
        <p:spPr bwMode="auto">
          <a:xfrm rot="10800000" flipH="1" flipV="1">
            <a:off x="2362200" y="3170238"/>
            <a:ext cx="439738" cy="43973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p>
            <a:endParaRPr lang="zh-TW" altLang="en-US"/>
          </a:p>
        </p:txBody>
      </p:sp>
      <p:pic>
        <p:nvPicPr>
          <p:cNvPr id="11454" name="圖片 1"/>
          <p:cNvPicPr>
            <a:picLocks noChangeAspect="1"/>
          </p:cNvPicPr>
          <p:nvPr/>
        </p:nvPicPr>
        <p:blipFill>
          <a:blip r:embed="rId20">
            <a:extLst>
              <a:ext uri="{28A0092B-C50C-407E-A947-70E740481C1C}">
                <a14:useLocalDpi xmlns:a14="http://schemas.microsoft.com/office/drawing/2010/main" val="0"/>
              </a:ext>
            </a:extLst>
          </a:blip>
          <a:srcRect l="-706" t="23242" r="14343" b="3281"/>
          <a:stretch>
            <a:fillRect/>
          </a:stretch>
        </p:blipFill>
        <p:spPr bwMode="auto">
          <a:xfrm>
            <a:off x="2736850" y="5843588"/>
            <a:ext cx="6334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55" name="圖片 4"/>
          <p:cNvPicPr>
            <a:picLocks noChangeAspect="1"/>
          </p:cNvPicPr>
          <p:nvPr/>
        </p:nvPicPr>
        <p:blipFill>
          <a:blip r:embed="rId21">
            <a:extLst>
              <a:ext uri="{28A0092B-C50C-407E-A947-70E740481C1C}">
                <a14:useLocalDpi xmlns:a14="http://schemas.microsoft.com/office/drawing/2010/main" val="0"/>
              </a:ext>
            </a:extLst>
          </a:blip>
          <a:srcRect l="398" t="8701" r="-398" b="16299"/>
          <a:stretch>
            <a:fillRect/>
          </a:stretch>
        </p:blipFill>
        <p:spPr bwMode="auto">
          <a:xfrm>
            <a:off x="1944688" y="5846763"/>
            <a:ext cx="68580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56" name="圖片 7"/>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49350" y="5846763"/>
            <a:ext cx="66198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57" name="Picture 230" descr="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43875" y="2903538"/>
            <a:ext cx="9271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58" name="圖片 4"/>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8191500" y="4398963"/>
            <a:ext cx="7127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 name="矩形 272"/>
          <p:cNvSpPr/>
          <p:nvPr/>
        </p:nvSpPr>
        <p:spPr>
          <a:xfrm>
            <a:off x="333375" y="815975"/>
            <a:ext cx="1190625" cy="4502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74" name="矩形 273"/>
          <p:cNvSpPr/>
          <p:nvPr/>
        </p:nvSpPr>
        <p:spPr>
          <a:xfrm>
            <a:off x="404813" y="13255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75" name="矩形 274"/>
          <p:cNvSpPr/>
          <p:nvPr/>
        </p:nvSpPr>
        <p:spPr>
          <a:xfrm>
            <a:off x="404813" y="14779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76" name="矩形 275"/>
          <p:cNvSpPr/>
          <p:nvPr/>
        </p:nvSpPr>
        <p:spPr>
          <a:xfrm>
            <a:off x="404813" y="16303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77" name="矩形 276"/>
          <p:cNvSpPr/>
          <p:nvPr/>
        </p:nvSpPr>
        <p:spPr>
          <a:xfrm>
            <a:off x="404813" y="17827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78" name="矩形 277"/>
          <p:cNvSpPr/>
          <p:nvPr/>
        </p:nvSpPr>
        <p:spPr>
          <a:xfrm>
            <a:off x="404813" y="19351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79" name="矩形 278"/>
          <p:cNvSpPr/>
          <p:nvPr/>
        </p:nvSpPr>
        <p:spPr>
          <a:xfrm>
            <a:off x="404813" y="20875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0" name="矩形 279"/>
          <p:cNvSpPr/>
          <p:nvPr/>
        </p:nvSpPr>
        <p:spPr>
          <a:xfrm>
            <a:off x="404813" y="22399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1" name="矩形 280"/>
          <p:cNvSpPr/>
          <p:nvPr/>
        </p:nvSpPr>
        <p:spPr>
          <a:xfrm>
            <a:off x="404813" y="23923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2" name="矩形 281"/>
          <p:cNvSpPr/>
          <p:nvPr/>
        </p:nvSpPr>
        <p:spPr>
          <a:xfrm>
            <a:off x="404813" y="25447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 name="矩形 282"/>
          <p:cNvSpPr/>
          <p:nvPr/>
        </p:nvSpPr>
        <p:spPr>
          <a:xfrm>
            <a:off x="404813" y="26971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4" name="矩形 283"/>
          <p:cNvSpPr/>
          <p:nvPr/>
        </p:nvSpPr>
        <p:spPr>
          <a:xfrm>
            <a:off x="404813" y="284956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5" name="矩形 284"/>
          <p:cNvSpPr/>
          <p:nvPr/>
        </p:nvSpPr>
        <p:spPr>
          <a:xfrm>
            <a:off x="404813" y="30067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6" name="矩形 285"/>
          <p:cNvSpPr/>
          <p:nvPr/>
        </p:nvSpPr>
        <p:spPr>
          <a:xfrm>
            <a:off x="404813" y="31591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7" name="矩形 286"/>
          <p:cNvSpPr/>
          <p:nvPr/>
        </p:nvSpPr>
        <p:spPr>
          <a:xfrm>
            <a:off x="404813" y="33115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8" name="矩形 287"/>
          <p:cNvSpPr/>
          <p:nvPr/>
        </p:nvSpPr>
        <p:spPr>
          <a:xfrm>
            <a:off x="404813" y="34639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9" name="矩形 288"/>
          <p:cNvSpPr/>
          <p:nvPr/>
        </p:nvSpPr>
        <p:spPr>
          <a:xfrm>
            <a:off x="404813" y="36163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0" name="矩形 289"/>
          <p:cNvSpPr/>
          <p:nvPr/>
        </p:nvSpPr>
        <p:spPr>
          <a:xfrm>
            <a:off x="404813" y="37687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1" name="矩形 290"/>
          <p:cNvSpPr/>
          <p:nvPr/>
        </p:nvSpPr>
        <p:spPr>
          <a:xfrm>
            <a:off x="404813" y="39211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2" name="矩形 291"/>
          <p:cNvSpPr/>
          <p:nvPr/>
        </p:nvSpPr>
        <p:spPr>
          <a:xfrm>
            <a:off x="404813" y="40735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3" name="矩形 292"/>
          <p:cNvSpPr/>
          <p:nvPr/>
        </p:nvSpPr>
        <p:spPr>
          <a:xfrm>
            <a:off x="404813" y="42259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4" name="矩形 293"/>
          <p:cNvSpPr/>
          <p:nvPr/>
        </p:nvSpPr>
        <p:spPr>
          <a:xfrm>
            <a:off x="404813" y="43783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5" name="矩形 294"/>
          <p:cNvSpPr/>
          <p:nvPr/>
        </p:nvSpPr>
        <p:spPr>
          <a:xfrm>
            <a:off x="404813" y="45307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6" name="矩形 295"/>
          <p:cNvSpPr/>
          <p:nvPr/>
        </p:nvSpPr>
        <p:spPr>
          <a:xfrm>
            <a:off x="404813" y="46942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7" name="矩形 296"/>
          <p:cNvSpPr/>
          <p:nvPr/>
        </p:nvSpPr>
        <p:spPr>
          <a:xfrm>
            <a:off x="404813" y="48466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8" name="矩形 297"/>
          <p:cNvSpPr/>
          <p:nvPr/>
        </p:nvSpPr>
        <p:spPr>
          <a:xfrm>
            <a:off x="404813" y="49990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9" name="矩形 298"/>
          <p:cNvSpPr/>
          <p:nvPr/>
        </p:nvSpPr>
        <p:spPr>
          <a:xfrm>
            <a:off x="404813" y="51514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0" name="矩形 299"/>
          <p:cNvSpPr/>
          <p:nvPr/>
        </p:nvSpPr>
        <p:spPr>
          <a:xfrm>
            <a:off x="404813" y="53038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1" name="矩形 300"/>
          <p:cNvSpPr/>
          <p:nvPr/>
        </p:nvSpPr>
        <p:spPr>
          <a:xfrm>
            <a:off x="1341438" y="13414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2" name="矩形 301"/>
          <p:cNvSpPr/>
          <p:nvPr/>
        </p:nvSpPr>
        <p:spPr>
          <a:xfrm>
            <a:off x="1341438" y="14938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3" name="矩形 302"/>
          <p:cNvSpPr/>
          <p:nvPr/>
        </p:nvSpPr>
        <p:spPr>
          <a:xfrm>
            <a:off x="1341438" y="16462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4" name="矩形 303"/>
          <p:cNvSpPr/>
          <p:nvPr/>
        </p:nvSpPr>
        <p:spPr>
          <a:xfrm>
            <a:off x="1341438" y="17986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5" name="矩形 304"/>
          <p:cNvSpPr/>
          <p:nvPr/>
        </p:nvSpPr>
        <p:spPr>
          <a:xfrm>
            <a:off x="1341438" y="19510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6" name="矩形 305"/>
          <p:cNvSpPr/>
          <p:nvPr/>
        </p:nvSpPr>
        <p:spPr>
          <a:xfrm>
            <a:off x="1341438" y="21034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7" name="矩形 306"/>
          <p:cNvSpPr/>
          <p:nvPr/>
        </p:nvSpPr>
        <p:spPr>
          <a:xfrm>
            <a:off x="1341438" y="22558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8" name="矩形 307"/>
          <p:cNvSpPr/>
          <p:nvPr/>
        </p:nvSpPr>
        <p:spPr>
          <a:xfrm>
            <a:off x="1341438" y="24082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09" name="矩形 308"/>
          <p:cNvSpPr/>
          <p:nvPr/>
        </p:nvSpPr>
        <p:spPr>
          <a:xfrm>
            <a:off x="1341438" y="25606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0" name="矩形 309"/>
          <p:cNvSpPr/>
          <p:nvPr/>
        </p:nvSpPr>
        <p:spPr>
          <a:xfrm>
            <a:off x="1341438" y="27130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1" name="矩形 310"/>
          <p:cNvSpPr/>
          <p:nvPr/>
        </p:nvSpPr>
        <p:spPr>
          <a:xfrm>
            <a:off x="1341438" y="2865438"/>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2" name="矩形 311"/>
          <p:cNvSpPr/>
          <p:nvPr/>
        </p:nvSpPr>
        <p:spPr>
          <a:xfrm>
            <a:off x="1341438" y="30210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3" name="矩形 312"/>
          <p:cNvSpPr/>
          <p:nvPr/>
        </p:nvSpPr>
        <p:spPr>
          <a:xfrm>
            <a:off x="1341438" y="31734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4" name="矩形 313"/>
          <p:cNvSpPr/>
          <p:nvPr/>
        </p:nvSpPr>
        <p:spPr>
          <a:xfrm>
            <a:off x="1341438" y="33258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5" name="矩形 314"/>
          <p:cNvSpPr/>
          <p:nvPr/>
        </p:nvSpPr>
        <p:spPr>
          <a:xfrm>
            <a:off x="1341438" y="34782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6" name="矩形 315"/>
          <p:cNvSpPr/>
          <p:nvPr/>
        </p:nvSpPr>
        <p:spPr>
          <a:xfrm>
            <a:off x="1341438" y="36306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7" name="矩形 316"/>
          <p:cNvSpPr/>
          <p:nvPr/>
        </p:nvSpPr>
        <p:spPr>
          <a:xfrm>
            <a:off x="1341438" y="37830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8" name="矩形 317"/>
          <p:cNvSpPr/>
          <p:nvPr/>
        </p:nvSpPr>
        <p:spPr>
          <a:xfrm>
            <a:off x="1341438" y="39354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19" name="矩形 318"/>
          <p:cNvSpPr/>
          <p:nvPr/>
        </p:nvSpPr>
        <p:spPr>
          <a:xfrm>
            <a:off x="1341438" y="40878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0" name="矩形 319"/>
          <p:cNvSpPr/>
          <p:nvPr/>
        </p:nvSpPr>
        <p:spPr>
          <a:xfrm>
            <a:off x="1341438" y="42402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1" name="矩形 320"/>
          <p:cNvSpPr/>
          <p:nvPr/>
        </p:nvSpPr>
        <p:spPr>
          <a:xfrm>
            <a:off x="1341438" y="43926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2" name="矩形 321"/>
          <p:cNvSpPr/>
          <p:nvPr/>
        </p:nvSpPr>
        <p:spPr>
          <a:xfrm>
            <a:off x="1341438" y="4545013"/>
            <a:ext cx="71437" cy="7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3" name="矩形 322"/>
          <p:cNvSpPr/>
          <p:nvPr/>
        </p:nvSpPr>
        <p:spPr>
          <a:xfrm>
            <a:off x="1341438" y="47085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4" name="矩形 323"/>
          <p:cNvSpPr/>
          <p:nvPr/>
        </p:nvSpPr>
        <p:spPr>
          <a:xfrm>
            <a:off x="1341438" y="48609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5" name="矩形 324"/>
          <p:cNvSpPr/>
          <p:nvPr/>
        </p:nvSpPr>
        <p:spPr>
          <a:xfrm>
            <a:off x="1341438" y="50133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6" name="矩形 325"/>
          <p:cNvSpPr/>
          <p:nvPr/>
        </p:nvSpPr>
        <p:spPr>
          <a:xfrm>
            <a:off x="1341438" y="51657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27" name="矩形 326"/>
          <p:cNvSpPr/>
          <p:nvPr/>
        </p:nvSpPr>
        <p:spPr>
          <a:xfrm>
            <a:off x="1341438" y="5318125"/>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32" name="矩形 331"/>
          <p:cNvSpPr/>
          <p:nvPr/>
        </p:nvSpPr>
        <p:spPr>
          <a:xfrm>
            <a:off x="1341438" y="8953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33" name="矩形 332"/>
          <p:cNvSpPr/>
          <p:nvPr/>
        </p:nvSpPr>
        <p:spPr>
          <a:xfrm>
            <a:off x="1341438" y="10477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34" name="矩形 333"/>
          <p:cNvSpPr/>
          <p:nvPr/>
        </p:nvSpPr>
        <p:spPr>
          <a:xfrm>
            <a:off x="1341438" y="12001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35" name="矩形 334"/>
          <p:cNvSpPr/>
          <p:nvPr/>
        </p:nvSpPr>
        <p:spPr>
          <a:xfrm>
            <a:off x="404813" y="8699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36" name="矩形 335"/>
          <p:cNvSpPr/>
          <p:nvPr/>
        </p:nvSpPr>
        <p:spPr>
          <a:xfrm>
            <a:off x="404813" y="10223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37" name="矩形 336"/>
          <p:cNvSpPr/>
          <p:nvPr/>
        </p:nvSpPr>
        <p:spPr>
          <a:xfrm>
            <a:off x="404813" y="1174750"/>
            <a:ext cx="71437" cy="7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pSp>
        <p:nvGrpSpPr>
          <p:cNvPr id="11520" name="群組 337"/>
          <p:cNvGrpSpPr>
            <a:grpSpLocks/>
          </p:cNvGrpSpPr>
          <p:nvPr/>
        </p:nvGrpSpPr>
        <p:grpSpPr bwMode="auto">
          <a:xfrm>
            <a:off x="641350" y="5821363"/>
            <a:ext cx="1089025" cy="1049337"/>
            <a:chOff x="7117967" y="4567849"/>
            <a:chExt cx="1089787" cy="1049017"/>
          </a:xfrm>
        </p:grpSpPr>
        <p:pic>
          <p:nvPicPr>
            <p:cNvPr id="11531" name="Picture 70"/>
            <p:cNvPicPr>
              <a:picLocks noChangeAspect="1" noChangeArrowheads="1"/>
            </p:cNvPicPr>
            <p:nvPr/>
          </p:nvPicPr>
          <p:blipFill>
            <a:blip r:embed="rId25">
              <a:extLst>
                <a:ext uri="{28A0092B-C50C-407E-A947-70E740481C1C}">
                  <a14:useLocalDpi xmlns:a14="http://schemas.microsoft.com/office/drawing/2010/main" val="0"/>
                </a:ext>
              </a:extLst>
            </a:blip>
            <a:srcRect l="4346" t="8366" r="13504"/>
            <a:stretch>
              <a:fillRect/>
            </a:stretch>
          </p:blipFill>
          <p:spPr bwMode="auto">
            <a:xfrm>
              <a:off x="7117967" y="4567849"/>
              <a:ext cx="622959" cy="69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32" name="文字方塊 83"/>
            <p:cNvSpPr txBox="1">
              <a:spLocks noChangeArrowheads="1"/>
            </p:cNvSpPr>
            <p:nvPr/>
          </p:nvSpPr>
          <p:spPr bwMode="auto">
            <a:xfrm>
              <a:off x="7279270" y="5293701"/>
              <a:ext cx="9284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endParaRPr lang="zh-TW" altLang="en-US" sz="1500">
                <a:solidFill>
                  <a:srgbClr val="6600FF"/>
                </a:solidFill>
                <a:latin typeface="新細明體" panose="02020500000000000000" pitchFamily="18" charset="-120"/>
              </a:endParaRPr>
            </a:p>
          </p:txBody>
        </p:sp>
      </p:grpSp>
      <p:sp>
        <p:nvSpPr>
          <p:cNvPr id="342" name="矩形 341"/>
          <p:cNvSpPr/>
          <p:nvPr/>
        </p:nvSpPr>
        <p:spPr bwMode="auto">
          <a:xfrm rot="16200000">
            <a:off x="445294" y="5671344"/>
            <a:ext cx="61912"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44" name="矩形 343"/>
          <p:cNvSpPr/>
          <p:nvPr/>
        </p:nvSpPr>
        <p:spPr bwMode="auto">
          <a:xfrm rot="16200000">
            <a:off x="451643" y="6552407"/>
            <a:ext cx="61913" cy="10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1523" name="圖片 346"/>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554038" y="976313"/>
            <a:ext cx="72072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24" name="圖片 347"/>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76263" y="2932113"/>
            <a:ext cx="6318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25" name="圖片 348"/>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69913" y="1952625"/>
            <a:ext cx="66675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26" name="群組 351"/>
          <p:cNvGrpSpPr>
            <a:grpSpLocks/>
          </p:cNvGrpSpPr>
          <p:nvPr/>
        </p:nvGrpSpPr>
        <p:grpSpPr bwMode="auto">
          <a:xfrm>
            <a:off x="501650" y="3930650"/>
            <a:ext cx="946150" cy="1193800"/>
            <a:chOff x="369805" y="4486650"/>
            <a:chExt cx="946150" cy="1196600"/>
          </a:xfrm>
        </p:grpSpPr>
        <p:sp>
          <p:nvSpPr>
            <p:cNvPr id="11529" name="文字方塊 83"/>
            <p:cNvSpPr txBox="1">
              <a:spLocks noChangeArrowheads="1"/>
            </p:cNvSpPr>
            <p:nvPr/>
          </p:nvSpPr>
          <p:spPr bwMode="auto">
            <a:xfrm>
              <a:off x="369805" y="5360085"/>
              <a:ext cx="9461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500">
                  <a:latin typeface="Times New Roman" panose="02020603050405020304" pitchFamily="18" charset="0"/>
                </a:rPr>
                <a:t>唐奕翔</a:t>
              </a:r>
              <a:endParaRPr lang="zh-TW" altLang="en-US" sz="1500">
                <a:solidFill>
                  <a:srgbClr val="6600FF"/>
                </a:solidFill>
                <a:latin typeface="新細明體" panose="02020500000000000000" pitchFamily="18" charset="-120"/>
              </a:endParaRPr>
            </a:p>
          </p:txBody>
        </p:sp>
        <p:pic>
          <p:nvPicPr>
            <p:cNvPr id="11530" name="Picture 90"/>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4516" y="4486650"/>
              <a:ext cx="702497" cy="82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527" name="AutoShape 282"/>
          <p:cNvSpPr>
            <a:spLocks noChangeArrowheads="1"/>
          </p:cNvSpPr>
          <p:nvPr/>
        </p:nvSpPr>
        <p:spPr bwMode="auto">
          <a:xfrm rot="10800000" flipH="1" flipV="1">
            <a:off x="2355850" y="2654300"/>
            <a:ext cx="444500" cy="4953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499 w 21600"/>
              <a:gd name="T13" fmla="*/ 4499 h 21600"/>
              <a:gd name="T14" fmla="*/ 17101 w 21600"/>
              <a:gd name="T15" fmla="*/ 1710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solidFill>
            <a:srgbClr val="FFCC00"/>
          </a:solidFill>
          <a:ln w="12700">
            <a:solidFill>
              <a:schemeClr val="bg1"/>
            </a:solidFill>
            <a:miter lim="800000"/>
            <a:headEnd/>
            <a:tailEnd/>
          </a:ln>
        </p:spPr>
        <p:txBody>
          <a:bodyPr wrap="none" lIns="92075" tIns="46038" rIns="92075" bIns="46038" anchor="ctr"/>
          <a:lstStyle>
            <a:lvl1pPr defTabSz="762000">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defTabSz="76200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defTabSz="7620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7620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7620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7620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kumimoji="0" lang="en-US" altLang="zh-TW" sz="1400">
              <a:latin typeface="Times New Roman" panose="02020603050405020304" pitchFamily="18" charset="0"/>
              <a:ea typeface="標楷體" panose="03000509000000000000" pitchFamily="65" charset="-120"/>
            </a:endParaRPr>
          </a:p>
          <a:p>
            <a:pPr algn="ctr" eaLnBrk="1" hangingPunct="1">
              <a:spcBef>
                <a:spcPct val="0"/>
              </a:spcBef>
              <a:buClrTx/>
              <a:buSzTx/>
              <a:buFontTx/>
              <a:buNone/>
            </a:pPr>
            <a:endParaRPr kumimoji="0" lang="zh-TW" altLang="en-US" sz="1400">
              <a:latin typeface="Times New Roman" panose="02020603050405020304" pitchFamily="18" charset="0"/>
              <a:ea typeface="標楷體" panose="03000509000000000000" pitchFamily="65" charset="-120"/>
            </a:endParaRPr>
          </a:p>
        </p:txBody>
      </p:sp>
      <p:sp>
        <p:nvSpPr>
          <p:cNvPr id="11528" name="文字方塊 4"/>
          <p:cNvSpPr txBox="1">
            <a:spLocks noChangeArrowheads="1"/>
          </p:cNvSpPr>
          <p:nvPr/>
        </p:nvSpPr>
        <p:spPr bwMode="auto">
          <a:xfrm rot="5400000">
            <a:off x="2204244" y="3017044"/>
            <a:ext cx="820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zh-TW" altLang="en-US" sz="1400">
                <a:latin typeface="標楷體" panose="03000509000000000000" pitchFamily="65" charset="-120"/>
                <a:ea typeface="標楷體" panose="03000509000000000000" pitchFamily="65" charset="-120"/>
              </a:rPr>
              <a:t>工讀生</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6625" y="1524000"/>
            <a:ext cx="19827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163" y="4346575"/>
            <a:ext cx="19192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4457700"/>
            <a:ext cx="18256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圖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5263" y="3097213"/>
            <a:ext cx="1503362"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圖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6175" y="2006600"/>
            <a:ext cx="17383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628650" y="719138"/>
            <a:ext cx="7886700" cy="993775"/>
          </a:xfrm>
        </p:spPr>
        <p:txBody>
          <a:bodyPr>
            <a:normAutofit fontScale="90000"/>
          </a:bodyPr>
          <a:lstStyle/>
          <a:p>
            <a:pPr>
              <a:defRPr/>
            </a:pPr>
            <a:r>
              <a:rPr lang="en-US" altLang="zh-TW" dirty="0" smtClean="0">
                <a:latin typeface="Times New Roman" panose="02020603050405020304" pitchFamily="18" charset="0"/>
                <a:ea typeface="標楷體" panose="03000509000000000000" pitchFamily="65" charset="-120"/>
              </a:rPr>
              <a:t>BEM/BIEM</a:t>
            </a:r>
            <a:r>
              <a:rPr lang="zh-TW" altLang="en-US" dirty="0" smtClean="0">
                <a:latin typeface="Times New Roman" panose="02020603050405020304" pitchFamily="18" charset="0"/>
                <a:ea typeface="標楷體" panose="03000509000000000000" pitchFamily="65" charset="-120"/>
              </a:rPr>
              <a:t>與</a:t>
            </a:r>
            <a:r>
              <a:rPr lang="en-US" altLang="zh-TW" dirty="0" smtClean="0">
                <a:latin typeface="Times New Roman" panose="02020603050405020304" pitchFamily="18" charset="0"/>
                <a:ea typeface="標楷體" panose="03000509000000000000" pitchFamily="65" charset="-120"/>
              </a:rPr>
              <a:t>``</a:t>
            </a:r>
            <a:r>
              <a:rPr lang="zh-TW" altLang="en-US"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辟</a:t>
            </a:r>
            <a:r>
              <a:rPr lang="en-US" altLang="zh-TW"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法</a:t>
            </a:r>
            <a:r>
              <a:rPr lang="en-US" altLang="zh-TW"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en-US" altLang="zh-TW"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邊界元素法 境界要素法</a:t>
            </a: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r>
            <a:b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endParaRPr lang="zh-TW" altLang="en-US" dirty="0">
              <a:latin typeface="Times New Roman" panose="02020603050405020304" pitchFamily="18" charset="0"/>
              <a:ea typeface="標楷體" panose="03000509000000000000" pitchFamily="65" charset="-120"/>
            </a:endParaRPr>
          </a:p>
        </p:txBody>
      </p:sp>
      <p:graphicFrame>
        <p:nvGraphicFramePr>
          <p:cNvPr id="4" name="資料庫圖表 3"/>
          <p:cNvGraphicFramePr/>
          <p:nvPr/>
        </p:nvGraphicFramePr>
        <p:xfrm>
          <a:off x="1573875" y="1721195"/>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矩形 2"/>
          <p:cNvSpPr/>
          <p:nvPr/>
        </p:nvSpPr>
        <p:spPr>
          <a:xfrm>
            <a:off x="2979738" y="5949950"/>
            <a:ext cx="4905375" cy="584200"/>
          </a:xfrm>
          <a:prstGeom prst="rect">
            <a:avLst/>
          </a:prstGeom>
        </p:spPr>
        <p:txBody>
          <a:bodyPr wrap="none">
            <a:spAutoFit/>
          </a:bodyPr>
          <a:lstStyle/>
          <a:p>
            <a:pPr>
              <a:defRPr/>
            </a:pPr>
            <a:r>
              <a:rPr lang="zh-TW" altLang="en-US"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鞭辟入裡法  辟</a:t>
            </a:r>
            <a:r>
              <a:rPr lang="en-US" altLang="zh-TW"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:boundary</a:t>
            </a:r>
            <a:endParaRPr lang="zh-TW"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47" descr="「陳俶季」的圖片搜尋結果"/>
          <p:cNvSpPr>
            <a:spLocks noChangeAspect="1" noChangeArrowheads="1"/>
          </p:cNvSpPr>
          <p:nvPr/>
        </p:nvSpPr>
        <p:spPr bwMode="auto">
          <a:xfrm>
            <a:off x="454183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endParaRPr lang="zh-TW" altLang="en-US" sz="3200">
              <a:latin typeface="Times New Roman" panose="02020603050405020304" pitchFamily="18" charset="0"/>
            </a:endParaRPr>
          </a:p>
        </p:txBody>
      </p:sp>
      <p:graphicFrame>
        <p:nvGraphicFramePr>
          <p:cNvPr id="14339" name="物件 24"/>
          <p:cNvGraphicFramePr>
            <a:graphicFrameLocks noChangeAspect="1"/>
          </p:cNvGraphicFramePr>
          <p:nvPr/>
        </p:nvGraphicFramePr>
        <p:xfrm>
          <a:off x="4941888" y="2576513"/>
          <a:ext cx="914400" cy="198437"/>
        </p:xfrm>
        <a:graphic>
          <a:graphicData uri="http://schemas.openxmlformats.org/presentationml/2006/ole">
            <mc:AlternateContent xmlns:mc="http://schemas.openxmlformats.org/markup-compatibility/2006">
              <mc:Choice xmlns:v="urn:schemas-microsoft-com:vml" Requires="v">
                <p:oleObj spid="_x0000_s14418" name="Equation" r:id="rId4" imgW="435285" imgH="677109" progId="Equation.DSMT4">
                  <p:embed/>
                </p:oleObj>
              </mc:Choice>
              <mc:Fallback>
                <p:oleObj name="Equation" r:id="rId4" imgW="435285" imgH="677109" progId="Equation.DSMT4">
                  <p:embed/>
                  <p:pic>
                    <p:nvPicPr>
                      <p:cNvPr id="0" name="物件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888" y="2576513"/>
                        <a:ext cx="91440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p:cNvSpPr/>
          <p:nvPr/>
        </p:nvSpPr>
        <p:spPr>
          <a:xfrm>
            <a:off x="112713" y="646113"/>
            <a:ext cx="4964112" cy="5446712"/>
          </a:xfrm>
          <a:prstGeom prst="rect">
            <a:avLst/>
          </a:prstGeom>
        </p:spPr>
        <p:txBody>
          <a:bodyPr>
            <a:spAutoFit/>
          </a:bodyPr>
          <a:lstStyle/>
          <a:p>
            <a:pPr>
              <a:spcAft>
                <a:spcPts val="0"/>
              </a:spcAft>
              <a:defRPr/>
            </a:pPr>
            <a:endParaRPr lang="zh-TW" altLang="zh-TW" sz="2800" kern="100" dirty="0">
              <a:latin typeface="Calibri" panose="020F0502020204030204" pitchFamily="34" charset="0"/>
              <a:cs typeface="Times New Roman" panose="02020603050405020304" pitchFamily="18" charset="0"/>
            </a:endParaRPr>
          </a:p>
          <a:p>
            <a:pPr>
              <a:defRPr/>
            </a:pPr>
            <a:r>
              <a:rPr lang="zh-TW" altLang="zh-TW" dirty="0"/>
              <a:t>師承宏基邊界元</a:t>
            </a:r>
          </a:p>
          <a:p>
            <a:pPr>
              <a:defRPr/>
            </a:pPr>
            <a:r>
              <a:rPr lang="zh-TW" altLang="en-US" dirty="0"/>
              <a:t>               </a:t>
            </a:r>
            <a:r>
              <a:rPr lang="zh-TW" altLang="zh-TW" dirty="0"/>
              <a:t>開創正宗對偶風</a:t>
            </a:r>
          </a:p>
          <a:p>
            <a:pPr>
              <a:defRPr/>
            </a:pPr>
            <a:r>
              <a:rPr lang="zh-TW" altLang="zh-TW" dirty="0"/>
              <a:t>三軍五行太極功</a:t>
            </a:r>
          </a:p>
          <a:p>
            <a:pPr>
              <a:defRPr/>
            </a:pPr>
            <a:r>
              <a:rPr lang="zh-TW" altLang="en-US" dirty="0"/>
              <a:t>               </a:t>
            </a:r>
            <a:r>
              <a:rPr lang="zh-TW" altLang="zh-TW" dirty="0"/>
              <a:t>鞭辟入裡真輕鬆</a:t>
            </a:r>
          </a:p>
          <a:p>
            <a:pPr>
              <a:defRPr/>
            </a:pPr>
            <a:r>
              <a:rPr lang="zh-TW" altLang="zh-TW" dirty="0"/>
              <a:t>領悟零場三分天</a:t>
            </a:r>
          </a:p>
          <a:p>
            <a:pPr>
              <a:defRPr/>
            </a:pPr>
            <a:r>
              <a:rPr lang="zh-TW" altLang="en-US" dirty="0"/>
              <a:t>               </a:t>
            </a:r>
            <a:r>
              <a:rPr lang="zh-TW" altLang="zh-TW" dirty="0"/>
              <a:t>分離場源內外通</a:t>
            </a:r>
          </a:p>
          <a:p>
            <a:pPr>
              <a:defRPr/>
            </a:pPr>
            <a:r>
              <a:rPr lang="zh-TW" altLang="zh-TW" dirty="0"/>
              <a:t>悖論實虛真面目</a:t>
            </a:r>
          </a:p>
          <a:p>
            <a:pPr>
              <a:defRPr/>
            </a:pPr>
            <a:r>
              <a:rPr lang="zh-TW" altLang="en-US" dirty="0"/>
              <a:t>               </a:t>
            </a:r>
            <a:r>
              <a:rPr lang="zh-TW" altLang="zh-TW" dirty="0"/>
              <a:t>只緣身在八卦中</a:t>
            </a:r>
            <a:endParaRPr lang="en-US" altLang="zh-TW" dirty="0"/>
          </a:p>
          <a:p>
            <a:pPr>
              <a:defRPr/>
            </a:pPr>
            <a:endParaRPr lang="en-US" altLang="zh-TW" dirty="0"/>
          </a:p>
          <a:p>
            <a:pPr>
              <a:defRPr/>
            </a:pPr>
            <a:r>
              <a:rPr lang="zh-TW" altLang="en-US" dirty="0"/>
              <a:t>感謝 </a:t>
            </a:r>
            <a:r>
              <a:rPr lang="en-US" altLang="zh-TW" dirty="0"/>
              <a:t>MSV </a:t>
            </a:r>
            <a:r>
              <a:rPr lang="zh-TW" altLang="en-US" dirty="0"/>
              <a:t>家族的每一位</a:t>
            </a:r>
            <a:r>
              <a:rPr lang="zh-TW" altLang="zh-TW" kern="100" dirty="0">
                <a:ea typeface="標楷體" panose="03000509000000000000" pitchFamily="65" charset="-120"/>
                <a:cs typeface="Times New Roman" panose="02020603050405020304" pitchFamily="18" charset="0"/>
              </a:rPr>
              <a:t>。</a:t>
            </a:r>
            <a:endParaRPr lang="zh-TW" altLang="zh-TW" sz="2800" kern="100" dirty="0">
              <a:latin typeface="Calibri" panose="020F0502020204030204" pitchFamily="34" charset="0"/>
              <a:cs typeface="Times New Roman" panose="02020603050405020304" pitchFamily="18" charset="0"/>
            </a:endParaRPr>
          </a:p>
        </p:txBody>
      </p:sp>
      <p:sp>
        <p:nvSpPr>
          <p:cNvPr id="14341" name="投影片編號版面配置區 3"/>
          <p:cNvSpPr>
            <a:spLocks noGrp="1"/>
          </p:cNvSpPr>
          <p:nvPr>
            <p:ph type="sldNum" sz="quarter" idx="12"/>
          </p:nvPr>
        </p:nvSpPr>
        <p:spPr>
          <a:xfrm>
            <a:off x="5483225" y="6243638"/>
            <a:ext cx="2133600" cy="457200"/>
          </a:xfrm>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fld id="{14D1A3FD-A66B-4249-AF3D-E42BD49EDAA4}" type="slidenum">
              <a:rPr kumimoji="0" lang="zh-TW" altLang="en-US" sz="1200" smtClean="0">
                <a:latin typeface="Times New Roman" panose="02020603050405020304" pitchFamily="18" charset="0"/>
              </a:rPr>
              <a:pPr>
                <a:spcBef>
                  <a:spcPct val="0"/>
                </a:spcBef>
                <a:buClrTx/>
                <a:buSzTx/>
                <a:buFontTx/>
                <a:buNone/>
              </a:pPr>
              <a:t>7</a:t>
            </a:fld>
            <a:endParaRPr kumimoji="0" lang="zh-TW" altLang="en-US" sz="1200" smtClean="0">
              <a:latin typeface="Times New Roman" panose="02020603050405020304" pitchFamily="18" charset="0"/>
            </a:endParaRPr>
          </a:p>
        </p:txBody>
      </p:sp>
      <p:grpSp>
        <p:nvGrpSpPr>
          <p:cNvPr id="14342" name="群組 1"/>
          <p:cNvGrpSpPr>
            <a:grpSpLocks noChangeAspect="1"/>
          </p:cNvGrpSpPr>
          <p:nvPr/>
        </p:nvGrpSpPr>
        <p:grpSpPr bwMode="auto">
          <a:xfrm>
            <a:off x="5305425" y="874713"/>
            <a:ext cx="3389313" cy="6299200"/>
            <a:chOff x="5508104" y="144288"/>
            <a:chExt cx="3587750" cy="6669088"/>
          </a:xfrm>
        </p:grpSpPr>
        <p:pic>
          <p:nvPicPr>
            <p:cNvPr id="14345" name="圖片 112" descr="b88陳正宗.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92629" y="144288"/>
              <a:ext cx="403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0839" y="1167492"/>
              <a:ext cx="545703" cy="57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9868" y="4485307"/>
              <a:ext cx="442912"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8425" y="2320741"/>
              <a:ext cx="472301" cy="5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71280" y="657994"/>
              <a:ext cx="3905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66844" y="1732582"/>
              <a:ext cx="51774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4043" y="1271413"/>
              <a:ext cx="447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9989" y="1696863"/>
              <a:ext cx="555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02672" y="4213969"/>
              <a:ext cx="565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84592" y="1768301"/>
              <a:ext cx="419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50114" y="3356992"/>
              <a:ext cx="405580" cy="52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6967" y="2853844"/>
              <a:ext cx="385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39904" y="3354213"/>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Picture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57442" y="1265063"/>
              <a:ext cx="5349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1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742" y="4927426"/>
              <a:ext cx="45561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12929" y="2731913"/>
              <a:ext cx="393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78151" y="2708100"/>
              <a:ext cx="469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06641" y="4725144"/>
              <a:ext cx="569913" cy="70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2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9566" y="3357810"/>
              <a:ext cx="446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2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2792" y="3889201"/>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27"/>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39595" y="4397201"/>
              <a:ext cx="5413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68467" y="2057226"/>
              <a:ext cx="52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2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516042" y="3914601"/>
              <a:ext cx="43973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3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138592" y="620688"/>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3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886179" y="1193626"/>
              <a:ext cx="574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3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652567" y="2879551"/>
              <a:ext cx="3492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1" name="Picture 3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60541" y="4003501"/>
              <a:ext cx="5619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35" descr="Chi-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303766" y="161900"/>
              <a:ext cx="36036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36"/>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947967" y="1739725"/>
              <a:ext cx="4333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3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580933" y="592362"/>
              <a:ext cx="484187" cy="74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Picture 3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078017" y="4690888"/>
              <a:ext cx="45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Picture 39" descr="DSCF0813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316392" y="1728613"/>
              <a:ext cx="381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Picture 40" descr="P12401860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881303" y="2290733"/>
              <a:ext cx="4619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41" descr="153459156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420868" y="360188"/>
              <a:ext cx="4508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42" descr="P1000510"/>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897292" y="188888"/>
              <a:ext cx="4048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Picture 47" descr="wu">
              <a:hlinkClick r:id="rId41"/>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155804" y="5802138"/>
              <a:ext cx="4318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51"/>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668692" y="3356992"/>
              <a:ext cx="4333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Picture 5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587604" y="5871988"/>
              <a:ext cx="4191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Picture 54"/>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6373292" y="6283151"/>
              <a:ext cx="4603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Picture 6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508104" y="3352626"/>
              <a:ext cx="4238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64" descr="YORK"/>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8104460" y="2185417"/>
              <a:ext cx="407988"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Picture 65" descr="m-ilchen"/>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943551" y="692696"/>
              <a:ext cx="581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Picture 66" descr="JJ"/>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535217" y="5333826"/>
              <a:ext cx="4381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Picture 67" descr="LJ"/>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084367" y="5368751"/>
              <a:ext cx="4365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Picture 68" descr="WS"/>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406629" y="2431978"/>
              <a:ext cx="42703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Picture 8"/>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770292" y="2276872"/>
              <a:ext cx="3317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2" descr="C:\Users\0605JUA\Desktop\IMG_1997.jpg"/>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317094" y="2879551"/>
              <a:ext cx="452636" cy="56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Picture 3" descr="C:\Users\0605JUA\Desktop\10528591_834208599930949_1848048398_o.jpg"/>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442814" y="3284983"/>
              <a:ext cx="453163" cy="60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矩形 75"/>
            <p:cNvSpPr/>
            <p:nvPr/>
          </p:nvSpPr>
          <p:spPr>
            <a:xfrm>
              <a:off x="6825573" y="2878815"/>
              <a:ext cx="504133" cy="472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4394" name="Picture 4" descr="C:\Users\0605JUA\Desktop\10436218_771851279515226_3747084481612684895_n(3).jpg"/>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6609984" y="3872053"/>
              <a:ext cx="397638" cy="3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Picture 30"/>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6973367" y="3872053"/>
              <a:ext cx="468313" cy="60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Picture 2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099869" y="1312661"/>
              <a:ext cx="360696" cy="50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矩形圖說文字 79"/>
          <p:cNvSpPr/>
          <p:nvPr/>
        </p:nvSpPr>
        <p:spPr>
          <a:xfrm>
            <a:off x="4716463" y="549275"/>
            <a:ext cx="539750" cy="579438"/>
          </a:xfrm>
          <a:prstGeom prst="wedgeRectCallout">
            <a:avLst>
              <a:gd name="adj1" fmla="val -57787"/>
              <a:gd name="adj2" fmla="val 82219"/>
            </a:avLst>
          </a:prstGeom>
        </p:spPr>
        <p:style>
          <a:lnRef idx="2">
            <a:schemeClr val="accent3"/>
          </a:lnRef>
          <a:fillRef idx="1">
            <a:schemeClr val="lt1"/>
          </a:fillRef>
          <a:effectRef idx="0">
            <a:schemeClr val="accent3"/>
          </a:effectRef>
          <a:fontRef idx="minor">
            <a:schemeClr val="dk1"/>
          </a:fontRef>
        </p:style>
        <p:txBody>
          <a:bodyPr anchor="ctr"/>
          <a:lstStyle/>
          <a:p>
            <a:pPr algn="ctr" eaLnBrk="1" hangingPunct="1">
              <a:defRPr/>
            </a:pPr>
            <a:endParaRPr lang="zh-TW" altLang="en-US"/>
          </a:p>
        </p:txBody>
      </p:sp>
      <p:sp>
        <p:nvSpPr>
          <p:cNvPr id="14344" name="標題 3"/>
          <p:cNvSpPr>
            <a:spLocks noGrp="1"/>
          </p:cNvSpPr>
          <p:nvPr>
            <p:ph type="title"/>
          </p:nvPr>
        </p:nvSpPr>
        <p:spPr>
          <a:xfrm>
            <a:off x="-107950" y="-100013"/>
            <a:ext cx="8534400" cy="1143001"/>
          </a:xfrm>
        </p:spPr>
        <p:txBody>
          <a:bodyPr/>
          <a:lstStyle/>
          <a:p>
            <a:r>
              <a:rPr lang="zh-TW" altLang="en-US" smtClean="0"/>
              <a:t>國科會</a:t>
            </a:r>
            <a:r>
              <a:rPr lang="zh-TW" altLang="zh-TW" smtClean="0"/>
              <a:t>傑出特約研究</a:t>
            </a:r>
            <a:r>
              <a:rPr lang="zh-TW" altLang="en-US" smtClean="0"/>
              <a:t>員畢業獎</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5"/>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fontAlgn="base">
              <a:spcBef>
                <a:spcPct val="0"/>
              </a:spcBef>
              <a:spcAft>
                <a:spcPct val="0"/>
              </a:spcAft>
              <a:buFontTx/>
              <a:buNone/>
            </a:pPr>
            <a:fld id="{7F033DF7-266A-4BF7-B4E1-CC1BBD2188ED}" type="datetime1">
              <a:rPr lang="zh-TW" altLang="en-US" sz="1400" smtClean="0">
                <a:latin typeface="Comic Sans MS" panose="030F0702030302020204" pitchFamily="66" charset="0"/>
              </a:rPr>
              <a:pPr fontAlgn="base">
                <a:spcBef>
                  <a:spcPct val="0"/>
                </a:spcBef>
                <a:spcAft>
                  <a:spcPct val="0"/>
                </a:spcAft>
                <a:buFontTx/>
                <a:buNone/>
              </a:pPr>
              <a:t>2024/6/25</a:t>
            </a:fld>
            <a:endParaRPr lang="en-US" altLang="zh-TW" sz="1400" smtClean="0">
              <a:latin typeface="Comic Sans MS" panose="030F0702030302020204" pitchFamily="66" charset="0"/>
            </a:endParaRPr>
          </a:p>
        </p:txBody>
      </p:sp>
      <p:sp>
        <p:nvSpPr>
          <p:cNvPr id="21507" name="Rectangle 2"/>
          <p:cNvSpPr>
            <a:spLocks noGrp="1" noChangeArrowheads="1"/>
          </p:cNvSpPr>
          <p:nvPr>
            <p:ph type="title"/>
          </p:nvPr>
        </p:nvSpPr>
        <p:spPr>
          <a:xfrm>
            <a:off x="0" y="152400"/>
            <a:ext cx="9144000" cy="609600"/>
          </a:xfrm>
        </p:spPr>
        <p:txBody>
          <a:bodyPr rtlCol="0">
            <a:normAutofit/>
          </a:bodyPr>
          <a:lstStyle/>
          <a:p>
            <a:pPr eaLnBrk="1" fontAlgn="auto" hangingPunct="1">
              <a:spcAft>
                <a:spcPts val="0"/>
              </a:spcAft>
              <a:defRPr/>
            </a:pPr>
            <a:r>
              <a:rPr lang="en-US" altLang="zh-TW" dirty="0" smtClean="0"/>
              <a:t>NTOUMSV created four PHDs</a:t>
            </a:r>
            <a:endParaRPr lang="zh-TW" altLang="en-US" dirty="0" smtClean="0"/>
          </a:p>
        </p:txBody>
      </p:sp>
      <p:graphicFrame>
        <p:nvGraphicFramePr>
          <p:cNvPr id="2" name="表格 1"/>
          <p:cNvGraphicFramePr>
            <a:graphicFrameLocks noGrp="1"/>
          </p:cNvGraphicFramePr>
          <p:nvPr/>
        </p:nvGraphicFramePr>
        <p:xfrm>
          <a:off x="152400" y="828675"/>
          <a:ext cx="8763000" cy="5367339"/>
        </p:xfrm>
        <a:graphic>
          <a:graphicData uri="http://schemas.openxmlformats.org/drawingml/2006/table">
            <a:tbl>
              <a:tblPr firstRow="1" bandRow="1">
                <a:tableStyleId>{5C22544A-7EE6-4342-B048-85BDC9FD1C3A}</a:tableStyleId>
              </a:tblPr>
              <a:tblGrid>
                <a:gridCol w="6858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gridCol w="2019300">
                  <a:extLst>
                    <a:ext uri="{9D8B030D-6E8A-4147-A177-3AD203B41FA5}">
                      <a16:colId xmlns:a16="http://schemas.microsoft.com/office/drawing/2014/main" val="20004"/>
                    </a:ext>
                  </a:extLst>
                </a:gridCol>
              </a:tblGrid>
              <a:tr h="2066533">
                <a:tc>
                  <a:txBody>
                    <a:bodyPr/>
                    <a:lstStyle/>
                    <a:p>
                      <a:pPr algn="ctr"/>
                      <a:r>
                        <a:rPr lang="zh-TW" altLang="en-US" sz="1800" dirty="0" smtClean="0">
                          <a:solidFill>
                            <a:srgbClr val="FF0000"/>
                          </a:solidFill>
                          <a:latin typeface="+mn-lt"/>
                          <a:ea typeface="標楷體" panose="03000509000000000000" pitchFamily="65" charset="-120"/>
                        </a:rPr>
                        <a:t>照片</a:t>
                      </a:r>
                      <a:endParaRPr lang="zh-TW" altLang="en-US" sz="1800" dirty="0">
                        <a:solidFill>
                          <a:srgbClr val="FF0000"/>
                        </a:solidFill>
                        <a:latin typeface="+mn-lt"/>
                        <a:ea typeface="標楷體" panose="03000509000000000000" pitchFamily="65" charset="-120"/>
                      </a:endParaRPr>
                    </a:p>
                  </a:txBody>
                  <a:tcPr marT="45722" marB="45722" anchor="ctr">
                    <a:solidFill>
                      <a:schemeClr val="accent2">
                        <a:lumMod val="40000"/>
                        <a:lumOff val="60000"/>
                      </a:schemeClr>
                    </a:solidFill>
                  </a:tcPr>
                </a:tc>
                <a:tc>
                  <a:txBody>
                    <a:bodyPr/>
                    <a:lstStyle/>
                    <a:p>
                      <a:pPr algn="ctr"/>
                      <a:endParaRPr lang="zh-TW" altLang="en-US" sz="1800" dirty="0">
                        <a:latin typeface="+mn-lt"/>
                        <a:ea typeface="標楷體" panose="03000509000000000000" pitchFamily="65" charset="-120"/>
                      </a:endParaRPr>
                    </a:p>
                  </a:txBody>
                  <a:tcPr marT="45722" marB="45722" anchor="ctr">
                    <a:solidFill>
                      <a:srgbClr val="CCFFCC"/>
                    </a:solidFill>
                  </a:tcPr>
                </a:tc>
                <a:tc>
                  <a:txBody>
                    <a:bodyPr/>
                    <a:lstStyle/>
                    <a:p>
                      <a:pPr algn="ctr"/>
                      <a:endParaRPr lang="zh-TW" altLang="en-US" sz="1800" dirty="0">
                        <a:latin typeface="+mn-lt"/>
                        <a:ea typeface="標楷體" panose="03000509000000000000" pitchFamily="65" charset="-120"/>
                      </a:endParaRPr>
                    </a:p>
                  </a:txBody>
                  <a:tcPr marT="45722" marB="45722" anchor="ctr">
                    <a:solidFill>
                      <a:srgbClr val="FFFF99"/>
                    </a:solidFill>
                  </a:tcPr>
                </a:tc>
                <a:tc>
                  <a:txBody>
                    <a:bodyPr/>
                    <a:lstStyle/>
                    <a:p>
                      <a:pPr algn="ctr"/>
                      <a:endParaRPr lang="zh-TW" altLang="en-US" sz="1800" dirty="0">
                        <a:latin typeface="+mn-lt"/>
                        <a:ea typeface="標楷體" panose="03000509000000000000" pitchFamily="65" charset="-120"/>
                      </a:endParaRPr>
                    </a:p>
                  </a:txBody>
                  <a:tcPr marT="45722" marB="45722" anchor="ctr">
                    <a:solidFill>
                      <a:srgbClr val="CCECFF"/>
                    </a:solidFill>
                  </a:tcPr>
                </a:tc>
                <a:tc>
                  <a:txBody>
                    <a:bodyPr/>
                    <a:lstStyle/>
                    <a:p>
                      <a:pPr algn="ctr"/>
                      <a:endParaRPr lang="zh-TW" altLang="en-US" sz="1800" dirty="0">
                        <a:latin typeface="+mn-lt"/>
                        <a:ea typeface="標楷體" panose="03000509000000000000" pitchFamily="65" charset="-120"/>
                      </a:endParaRPr>
                    </a:p>
                  </a:txBody>
                  <a:tcPr marT="45722" marB="45722" anchor="ctr">
                    <a:solidFill>
                      <a:srgbClr val="FFCCFF"/>
                    </a:solidFill>
                  </a:tcPr>
                </a:tc>
                <a:extLst>
                  <a:ext uri="{0D108BD9-81ED-4DB2-BD59-A6C34878D82A}">
                    <a16:rowId xmlns:a16="http://schemas.microsoft.com/office/drawing/2014/main" val="10000"/>
                  </a:ext>
                </a:extLst>
              </a:tr>
              <a:tr h="496498">
                <a:tc>
                  <a:txBody>
                    <a:bodyPr/>
                    <a:lstStyle/>
                    <a:p>
                      <a:pPr algn="ctr"/>
                      <a:r>
                        <a:rPr lang="zh-TW" altLang="en-US" sz="1600" b="1" dirty="0" smtClean="0">
                          <a:solidFill>
                            <a:srgbClr val="FF0000"/>
                          </a:solidFill>
                          <a:latin typeface="+mn-lt"/>
                          <a:ea typeface="標楷體" panose="03000509000000000000" pitchFamily="65" charset="-120"/>
                        </a:rPr>
                        <a:t>姓名</a:t>
                      </a:r>
                      <a:endParaRPr lang="zh-TW" altLang="en-US" sz="1600" b="1" dirty="0">
                        <a:solidFill>
                          <a:srgbClr val="FF0000"/>
                        </a:solidFill>
                        <a:latin typeface="+mn-lt"/>
                        <a:ea typeface="標楷體" panose="03000509000000000000" pitchFamily="65" charset="-120"/>
                      </a:endParaRPr>
                    </a:p>
                  </a:txBody>
                  <a:tcPr marT="45722" marB="45722" anchor="ctr">
                    <a:solidFill>
                      <a:schemeClr val="accent2">
                        <a:lumMod val="40000"/>
                        <a:lumOff val="60000"/>
                      </a:schemeClr>
                    </a:solidFill>
                  </a:tcPr>
                </a:tc>
                <a:tc>
                  <a:txBody>
                    <a:bodyPr/>
                    <a:lstStyle/>
                    <a:p>
                      <a:pPr algn="ctr"/>
                      <a:r>
                        <a:rPr lang="zh-TW" altLang="en-US" sz="2000" b="1" dirty="0" smtClean="0">
                          <a:solidFill>
                            <a:srgbClr val="0000FF"/>
                          </a:solidFill>
                          <a:latin typeface="+mn-lt"/>
                          <a:ea typeface="標楷體" panose="03000509000000000000" pitchFamily="65" charset="-120"/>
                        </a:rPr>
                        <a:t>陳義麟</a:t>
                      </a:r>
                      <a:endParaRPr lang="zh-TW" altLang="en-US" sz="2000" b="1" dirty="0">
                        <a:solidFill>
                          <a:srgbClr val="0000FF"/>
                        </a:solidFill>
                        <a:latin typeface="+mn-lt"/>
                        <a:ea typeface="標楷體" panose="03000509000000000000" pitchFamily="65" charset="-120"/>
                      </a:endParaRPr>
                    </a:p>
                  </a:txBody>
                  <a:tcPr marT="45722" marB="45722" anchor="ctr">
                    <a:solidFill>
                      <a:srgbClr val="CCFFCC"/>
                    </a:solidFill>
                  </a:tcPr>
                </a:tc>
                <a:tc>
                  <a:txBody>
                    <a:bodyPr/>
                    <a:lstStyle/>
                    <a:p>
                      <a:pPr algn="ctr"/>
                      <a:r>
                        <a:rPr lang="zh-TW" altLang="en-US" sz="2000" b="1" dirty="0" smtClean="0">
                          <a:solidFill>
                            <a:srgbClr val="0000FF"/>
                          </a:solidFill>
                          <a:latin typeface="+mn-lt"/>
                          <a:ea typeface="標楷體" panose="03000509000000000000" pitchFamily="65" charset="-120"/>
                        </a:rPr>
                        <a:t>陳桂鴻</a:t>
                      </a:r>
                      <a:endParaRPr lang="zh-TW" altLang="en-US" sz="2000" b="1" dirty="0">
                        <a:solidFill>
                          <a:srgbClr val="0000FF"/>
                        </a:solidFill>
                        <a:latin typeface="+mn-lt"/>
                        <a:ea typeface="標楷體" panose="03000509000000000000" pitchFamily="65" charset="-120"/>
                      </a:endParaRPr>
                    </a:p>
                  </a:txBody>
                  <a:tcPr marT="45722" marB="45722" anchor="ctr">
                    <a:solidFill>
                      <a:srgbClr val="FFFF99"/>
                    </a:solidFill>
                  </a:tcPr>
                </a:tc>
                <a:tc>
                  <a:txBody>
                    <a:bodyPr/>
                    <a:lstStyle/>
                    <a:p>
                      <a:pPr algn="ctr"/>
                      <a:r>
                        <a:rPr lang="zh-TW" altLang="en-US" sz="2000" b="1" dirty="0" smtClean="0">
                          <a:solidFill>
                            <a:srgbClr val="0000FF"/>
                          </a:solidFill>
                          <a:latin typeface="+mn-lt"/>
                          <a:ea typeface="標楷體" panose="03000509000000000000" pitchFamily="65" charset="-120"/>
                        </a:rPr>
                        <a:t>李應德</a:t>
                      </a:r>
                      <a:endParaRPr lang="zh-TW" altLang="en-US" sz="2000" b="1" dirty="0">
                        <a:solidFill>
                          <a:srgbClr val="0000FF"/>
                        </a:solidFill>
                        <a:latin typeface="+mn-lt"/>
                        <a:ea typeface="標楷體" panose="03000509000000000000" pitchFamily="65" charset="-120"/>
                      </a:endParaRPr>
                    </a:p>
                  </a:txBody>
                  <a:tcPr marT="45722" marB="45722" anchor="ctr">
                    <a:solidFill>
                      <a:srgbClr val="CCECFF"/>
                    </a:solidFill>
                  </a:tcPr>
                </a:tc>
                <a:tc>
                  <a:txBody>
                    <a:bodyPr/>
                    <a:lstStyle/>
                    <a:p>
                      <a:pPr algn="ctr"/>
                      <a:r>
                        <a:rPr lang="zh-TW" altLang="en-US" sz="2000" b="1" dirty="0" smtClean="0">
                          <a:solidFill>
                            <a:srgbClr val="0000FF"/>
                          </a:solidFill>
                          <a:latin typeface="+mn-lt"/>
                          <a:ea typeface="標楷體" panose="03000509000000000000" pitchFamily="65" charset="-120"/>
                        </a:rPr>
                        <a:t>李家瑋</a:t>
                      </a:r>
                      <a:endParaRPr lang="zh-TW" altLang="en-US" sz="2000" b="1" dirty="0">
                        <a:solidFill>
                          <a:srgbClr val="0000FF"/>
                        </a:solidFill>
                        <a:latin typeface="+mn-lt"/>
                        <a:ea typeface="標楷體" panose="03000509000000000000" pitchFamily="65" charset="-120"/>
                      </a:endParaRPr>
                    </a:p>
                  </a:txBody>
                  <a:tcPr marT="45722" marB="45722" anchor="ctr">
                    <a:solidFill>
                      <a:srgbClr val="FFCCFF"/>
                    </a:solidFill>
                  </a:tcPr>
                </a:tc>
                <a:extLst>
                  <a:ext uri="{0D108BD9-81ED-4DB2-BD59-A6C34878D82A}">
                    <a16:rowId xmlns:a16="http://schemas.microsoft.com/office/drawing/2014/main" val="10001"/>
                  </a:ext>
                </a:extLst>
              </a:tr>
              <a:tr h="660435">
                <a:tc>
                  <a:txBody>
                    <a:bodyPr/>
                    <a:lstStyle/>
                    <a:p>
                      <a:pPr algn="ctr"/>
                      <a:r>
                        <a:rPr lang="zh-TW" altLang="en-US" sz="1600" b="1" dirty="0" smtClean="0">
                          <a:solidFill>
                            <a:srgbClr val="FF0000"/>
                          </a:solidFill>
                          <a:latin typeface="+mn-lt"/>
                          <a:ea typeface="標楷體" panose="03000509000000000000" pitchFamily="65" charset="-120"/>
                        </a:rPr>
                        <a:t>學士學歷</a:t>
                      </a:r>
                      <a:endParaRPr lang="zh-TW" altLang="en-US" sz="1600" b="1" dirty="0">
                        <a:solidFill>
                          <a:srgbClr val="FF0000"/>
                        </a:solidFill>
                        <a:latin typeface="+mn-lt"/>
                        <a:ea typeface="標楷體" panose="03000509000000000000" pitchFamily="65" charset="-120"/>
                      </a:endParaRPr>
                    </a:p>
                  </a:txBody>
                  <a:tcPr marT="45722" marB="45722"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海大輪機系</a:t>
                      </a:r>
                    </a:p>
                  </a:txBody>
                  <a:tcPr marT="45722" marB="45722" anchor="ctr">
                    <a:solidFill>
                      <a:srgbClr val="CCFFCC"/>
                    </a:solidFill>
                  </a:tcPr>
                </a:tc>
                <a:tc>
                  <a:txBody>
                    <a:bodyPr/>
                    <a:lstStyle/>
                    <a:p>
                      <a:pPr algn="ctr"/>
                      <a:r>
                        <a:rPr lang="zh-TW" altLang="en-US" sz="2000" b="1" dirty="0" smtClean="0">
                          <a:solidFill>
                            <a:srgbClr val="0000FF"/>
                          </a:solidFill>
                          <a:latin typeface="+mn-lt"/>
                          <a:ea typeface="標楷體" panose="03000509000000000000" pitchFamily="65" charset="-120"/>
                        </a:rPr>
                        <a:t>海大河工系</a:t>
                      </a:r>
                      <a:endParaRPr lang="zh-TW" altLang="en-US" sz="2000" b="1" dirty="0">
                        <a:solidFill>
                          <a:srgbClr val="0000FF"/>
                        </a:solidFill>
                        <a:latin typeface="+mn-lt"/>
                        <a:ea typeface="標楷體" panose="03000509000000000000" pitchFamily="65" charset="-120"/>
                      </a:endParaRPr>
                    </a:p>
                  </a:txBody>
                  <a:tcPr marT="45722" marB="45722" anchor="ctr">
                    <a:solidFill>
                      <a:srgbClr val="FFFF99"/>
                    </a:solidFill>
                  </a:tcPr>
                </a:tc>
                <a:tc>
                  <a:txBody>
                    <a:bodyPr/>
                    <a:lstStyle/>
                    <a:p>
                      <a:pPr algn="ct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FFCCFF"/>
                    </a:solidFill>
                  </a:tcPr>
                </a:tc>
                <a:extLst>
                  <a:ext uri="{0D108BD9-81ED-4DB2-BD59-A6C34878D82A}">
                    <a16:rowId xmlns:a16="http://schemas.microsoft.com/office/drawing/2014/main" val="10002"/>
                  </a:ext>
                </a:extLst>
              </a:tr>
              <a:tr h="660435">
                <a:tc>
                  <a:txBody>
                    <a:bodyPr/>
                    <a:lstStyle/>
                    <a:p>
                      <a:pPr algn="ctr"/>
                      <a:r>
                        <a:rPr lang="zh-TW" altLang="en-US" sz="1600" b="1" dirty="0" smtClean="0">
                          <a:solidFill>
                            <a:srgbClr val="FF0000"/>
                          </a:solidFill>
                          <a:latin typeface="+mn-lt"/>
                          <a:ea typeface="標楷體" panose="03000509000000000000" pitchFamily="65" charset="-120"/>
                        </a:rPr>
                        <a:t>碩士學歷</a:t>
                      </a:r>
                      <a:endParaRPr lang="zh-TW" altLang="en-US" sz="1600" b="1" dirty="0">
                        <a:solidFill>
                          <a:srgbClr val="FF0000"/>
                        </a:solidFill>
                        <a:latin typeface="+mn-lt"/>
                        <a:ea typeface="標楷體" panose="03000509000000000000" pitchFamily="65" charset="-120"/>
                      </a:endParaRPr>
                    </a:p>
                  </a:txBody>
                  <a:tcPr marT="45722" marB="45722"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海大航技系</a:t>
                      </a:r>
                    </a:p>
                  </a:txBody>
                  <a:tcPr marT="45722" marB="45722" anchor="ct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FFCCFF"/>
                    </a:solidFill>
                  </a:tcPr>
                </a:tc>
                <a:extLst>
                  <a:ext uri="{0D108BD9-81ED-4DB2-BD59-A6C34878D82A}">
                    <a16:rowId xmlns:a16="http://schemas.microsoft.com/office/drawing/2014/main" val="10003"/>
                  </a:ext>
                </a:extLst>
              </a:tr>
              <a:tr h="660435">
                <a:tc>
                  <a:txBody>
                    <a:bodyPr/>
                    <a:lstStyle/>
                    <a:p>
                      <a:pPr algn="ctr"/>
                      <a:r>
                        <a:rPr lang="zh-TW" altLang="en-US" sz="1600" b="1" dirty="0" smtClean="0">
                          <a:solidFill>
                            <a:srgbClr val="FF0000"/>
                          </a:solidFill>
                          <a:latin typeface="+mn-lt"/>
                          <a:ea typeface="標楷體" panose="03000509000000000000" pitchFamily="65" charset="-120"/>
                        </a:rPr>
                        <a:t>博士學歷</a:t>
                      </a:r>
                      <a:endParaRPr lang="zh-TW" altLang="en-US" sz="1600" b="1" dirty="0">
                        <a:solidFill>
                          <a:srgbClr val="FF0000"/>
                        </a:solidFill>
                        <a:latin typeface="+mn-lt"/>
                        <a:ea typeface="標楷體" panose="03000509000000000000" pitchFamily="65" charset="-120"/>
                      </a:endParaRPr>
                    </a:p>
                  </a:txBody>
                  <a:tcPr marT="45722" marB="45722" anchor="ctr">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CC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FFFF9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CCE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mn-lt"/>
                          <a:ea typeface="標楷體" panose="03000509000000000000" pitchFamily="65" charset="-120"/>
                        </a:rPr>
                        <a:t>海大河工系</a:t>
                      </a:r>
                    </a:p>
                  </a:txBody>
                  <a:tcPr marT="45722" marB="45722" anchor="ctr">
                    <a:solidFill>
                      <a:srgbClr val="FFCCFF"/>
                    </a:solidFill>
                  </a:tcPr>
                </a:tc>
                <a:extLst>
                  <a:ext uri="{0D108BD9-81ED-4DB2-BD59-A6C34878D82A}">
                    <a16:rowId xmlns:a16="http://schemas.microsoft.com/office/drawing/2014/main" val="10004"/>
                  </a:ext>
                </a:extLst>
              </a:tr>
              <a:tr h="823003">
                <a:tc>
                  <a:txBody>
                    <a:bodyPr/>
                    <a:lstStyle/>
                    <a:p>
                      <a:pPr algn="ctr"/>
                      <a:r>
                        <a:rPr lang="zh-TW" altLang="en-US" sz="1600" b="1" dirty="0" smtClean="0">
                          <a:solidFill>
                            <a:srgbClr val="FF0000"/>
                          </a:solidFill>
                          <a:latin typeface="+mn-lt"/>
                          <a:ea typeface="標楷體" panose="03000509000000000000" pitchFamily="65" charset="-120"/>
                        </a:rPr>
                        <a:t>服務單位</a:t>
                      </a:r>
                      <a:endParaRPr lang="zh-TW" altLang="en-US" sz="1600" b="1" dirty="0">
                        <a:solidFill>
                          <a:srgbClr val="FF0000"/>
                        </a:solidFill>
                        <a:latin typeface="+mn-lt"/>
                        <a:ea typeface="標楷體" panose="03000509000000000000" pitchFamily="65" charset="-120"/>
                      </a:endParaRPr>
                    </a:p>
                  </a:txBody>
                  <a:tcPr marT="45722" marB="45722" anchor="ctr">
                    <a:solidFill>
                      <a:schemeClr val="accent2">
                        <a:lumMod val="40000"/>
                        <a:lumOff val="60000"/>
                      </a:schemeClr>
                    </a:solidFill>
                  </a:tcPr>
                </a:tc>
                <a:tc>
                  <a:txBody>
                    <a:bodyPr/>
                    <a:lstStyle/>
                    <a:p>
                      <a:pPr algn="ctr"/>
                      <a:r>
                        <a:rPr lang="zh-TW" altLang="en-US" sz="1600" b="1" dirty="0" smtClean="0">
                          <a:solidFill>
                            <a:srgbClr val="0000FF"/>
                          </a:solidFill>
                          <a:latin typeface="+mn-lt"/>
                          <a:ea typeface="標楷體" panose="03000509000000000000" pitchFamily="65" charset="-120"/>
                        </a:rPr>
                        <a:t>高雄科技大學</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造船及海洋工程系</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教授兼電算中心主任</a:t>
                      </a:r>
                      <a:endParaRPr lang="zh-TW" altLang="en-US" sz="1600" b="1" dirty="0">
                        <a:solidFill>
                          <a:srgbClr val="0000FF"/>
                        </a:solidFill>
                        <a:latin typeface="+mn-lt"/>
                        <a:ea typeface="標楷體" panose="03000509000000000000" pitchFamily="65" charset="-120"/>
                      </a:endParaRPr>
                    </a:p>
                  </a:txBody>
                  <a:tcPr marT="45722" marB="45722" anchor="ctr">
                    <a:solidFill>
                      <a:srgbClr val="CCFFCC"/>
                    </a:solidFill>
                  </a:tcPr>
                </a:tc>
                <a:tc>
                  <a:txBody>
                    <a:bodyPr/>
                    <a:lstStyle/>
                    <a:p>
                      <a:pPr algn="ctr"/>
                      <a:r>
                        <a:rPr lang="zh-TW" altLang="en-US" sz="1600" b="1" dirty="0" smtClean="0">
                          <a:solidFill>
                            <a:srgbClr val="0000FF"/>
                          </a:solidFill>
                          <a:latin typeface="+mn-lt"/>
                          <a:ea typeface="標楷體" panose="03000509000000000000" pitchFamily="65" charset="-120"/>
                        </a:rPr>
                        <a:t>宜蘭大學</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土木工程學系</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副教授</a:t>
                      </a:r>
                      <a:endParaRPr lang="zh-TW" altLang="en-US" sz="1600" b="1" dirty="0">
                        <a:solidFill>
                          <a:srgbClr val="0000FF"/>
                        </a:solidFill>
                        <a:latin typeface="+mn-lt"/>
                        <a:ea typeface="標楷體" panose="03000509000000000000" pitchFamily="65" charset="-120"/>
                      </a:endParaRPr>
                    </a:p>
                  </a:txBody>
                  <a:tcPr marT="45722" marB="45722" anchor="ctr">
                    <a:solidFill>
                      <a:srgbClr val="FFFF99"/>
                    </a:solidFill>
                  </a:tcPr>
                </a:tc>
                <a:tc>
                  <a:txBody>
                    <a:bodyPr/>
                    <a:lstStyle/>
                    <a:p>
                      <a:pPr algn="ctr"/>
                      <a:r>
                        <a:rPr lang="zh-TW" altLang="en-US" sz="1600" b="1" dirty="0" smtClean="0">
                          <a:solidFill>
                            <a:srgbClr val="0000FF"/>
                          </a:solidFill>
                          <a:latin typeface="+mn-lt"/>
                          <a:ea typeface="標楷體" panose="03000509000000000000" pitchFamily="65" charset="-120"/>
                        </a:rPr>
                        <a:t>海洋大學</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河海工程學系</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副教授</a:t>
                      </a:r>
                      <a:endParaRPr lang="zh-TW" altLang="en-US" sz="1600" b="1" dirty="0">
                        <a:solidFill>
                          <a:srgbClr val="0000FF"/>
                        </a:solidFill>
                        <a:latin typeface="+mn-lt"/>
                        <a:ea typeface="標楷體" panose="03000509000000000000" pitchFamily="65" charset="-120"/>
                      </a:endParaRPr>
                    </a:p>
                  </a:txBody>
                  <a:tcPr marT="45722" marB="45722" anchor="ctr">
                    <a:solidFill>
                      <a:srgbClr val="CCECFF"/>
                    </a:solidFill>
                  </a:tcPr>
                </a:tc>
                <a:tc>
                  <a:txBody>
                    <a:bodyPr/>
                    <a:lstStyle/>
                    <a:p>
                      <a:pPr algn="ctr"/>
                      <a:r>
                        <a:rPr lang="zh-TW" altLang="en-US" sz="1600" b="1" dirty="0" smtClean="0">
                          <a:solidFill>
                            <a:srgbClr val="0000FF"/>
                          </a:solidFill>
                          <a:latin typeface="+mn-lt"/>
                          <a:ea typeface="標楷體" panose="03000509000000000000" pitchFamily="65" charset="-120"/>
                        </a:rPr>
                        <a:t>淡江大學</a:t>
                      </a:r>
                      <a:endParaRPr lang="en-US" altLang="zh-TW" sz="1600" b="1" dirty="0" smtClean="0">
                        <a:solidFill>
                          <a:srgbClr val="0000FF"/>
                        </a:solidFill>
                        <a:latin typeface="+mn-lt"/>
                        <a:ea typeface="標楷體" panose="03000509000000000000" pitchFamily="65" charset="-120"/>
                      </a:endParaRPr>
                    </a:p>
                    <a:p>
                      <a:pPr algn="ctr"/>
                      <a:r>
                        <a:rPr lang="zh-TW" altLang="en-US" sz="1600" b="1" dirty="0" smtClean="0">
                          <a:solidFill>
                            <a:srgbClr val="0000FF"/>
                          </a:solidFill>
                          <a:latin typeface="+mn-lt"/>
                          <a:ea typeface="標楷體" panose="03000509000000000000" pitchFamily="65" charset="-120"/>
                        </a:rPr>
                        <a:t>土木工程學系</a:t>
                      </a:r>
                      <a:endParaRPr lang="en-US" altLang="zh-TW" sz="1600" b="1" dirty="0" smtClean="0">
                        <a:solidFill>
                          <a:srgbClr val="0000FF"/>
                        </a:solidFill>
                        <a:latin typeface="+mn-lt"/>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600" b="1" dirty="0" smtClean="0">
                          <a:solidFill>
                            <a:srgbClr val="0000FF"/>
                          </a:solidFill>
                          <a:latin typeface="+mn-lt"/>
                          <a:ea typeface="標楷體" panose="03000509000000000000" pitchFamily="65" charset="-120"/>
                        </a:rPr>
                        <a:t>副教授</a:t>
                      </a:r>
                    </a:p>
                  </a:txBody>
                  <a:tcPr marT="45722" marB="45722" anchor="ctr">
                    <a:solidFill>
                      <a:srgbClr val="FFCCFF"/>
                    </a:solidFill>
                  </a:tcPr>
                </a:tc>
                <a:extLst>
                  <a:ext uri="{0D108BD9-81ED-4DB2-BD59-A6C34878D82A}">
                    <a16:rowId xmlns:a16="http://schemas.microsoft.com/office/drawing/2014/main" val="10005"/>
                  </a:ext>
                </a:extLst>
              </a:tr>
            </a:tbl>
          </a:graphicData>
        </a:graphic>
      </p:graphicFrame>
      <p:pic>
        <p:nvPicPr>
          <p:cNvPr id="3120" name="圖片 2"/>
          <p:cNvPicPr>
            <a:picLocks noChangeAspect="1"/>
          </p:cNvPicPr>
          <p:nvPr/>
        </p:nvPicPr>
        <p:blipFill>
          <a:blip r:embed="rId2">
            <a:extLst>
              <a:ext uri="{28A0092B-C50C-407E-A947-70E740481C1C}">
                <a14:useLocalDpi xmlns:a14="http://schemas.microsoft.com/office/drawing/2010/main" val="0"/>
              </a:ext>
            </a:extLst>
          </a:blip>
          <a:srcRect l="25938" t="20000" r="20491" b="30907"/>
          <a:stretch>
            <a:fillRect/>
          </a:stretch>
        </p:blipFill>
        <p:spPr bwMode="auto">
          <a:xfrm>
            <a:off x="3048000" y="865188"/>
            <a:ext cx="16208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3625"/>
            <a:ext cx="1947863"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2"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849313"/>
            <a:ext cx="155098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 name="圖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0563" y="865188"/>
            <a:ext cx="15922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327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圖片 6"/>
          <p:cNvPicPr>
            <a:picLocks noChangeAspect="1"/>
          </p:cNvPicPr>
          <p:nvPr/>
        </p:nvPicPr>
        <p:blipFill>
          <a:blip r:embed="rId2">
            <a:extLst>
              <a:ext uri="{28A0092B-C50C-407E-A947-70E740481C1C}">
                <a14:useLocalDpi xmlns:a14="http://schemas.microsoft.com/office/drawing/2010/main" val="0"/>
              </a:ext>
            </a:extLst>
          </a:blip>
          <a:srcRect l="13174" t="25146" r="76031" b="59904"/>
          <a:stretch>
            <a:fillRect/>
          </a:stretch>
        </p:blipFill>
        <p:spPr bwMode="auto">
          <a:xfrm>
            <a:off x="434975" y="3205163"/>
            <a:ext cx="1295400"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圖片 7"/>
          <p:cNvPicPr>
            <a:picLocks noChangeAspect="1"/>
          </p:cNvPicPr>
          <p:nvPr/>
        </p:nvPicPr>
        <p:blipFill>
          <a:blip r:embed="rId2">
            <a:extLst>
              <a:ext uri="{28A0092B-C50C-407E-A947-70E740481C1C}">
                <a14:useLocalDpi xmlns:a14="http://schemas.microsoft.com/office/drawing/2010/main" val="0"/>
              </a:ext>
            </a:extLst>
          </a:blip>
          <a:srcRect l="76213" t="49094" r="16621" b="34363"/>
          <a:stretch>
            <a:fillRect/>
          </a:stretch>
        </p:blipFill>
        <p:spPr bwMode="auto">
          <a:xfrm>
            <a:off x="7696200" y="3146425"/>
            <a:ext cx="860425"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圖片 8"/>
          <p:cNvPicPr>
            <a:picLocks noChangeAspect="1"/>
          </p:cNvPicPr>
          <p:nvPr/>
        </p:nvPicPr>
        <p:blipFill>
          <a:blip r:embed="rId3">
            <a:extLst>
              <a:ext uri="{28A0092B-C50C-407E-A947-70E740481C1C}">
                <a14:useLocalDpi xmlns:a14="http://schemas.microsoft.com/office/drawing/2010/main" val="0"/>
              </a:ext>
            </a:extLst>
          </a:blip>
          <a:srcRect l="75668" t="5119" r="14172" b="81529"/>
          <a:stretch>
            <a:fillRect/>
          </a:stretch>
        </p:blipFill>
        <p:spPr bwMode="auto">
          <a:xfrm>
            <a:off x="1992313" y="3265488"/>
            <a:ext cx="121920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圖片 9"/>
          <p:cNvPicPr>
            <a:picLocks noChangeAspect="1"/>
          </p:cNvPicPr>
          <p:nvPr/>
        </p:nvPicPr>
        <p:blipFill>
          <a:blip r:embed="rId3">
            <a:extLst>
              <a:ext uri="{28A0092B-C50C-407E-A947-70E740481C1C}">
                <a14:useLocalDpi xmlns:a14="http://schemas.microsoft.com/office/drawing/2010/main" val="0"/>
              </a:ext>
            </a:extLst>
          </a:blip>
          <a:srcRect l="62245" t="47643" r="27232" b="38571"/>
          <a:stretch>
            <a:fillRect/>
          </a:stretch>
        </p:blipFill>
        <p:spPr bwMode="auto">
          <a:xfrm>
            <a:off x="5006975" y="3249613"/>
            <a:ext cx="12636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圖片 10"/>
          <p:cNvPicPr>
            <a:picLocks noChangeAspect="1"/>
          </p:cNvPicPr>
          <p:nvPr/>
        </p:nvPicPr>
        <p:blipFill>
          <a:blip r:embed="rId3">
            <a:extLst>
              <a:ext uri="{28A0092B-C50C-407E-A947-70E740481C1C}">
                <a14:useLocalDpi xmlns:a14="http://schemas.microsoft.com/office/drawing/2010/main" val="0"/>
              </a:ext>
            </a:extLst>
          </a:blip>
          <a:srcRect l="75488" t="25146" r="13901" b="59760"/>
          <a:stretch>
            <a:fillRect/>
          </a:stretch>
        </p:blipFill>
        <p:spPr bwMode="auto">
          <a:xfrm>
            <a:off x="3471863" y="3200400"/>
            <a:ext cx="127476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圖片 12"/>
          <p:cNvPicPr>
            <a:picLocks noChangeAspect="1"/>
          </p:cNvPicPr>
          <p:nvPr/>
        </p:nvPicPr>
        <p:blipFill>
          <a:blip r:embed="rId4">
            <a:extLst>
              <a:ext uri="{28A0092B-C50C-407E-A947-70E740481C1C}">
                <a14:useLocalDpi xmlns:a14="http://schemas.microsoft.com/office/drawing/2010/main" val="0"/>
              </a:ext>
            </a:extLst>
          </a:blip>
          <a:srcRect l="50545" t="49673" r="41928" b="32042"/>
          <a:stretch>
            <a:fillRect/>
          </a:stretch>
        </p:blipFill>
        <p:spPr bwMode="auto">
          <a:xfrm>
            <a:off x="6530975" y="3059113"/>
            <a:ext cx="9032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文字方塊 13"/>
          <p:cNvSpPr txBox="1">
            <a:spLocks noChangeArrowheads="1"/>
          </p:cNvSpPr>
          <p:nvPr/>
        </p:nvSpPr>
        <p:spPr bwMode="auto">
          <a:xfrm>
            <a:off x="1801813" y="1011238"/>
            <a:ext cx="56324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en-US" altLang="zh-TW" sz="4500" b="1">
                <a:latin typeface="微軟正黑體" panose="020B0604030504040204" pitchFamily="34" charset="-120"/>
                <a:ea typeface="微軟正黑體" panose="020B0604030504040204" pitchFamily="34" charset="-120"/>
              </a:rPr>
              <a:t>MSV</a:t>
            </a:r>
            <a:r>
              <a:rPr lang="zh-TW" altLang="en-US" sz="4500" b="1">
                <a:latin typeface="微軟正黑體" panose="020B0604030504040204" pitchFamily="34" charset="-120"/>
                <a:ea typeface="微軟正黑體" panose="020B0604030504040204" pitchFamily="34" charset="-120"/>
              </a:rPr>
              <a:t>到外校拿博士者</a:t>
            </a:r>
          </a:p>
        </p:txBody>
      </p:sp>
      <p:sp>
        <p:nvSpPr>
          <p:cNvPr id="16" name="文字方塊 15"/>
          <p:cNvSpPr txBox="1"/>
          <p:nvPr/>
        </p:nvSpPr>
        <p:spPr>
          <a:xfrm>
            <a:off x="1681163" y="2232025"/>
            <a:ext cx="1839912" cy="715963"/>
          </a:xfrm>
          <a:prstGeom prst="rect">
            <a:avLst/>
          </a:prstGeom>
          <a:noFill/>
        </p:spPr>
        <p:txBody>
          <a:bodyPr>
            <a:spAutoFit/>
          </a:bodyPr>
          <a:lstStyle/>
          <a:p>
            <a:pPr algn="ctr">
              <a:defRPr/>
            </a:pPr>
            <a:r>
              <a:rPr lang="zh-TW" altLang="en-US" sz="4050" b="1" dirty="0">
                <a:latin typeface="微軟正黑體" panose="020B0604030504040204" pitchFamily="34" charset="-120"/>
                <a:ea typeface="微軟正黑體" panose="020B0604030504040204" pitchFamily="34" charset="-120"/>
              </a:rPr>
              <a:t>台大</a:t>
            </a:r>
          </a:p>
        </p:txBody>
      </p:sp>
      <p:sp>
        <p:nvSpPr>
          <p:cNvPr id="17" name="文字方塊 16"/>
          <p:cNvSpPr txBox="1"/>
          <p:nvPr/>
        </p:nvSpPr>
        <p:spPr>
          <a:xfrm>
            <a:off x="5275263" y="2232025"/>
            <a:ext cx="1839912" cy="715963"/>
          </a:xfrm>
          <a:prstGeom prst="rect">
            <a:avLst/>
          </a:prstGeom>
          <a:noFill/>
        </p:spPr>
        <p:txBody>
          <a:bodyPr>
            <a:spAutoFit/>
          </a:bodyPr>
          <a:lstStyle/>
          <a:p>
            <a:pPr algn="ctr">
              <a:defRPr/>
            </a:pPr>
            <a:r>
              <a:rPr lang="zh-TW" altLang="en-US" sz="4050" b="1" dirty="0">
                <a:latin typeface="微軟正黑體" panose="020B0604030504040204" pitchFamily="34" charset="-120"/>
                <a:ea typeface="微軟正黑體" panose="020B0604030504040204" pitchFamily="34" charset="-120"/>
              </a:rPr>
              <a:t>成大</a:t>
            </a:r>
          </a:p>
        </p:txBody>
      </p:sp>
      <p:sp>
        <p:nvSpPr>
          <p:cNvPr id="18" name="文字方塊 17"/>
          <p:cNvSpPr txBox="1"/>
          <p:nvPr/>
        </p:nvSpPr>
        <p:spPr>
          <a:xfrm>
            <a:off x="7205663" y="2232025"/>
            <a:ext cx="1839912" cy="715963"/>
          </a:xfrm>
          <a:prstGeom prst="rect">
            <a:avLst/>
          </a:prstGeom>
          <a:noFill/>
        </p:spPr>
        <p:txBody>
          <a:bodyPr>
            <a:spAutoFit/>
          </a:bodyPr>
          <a:lstStyle/>
          <a:p>
            <a:pPr algn="ctr">
              <a:defRPr/>
            </a:pPr>
            <a:r>
              <a:rPr lang="zh-TW" altLang="en-US" sz="4050" b="1" dirty="0">
                <a:latin typeface="微軟正黑體" panose="020B0604030504040204" pitchFamily="34" charset="-120"/>
                <a:ea typeface="微軟正黑體" panose="020B0604030504040204" pitchFamily="34" charset="-120"/>
              </a:rPr>
              <a:t>交大</a:t>
            </a:r>
          </a:p>
        </p:txBody>
      </p:sp>
      <p:sp>
        <p:nvSpPr>
          <p:cNvPr id="16396" name="文字方塊 18"/>
          <p:cNvSpPr txBox="1">
            <a:spLocks noChangeArrowheads="1"/>
          </p:cNvSpPr>
          <p:nvPr/>
        </p:nvSpPr>
        <p:spPr bwMode="auto">
          <a:xfrm>
            <a:off x="588963" y="4621213"/>
            <a:ext cx="1077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800" b="1">
                <a:latin typeface="微軟正黑體" panose="020B0604030504040204" pitchFamily="34" charset="-120"/>
                <a:ea typeface="微軟正黑體" panose="020B0604030504040204" pitchFamily="34" charset="-120"/>
              </a:rPr>
              <a:t>鄭岳世</a:t>
            </a:r>
          </a:p>
        </p:txBody>
      </p:sp>
      <p:sp>
        <p:nvSpPr>
          <p:cNvPr id="16397" name="文字方塊 19"/>
          <p:cNvSpPr txBox="1">
            <a:spLocks noChangeArrowheads="1"/>
          </p:cNvSpPr>
          <p:nvPr/>
        </p:nvSpPr>
        <p:spPr bwMode="auto">
          <a:xfrm>
            <a:off x="2084388" y="4624388"/>
            <a:ext cx="1039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800" b="1">
                <a:latin typeface="微軟正黑體" panose="020B0604030504040204" pitchFamily="34" charset="-120"/>
                <a:ea typeface="微軟正黑體" panose="020B0604030504040204" pitchFamily="34" charset="-120"/>
              </a:rPr>
              <a:t>劉立偉</a:t>
            </a:r>
          </a:p>
        </p:txBody>
      </p:sp>
      <p:sp>
        <p:nvSpPr>
          <p:cNvPr id="16398" name="文字方塊 20"/>
          <p:cNvSpPr txBox="1">
            <a:spLocks noChangeArrowheads="1"/>
          </p:cNvSpPr>
          <p:nvPr/>
        </p:nvSpPr>
        <p:spPr bwMode="auto">
          <a:xfrm>
            <a:off x="3529013" y="4621213"/>
            <a:ext cx="1162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800" b="1">
                <a:latin typeface="微軟正黑體" panose="020B0604030504040204" pitchFamily="34" charset="-120"/>
                <a:ea typeface="微軟正黑體" panose="020B0604030504040204" pitchFamily="34" charset="-120"/>
              </a:rPr>
              <a:t>吳清森</a:t>
            </a:r>
          </a:p>
        </p:txBody>
      </p:sp>
      <p:sp>
        <p:nvSpPr>
          <p:cNvPr id="16399" name="文字方塊 21"/>
          <p:cNvSpPr txBox="1">
            <a:spLocks noChangeArrowheads="1"/>
          </p:cNvSpPr>
          <p:nvPr/>
        </p:nvSpPr>
        <p:spPr bwMode="auto">
          <a:xfrm>
            <a:off x="5106988" y="4621213"/>
            <a:ext cx="1062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800" b="1">
                <a:latin typeface="微軟正黑體" panose="020B0604030504040204" pitchFamily="34" charset="-120"/>
                <a:ea typeface="微軟正黑體" panose="020B0604030504040204" pitchFamily="34" charset="-120"/>
              </a:rPr>
              <a:t>高政宏</a:t>
            </a:r>
          </a:p>
        </p:txBody>
      </p:sp>
      <p:sp>
        <p:nvSpPr>
          <p:cNvPr id="16400" name="文字方塊 22"/>
          <p:cNvSpPr txBox="1">
            <a:spLocks noChangeArrowheads="1"/>
          </p:cNvSpPr>
          <p:nvPr/>
        </p:nvSpPr>
        <p:spPr bwMode="auto">
          <a:xfrm>
            <a:off x="6515100" y="4624388"/>
            <a:ext cx="935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800" b="1">
                <a:latin typeface="微軟正黑體" panose="020B0604030504040204" pitchFamily="34" charset="-120"/>
                <a:ea typeface="微軟正黑體" panose="020B0604030504040204" pitchFamily="34" charset="-120"/>
              </a:rPr>
              <a:t>陳誠宗</a:t>
            </a:r>
          </a:p>
        </p:txBody>
      </p:sp>
      <p:sp>
        <p:nvSpPr>
          <p:cNvPr id="16401" name="文字方塊 23"/>
          <p:cNvSpPr txBox="1">
            <a:spLocks noChangeArrowheads="1"/>
          </p:cNvSpPr>
          <p:nvPr/>
        </p:nvSpPr>
        <p:spPr bwMode="auto">
          <a:xfrm>
            <a:off x="7627938" y="4624388"/>
            <a:ext cx="996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lang="zh-TW" altLang="en-US" sz="1800" b="1">
                <a:latin typeface="微軟正黑體" panose="020B0604030504040204" pitchFamily="34" charset="-120"/>
                <a:ea typeface="微軟正黑體" panose="020B0604030504040204" pitchFamily="34" charset="-120"/>
              </a:rPr>
              <a:t>鍾瑜隆</a:t>
            </a:r>
          </a:p>
        </p:txBody>
      </p:sp>
      <p:sp>
        <p:nvSpPr>
          <p:cNvPr id="16402" name="頁尾版面配置區 25"/>
          <p:cNvSpPr>
            <a:spLocks noGrp="1"/>
          </p:cNvSpPr>
          <p:nvPr>
            <p:ph type="ftr" sz="quarter" idx="11"/>
          </p:nvPr>
        </p:nvSpPr>
        <p:spPr>
          <a:xfrm>
            <a:off x="6057900" y="5700713"/>
            <a:ext cx="3086100" cy="274637"/>
          </a:xfrm>
          <a:noFill/>
        </p:spPr>
        <p:txBody>
          <a:bodyPr/>
          <a:lstStyle>
            <a:lvl1pPr>
              <a:spcBef>
                <a:spcPct val="20000"/>
              </a:spcBef>
              <a:buClr>
                <a:schemeClr val="hlink"/>
              </a:buClr>
              <a:buSzPct val="6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tx2"/>
              </a:buClr>
              <a:buSzPct val="65000"/>
              <a:buFont typeface="Wingdings" panose="05000000000000000000" pitchFamily="2" charset="2"/>
              <a:buChar char="u"/>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hlink"/>
              </a:buClr>
              <a:buSzPct val="65000"/>
              <a:buFont typeface="Wingdings" panose="05000000000000000000" pitchFamily="2" charset="2"/>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100000"/>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lang="en-US" altLang="zh-TW" sz="1400" smtClean="0">
                <a:latin typeface="微軟正黑體" panose="020B0604030504040204" pitchFamily="34" charset="-120"/>
                <a:ea typeface="微軟正黑體" panose="020B0604030504040204" pitchFamily="34" charset="-120"/>
              </a:rPr>
              <a:t>MSV</a:t>
            </a:r>
            <a:r>
              <a:rPr lang="zh-TW" altLang="en-US" sz="1400" smtClean="0">
                <a:latin typeface="微軟正黑體" panose="020B0604030504040204" pitchFamily="34" charset="-120"/>
                <a:ea typeface="微軟正黑體" panose="020B0604030504040204" pitchFamily="34" charset="-120"/>
              </a:rPr>
              <a:t>到外校拿博士者</a:t>
            </a:r>
            <a:r>
              <a:rPr lang="en-US" altLang="zh-TW" sz="1400" smtClean="0">
                <a:latin typeface="微軟正黑體" panose="020B0604030504040204" pitchFamily="34" charset="-120"/>
                <a:ea typeface="微軟正黑體" panose="020B0604030504040204" pitchFamily="34" charset="-120"/>
              </a:rPr>
              <a:t>.ppt 2017/01/25 </a:t>
            </a:r>
            <a:r>
              <a:rPr lang="zh-TW" altLang="en-US" sz="1400" smtClean="0">
                <a:latin typeface="微軟正黑體" panose="020B0604030504040204" pitchFamily="34" charset="-120"/>
                <a:ea typeface="微軟正黑體" panose="020B0604030504040204" pitchFamily="34" charset="-120"/>
              </a:rPr>
              <a:t>重祐製表</a:t>
            </a:r>
          </a:p>
        </p:txBody>
      </p:sp>
      <p:sp>
        <p:nvSpPr>
          <p:cNvPr id="2" name="矩形 1"/>
          <p:cNvSpPr/>
          <p:nvPr/>
        </p:nvSpPr>
        <p:spPr>
          <a:xfrm>
            <a:off x="339725" y="2924175"/>
            <a:ext cx="4502150" cy="16398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25" name="矩形 24"/>
          <p:cNvSpPr/>
          <p:nvPr/>
        </p:nvSpPr>
        <p:spPr>
          <a:xfrm>
            <a:off x="4900613" y="2924175"/>
            <a:ext cx="2587625" cy="16398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
        <p:nvSpPr>
          <p:cNvPr id="27" name="矩形 26"/>
          <p:cNvSpPr/>
          <p:nvPr/>
        </p:nvSpPr>
        <p:spPr>
          <a:xfrm>
            <a:off x="7540625" y="2924175"/>
            <a:ext cx="1135063" cy="16398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a:p>
        </p:txBody>
      </p:sp>
    </p:spTree>
    <p:extLst>
      <p:ext uri="{BB962C8B-B14F-4D97-AF65-F5344CB8AC3E}">
        <p14:creationId xmlns:p14="http://schemas.microsoft.com/office/powerpoint/2010/main" val="1102591213"/>
      </p:ext>
    </p:extLst>
  </p:cSld>
  <p:clrMapOvr>
    <a:masterClrMapping/>
  </p:clrMapOvr>
  <p:timing>
    <p:tnLst>
      <p:par>
        <p:cTn id="1" dur="indefinite" restart="never" nodeType="tmRoot"/>
      </p:par>
    </p:tnLst>
  </p:timing>
</p:sld>
</file>

<file path=ppt/theme/theme1.xml><?xml version="1.0" encoding="utf-8"?>
<a:theme xmlns:a="http://schemas.openxmlformats.org/drawingml/2006/main" name="一般會議">
  <a:themeElements>
    <a:clrScheme name="">
      <a:dk1>
        <a:srgbClr val="6600FF"/>
      </a:dk1>
      <a:lt1>
        <a:srgbClr val="FFFFFF"/>
      </a:lt1>
      <a:dk2>
        <a:srgbClr val="3333CC"/>
      </a:dk2>
      <a:lt2>
        <a:srgbClr val="010000"/>
      </a:lt2>
      <a:accent1>
        <a:srgbClr val="CCECFF"/>
      </a:accent1>
      <a:accent2>
        <a:srgbClr val="FFFFCC"/>
      </a:accent2>
      <a:accent3>
        <a:srgbClr val="FFFFFF"/>
      </a:accent3>
      <a:accent4>
        <a:srgbClr val="5600DA"/>
      </a:accent4>
      <a:accent5>
        <a:srgbClr val="E2F4FF"/>
      </a:accent5>
      <a:accent6>
        <a:srgbClr val="E7E7B9"/>
      </a:accent6>
      <a:hlink>
        <a:srgbClr val="FF9966"/>
      </a:hlink>
      <a:folHlink>
        <a:srgbClr val="FFCC66"/>
      </a:folHlink>
    </a:clrScheme>
    <a:fontScheme name="一般會議">
      <a:majorFont>
        <a:latin typeface="Arial Narrow"/>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3200" b="0" i="0" u="none" strike="noStrike" cap="none" normalizeH="0" baseline="0" smtClean="0">
            <a:ln>
              <a:noFill/>
            </a:ln>
            <a:solidFill>
              <a:schemeClr val="tx1"/>
            </a:solidFill>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25400"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3200" b="0" i="0" u="none" strike="noStrike" cap="none" normalizeH="0" baseline="0" smtClean="0">
            <a:ln>
              <a:noFill/>
            </a:ln>
            <a:solidFill>
              <a:schemeClr val="tx1"/>
            </a:solidFill>
            <a:effectLst/>
            <a:latin typeface="Times New Roman" pitchFamily="18" charset="0"/>
            <a:ea typeface="新細明體" pitchFamily="18" charset="-120"/>
          </a:defRPr>
        </a:defPPr>
      </a:lstStyle>
    </a:lnDef>
  </a:objectDefaults>
  <a:extraClrSchemeLst>
    <a:extraClrScheme>
      <a:clrScheme name="一般會議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一般會議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一般會議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Office\Templates\1028\一般會議.pot</Template>
  <TotalTime>10411</TotalTime>
  <Words>4175</Words>
  <Application>Microsoft Office PowerPoint</Application>
  <PresentationFormat>投影片</PresentationFormat>
  <Paragraphs>833</Paragraphs>
  <Slides>43</Slides>
  <Notes>14</Notes>
  <HiddenSlides>0</HiddenSlides>
  <MMClips>2</MMClips>
  <ScaleCrop>false</ScaleCrop>
  <HeadingPairs>
    <vt:vector size="8" baseType="variant">
      <vt:variant>
        <vt:lpstr>使用字型</vt:lpstr>
      </vt:variant>
      <vt:variant>
        <vt:i4>20</vt:i4>
      </vt:variant>
      <vt:variant>
        <vt:lpstr>佈景主題</vt:lpstr>
      </vt:variant>
      <vt:variant>
        <vt:i4>1</vt:i4>
      </vt:variant>
      <vt:variant>
        <vt:lpstr>內嵌 OLE 伺服程式</vt:lpstr>
      </vt:variant>
      <vt:variant>
        <vt:i4>1</vt:i4>
      </vt:variant>
      <vt:variant>
        <vt:lpstr>投影片標題</vt:lpstr>
      </vt:variant>
      <vt:variant>
        <vt:i4>43</vt:i4>
      </vt:variant>
    </vt:vector>
  </HeadingPairs>
  <TitlesOfParts>
    <vt:vector size="65" baseType="lpstr">
      <vt:lpstr>Arial Unicode MS</vt:lpstr>
      <vt:lpstr>細明體</vt:lpstr>
      <vt:lpstr>華康中黑體</vt:lpstr>
      <vt:lpstr>微軟正黑體</vt:lpstr>
      <vt:lpstr>微軟正黑體 Light</vt:lpstr>
      <vt:lpstr>新細明體</vt:lpstr>
      <vt:lpstr>標楷體</vt:lpstr>
      <vt:lpstr>Arial</vt:lpstr>
      <vt:lpstr>Arial Narrow</vt:lpstr>
      <vt:lpstr>Bradley Hand ITC</vt:lpstr>
      <vt:lpstr>Calibri</vt:lpstr>
      <vt:lpstr>Candara</vt:lpstr>
      <vt:lpstr>Century Gothic</vt:lpstr>
      <vt:lpstr>Comic Sans MS</vt:lpstr>
      <vt:lpstr>Cooper Black</vt:lpstr>
      <vt:lpstr>Forte</vt:lpstr>
      <vt:lpstr>Tahoma</vt:lpstr>
      <vt:lpstr>Times New Roman</vt:lpstr>
      <vt:lpstr>Wingdings</vt:lpstr>
      <vt:lpstr>Wingdings 3</vt:lpstr>
      <vt:lpstr>一般會議</vt:lpstr>
      <vt:lpstr>Equation</vt:lpstr>
      <vt:lpstr>PowerPoint 簡報</vt:lpstr>
      <vt:lpstr>PowerPoint 簡報</vt:lpstr>
      <vt:lpstr>小丑歌詞改編</vt:lpstr>
      <vt:lpstr>PowerPoint 簡報</vt:lpstr>
      <vt:lpstr>國立台灣海洋大學力學聲響振動實驗室(NTOU/MSV Lab) 2024</vt:lpstr>
      <vt:lpstr>BEM/BIEM與``辟``法 邊界元素法 境界要素法 </vt:lpstr>
      <vt:lpstr>國科會傑出特約研究員畢業獎</vt:lpstr>
      <vt:lpstr>NTOUMSV created four PHDs</vt:lpstr>
      <vt:lpstr>PowerPoint 簡報</vt:lpstr>
      <vt:lpstr>MSV created master and PHD university</vt:lpstr>
      <vt:lpstr>Global  MSV  Family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NTOU/MSV Collaborators since 1988  (德不孤 必有鄰)</vt:lpstr>
      <vt:lpstr>NTOU/MSV Collaborators since1988</vt:lpstr>
      <vt:lpstr>NTOU/MSV Collaborators since1988</vt:lpstr>
      <vt:lpstr>PowerPoint 簡報</vt:lpstr>
      <vt:lpstr>               NTOU MSV      學術三個一百、三個堅持及三難2024</vt:lpstr>
      <vt:lpstr>PowerPoint 簡報</vt:lpstr>
      <vt:lpstr>               NTOU MSV      學術三個一百、三個堅持及三難2024</vt:lpstr>
      <vt:lpstr>PowerPoint 簡報</vt:lpstr>
      <vt:lpstr>PowerPoint 簡報</vt:lpstr>
      <vt:lpstr>PowerPoint 簡報</vt:lpstr>
      <vt:lpstr>PowerPoint 簡報</vt:lpstr>
      <vt:lpstr>PowerPoint 簡報</vt:lpstr>
      <vt:lpstr>PowerPoint 簡報</vt:lpstr>
      <vt:lpstr>PowerPoint 簡報</vt:lpstr>
      <vt:lpstr>PowerPoint 簡報</vt:lpstr>
      <vt:lpstr>NTOU/MSV 101 in Taiwan (台灣)</vt:lpstr>
      <vt:lpstr>【海大河工系實驗室介紹】                                    NTOU MSV研究團隊</vt:lpstr>
      <vt:lpstr>PowerPoint 簡報</vt:lpstr>
      <vt:lpstr>PowerPoint 簡報</vt:lpstr>
      <vt:lpstr>邊界元 來結緣</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0605CKI</dc:creator>
  <cp:lastModifiedBy>user</cp:lastModifiedBy>
  <cp:revision>1038</cp:revision>
  <cp:lastPrinted>2019-04-28T23:47:27Z</cp:lastPrinted>
  <dcterms:created xsi:type="dcterms:W3CDTF">1601-01-01T00:00:00Z</dcterms:created>
  <dcterms:modified xsi:type="dcterms:W3CDTF">2024-06-25T00:55:08Z</dcterms:modified>
</cp:coreProperties>
</file>